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657" r:id="rId3"/>
    <p:sldId id="658" r:id="rId4"/>
    <p:sldId id="659" r:id="rId5"/>
    <p:sldId id="652" r:id="rId6"/>
    <p:sldId id="660" r:id="rId7"/>
    <p:sldId id="661" r:id="rId8"/>
    <p:sldId id="662" r:id="rId9"/>
    <p:sldId id="665" r:id="rId10"/>
    <p:sldId id="663" r:id="rId11"/>
    <p:sldId id="664" r:id="rId12"/>
    <p:sldId id="666" r:id="rId13"/>
    <p:sldId id="668" r:id="rId14"/>
    <p:sldId id="667" r:id="rId15"/>
    <p:sldId id="670" r:id="rId16"/>
    <p:sldId id="669" r:id="rId17"/>
    <p:sldId id="648" r:id="rId18"/>
    <p:sldId id="622" r:id="rId19"/>
    <p:sldId id="644" r:id="rId20"/>
    <p:sldId id="645" r:id="rId21"/>
    <p:sldId id="581" r:id="rId22"/>
    <p:sldId id="641" r:id="rId23"/>
    <p:sldId id="613" r:id="rId24"/>
    <p:sldId id="269" r:id="rId25"/>
    <p:sldId id="627" r:id="rId26"/>
    <p:sldId id="650" r:id="rId27"/>
    <p:sldId id="618" r:id="rId28"/>
    <p:sldId id="2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0B1113-ED53-84DF-9204-4593FB0E9E00}" name="Simon Stahl" initials="SS" userId="S::s.stahl@circlepoint.com::ecd4f76b-22ac-433f-a8f4-b69e94e82da8" providerId="AD"/>
  <p188:author id="{77010379-11A7-88C8-B321-56C596198D69}" name="Susan Harden" initials="SH" userId="S::s.harden@circlepoint.com::1377d7df-c3ed-412f-a7ed-912b2d11152a" providerId="AD"/>
  <p188:author id="{D1F4B5B6-6600-8B13-DA77-59C71AD1D7B0}" name="Stacey Miller" initials="SM" userId="S::s.miller@circlepoint.com::b62679a3-2a7e-468d-9b5f-6fc16c870efc" providerId="AD"/>
  <p188:author id="{B0DD8EE7-733B-1C4D-30E5-DE30DE87916D}" name="Amanda Fagan" initials="AF" userId="S::afagan@goventura.org::369d17c3-3239-4515-88fa-39aeb09412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0FF"/>
    <a:srgbClr val="00A0DD"/>
    <a:srgbClr val="15315A"/>
    <a:srgbClr val="93C4C9"/>
    <a:srgbClr val="D33F3E"/>
    <a:srgbClr val="F3F01F"/>
    <a:srgbClr val="FEB71C"/>
    <a:srgbClr val="003E3B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4" autoAdjust="0"/>
    <p:restoredTop sz="80055" autoAdjust="0"/>
  </p:normalViewPr>
  <p:slideViewPr>
    <p:cSldViewPr snapToGrid="0">
      <p:cViewPr varScale="1">
        <p:scale>
          <a:sx n="89" d="100"/>
          <a:sy n="89" d="100"/>
        </p:scale>
        <p:origin x="114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5315A"/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r>
              <a:rPr lang="en-US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Affordable Rental Homes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5315A"/>
              </a:solidFill>
              <a:latin typeface="Gotham Medium" pitchFamily="2" charset="0"/>
              <a:ea typeface="+mn-ea"/>
              <a:cs typeface="Gotham Medium" pitchFamily="2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 Low Income</c:v>
                </c:pt>
              </c:strCache>
            </c:strRef>
          </c:tx>
          <c:spPr>
            <a:solidFill>
              <a:srgbClr val="FEB71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Renter Households</c:v>
                </c:pt>
                <c:pt idx="1">
                  <c:v>Affordable and Available Rental Homes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20000</c:v>
                </c:pt>
                <c:pt idx="1">
                  <c:v>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CD-BA47-9380-10F42B685C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Very Low Income</c:v>
                </c:pt>
              </c:strCache>
            </c:strRef>
          </c:tx>
          <c:spPr>
            <a:solidFill>
              <a:srgbClr val="00A0DD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Renter Households</c:v>
                </c:pt>
                <c:pt idx="1">
                  <c:v>Affordable and Available Rental Homes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17000</c:v>
                </c:pt>
                <c:pt idx="1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CD-BA47-9380-10F42B685C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Shortfall</c:v>
                </c:pt>
              </c:strCache>
            </c:strRef>
          </c:tx>
          <c:spPr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Renter Households</c:v>
                </c:pt>
                <c:pt idx="1">
                  <c:v>Affordable and Available Rental Homes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</c:v>
                </c:pt>
                <c:pt idx="1">
                  <c:v>23425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CD-BA47-9380-10F42B685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1297279"/>
        <c:axId val="1431044703"/>
      </c:barChart>
      <c:catAx>
        <c:axId val="1431297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endParaRPr lang="en-US"/>
          </a:p>
        </c:txPr>
        <c:crossAx val="1431044703"/>
        <c:crosses val="autoZero"/>
        <c:auto val="1"/>
        <c:lblAlgn val="ctr"/>
        <c:lblOffset val="100"/>
        <c:noMultiLvlLbl val="0"/>
      </c:catAx>
      <c:valAx>
        <c:axId val="1431044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129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34746534782326"/>
          <c:y val="0.90564788006961083"/>
          <c:w val="0.68130506930435353"/>
          <c:h val="9.1254945723851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otham Medium" pitchFamily="2" charset="0"/>
              <a:ea typeface="+mn-ea"/>
              <a:cs typeface="Gotham Medium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C385F-685C-C449-A066-DBC3722F530C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890-E96C-9343-BA94-07F9991F9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D0890-E96C-9343-BA94-07F9991F94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82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D0890-E96C-9343-BA94-07F9991F94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08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1420-6797-4E93-BE7F-03D898F7F5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21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1420-6797-4E93-BE7F-03D898F7F5D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63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1420-6797-4E93-BE7F-03D898F7F5D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00505-7159-4FAD-9675-79F053C5688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8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05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1420-6797-4E93-BE7F-03D898F7F5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08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None/>
            </a:pPr>
            <a:endParaRPr lang="en-US" b="0" i="0" dirty="0">
              <a:solidFill>
                <a:srgbClr val="0D0D0D"/>
              </a:solidFill>
              <a:effectLst/>
              <a:latin typeface="var(--ricos-custom-p-font-family,unset)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11420-6797-4E93-BE7F-03D898F7F5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D0890-E96C-9343-BA94-07F9991F94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5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5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1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6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7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90110B-3273-4995-BA57-981B7C818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41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F67216-C1D3-BF34-6598-8B534AA30551}"/>
              </a:ext>
            </a:extLst>
          </p:cNvPr>
          <p:cNvSpPr/>
          <p:nvPr userDrawn="1"/>
        </p:nvSpPr>
        <p:spPr>
          <a:xfrm>
            <a:off x="0" y="1737660"/>
            <a:ext cx="12192000" cy="1466812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09B68-0B45-90D1-2811-B85B9989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3314"/>
            <a:ext cx="9144000" cy="697858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EA7B4-2FDE-A54C-915B-C3B50EBAB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5965"/>
            <a:ext cx="9144000" cy="44905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group of blue vehicles and buildings&#10;&#10;Description automatically generated with medium confidence">
            <a:extLst>
              <a:ext uri="{FF2B5EF4-FFF2-40B4-BE49-F238E27FC236}">
                <a16:creationId xmlns:a16="http://schemas.microsoft.com/office/drawing/2014/main" id="{2C68635F-0704-8A13-A280-30B03724A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5856" y="274672"/>
            <a:ext cx="5940287" cy="1756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0DE8B-8B08-D6F0-5341-3435069BF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"/>
          <a:stretch/>
        </p:blipFill>
        <p:spPr>
          <a:xfrm>
            <a:off x="-1" y="3199815"/>
            <a:ext cx="12192000" cy="3658185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C54D7BF7-5CCF-5B22-1C3D-292E4FCC8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065" y="445942"/>
            <a:ext cx="1620153" cy="940099"/>
          </a:xfrm>
          <a:prstGeom prst="rect">
            <a:avLst/>
          </a:prstGeom>
        </p:spPr>
      </p:pic>
      <p:pic>
        <p:nvPicPr>
          <p:cNvPr id="7" name="Picture 6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80C9C008-1A32-065D-00EC-BF971FC5FE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1989" y="638435"/>
            <a:ext cx="2982685" cy="5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5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1FB8B-8DDB-A22C-461C-E7171D28AA0E}"/>
              </a:ext>
            </a:extLst>
          </p:cNvPr>
          <p:cNvSpPr/>
          <p:nvPr userDrawn="1"/>
        </p:nvSpPr>
        <p:spPr>
          <a:xfrm>
            <a:off x="0" y="0"/>
            <a:ext cx="12192000" cy="1739348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F4AB3-3536-2ED7-7DD8-7FA26A8C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02958-B708-310F-0A88-53B76D0F7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F91BA-CA0D-F90B-A5EF-8A1C278F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1090-50BE-2D45-BE29-17605CE8C5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867E9E1-891F-B2C2-1534-88FE746BC2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263" y="6163850"/>
            <a:ext cx="3644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1FB8B-8DDB-A22C-461C-E7171D28AA0E}"/>
              </a:ext>
            </a:extLst>
          </p:cNvPr>
          <p:cNvSpPr/>
          <p:nvPr userDrawn="1"/>
        </p:nvSpPr>
        <p:spPr>
          <a:xfrm>
            <a:off x="0" y="0"/>
            <a:ext cx="12192000" cy="1739348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F4AB3-3536-2ED7-7DD8-7FA26A8C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02958-B708-310F-0A88-53B76D0F7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F91BA-CA0D-F90B-A5EF-8A1C278F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1090-50BE-2D45-BE29-17605CE8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ng shot of a beach&#10;&#10;Description automatically generated">
            <a:extLst>
              <a:ext uri="{FF2B5EF4-FFF2-40B4-BE49-F238E27FC236}">
                <a16:creationId xmlns:a16="http://schemas.microsoft.com/office/drawing/2014/main" id="{E7933E37-BB29-37AF-831A-8185B698D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364CEB-DAD0-3B2B-59B5-941CAFA02ADF}"/>
              </a:ext>
            </a:extLst>
          </p:cNvPr>
          <p:cNvSpPr/>
          <p:nvPr userDrawn="1"/>
        </p:nvSpPr>
        <p:spPr>
          <a:xfrm>
            <a:off x="0" y="2246865"/>
            <a:ext cx="7941365" cy="2364270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77223-451C-90A2-985D-AE466CA7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61881"/>
            <a:ext cx="71095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08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33E37-BB29-37AF-831A-8185B698D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364CEB-DAD0-3B2B-59B5-941CAFA02ADF}"/>
              </a:ext>
            </a:extLst>
          </p:cNvPr>
          <p:cNvSpPr/>
          <p:nvPr userDrawn="1"/>
        </p:nvSpPr>
        <p:spPr>
          <a:xfrm>
            <a:off x="0" y="2246865"/>
            <a:ext cx="7941365" cy="2364270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77223-451C-90A2-985D-AE466CA7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61881"/>
            <a:ext cx="710951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790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CE4D1F9-D80A-B7F2-68D9-518E1E3C52BF}"/>
              </a:ext>
            </a:extLst>
          </p:cNvPr>
          <p:cNvSpPr/>
          <p:nvPr userDrawn="1"/>
        </p:nvSpPr>
        <p:spPr>
          <a:xfrm>
            <a:off x="0" y="0"/>
            <a:ext cx="12192000" cy="1739348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E0DBB-64B8-5032-8301-B612CC05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81F91-E6D3-8783-2919-B988F2780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3DD1D-8562-96E7-E589-ED5DF4B6D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38A87-8839-1114-71C0-209DDDF4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1090-50BE-2D45-BE29-17605CE8C5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86F3F5E-E16B-BB29-488C-7ED8A18DE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263" y="6163850"/>
            <a:ext cx="3644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C5722-6318-2D46-2D9F-F857AA6490CD}"/>
              </a:ext>
            </a:extLst>
          </p:cNvPr>
          <p:cNvSpPr/>
          <p:nvPr userDrawn="1"/>
        </p:nvSpPr>
        <p:spPr>
          <a:xfrm>
            <a:off x="0" y="0"/>
            <a:ext cx="12192000" cy="1739348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2FA14-EB47-9595-6F7D-67AE1F1B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268C-6B98-90F3-4A07-BB1AB5FC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1090-50BE-2D45-BE29-17605CE8C5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2D0FCB9-F7E8-3329-9D18-7FFC0E790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263" y="6163850"/>
            <a:ext cx="3644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0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C5722-6318-2D46-2D9F-F857AA6490CD}"/>
              </a:ext>
            </a:extLst>
          </p:cNvPr>
          <p:cNvSpPr/>
          <p:nvPr userDrawn="1"/>
        </p:nvSpPr>
        <p:spPr>
          <a:xfrm>
            <a:off x="0" y="0"/>
            <a:ext cx="12192000" cy="1739348"/>
          </a:xfrm>
          <a:prstGeom prst="rect">
            <a:avLst/>
          </a:prstGeom>
          <a:solidFill>
            <a:srgbClr val="FEB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2FA14-EB47-9595-6F7D-67AE1F1B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2D0FCB9-F7E8-3329-9D18-7FFC0E790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0836" y="5723929"/>
            <a:ext cx="4410329" cy="1306195"/>
          </a:xfrm>
          <a:prstGeom prst="rect">
            <a:avLst/>
          </a:prstGeom>
        </p:spPr>
      </p:pic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087156F0-8BEB-3605-1DED-AE1546AED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2731" y="5607633"/>
            <a:ext cx="1620153" cy="940099"/>
          </a:xfrm>
          <a:prstGeom prst="rect">
            <a:avLst/>
          </a:prstGeom>
        </p:spPr>
      </p:pic>
      <p:pic>
        <p:nvPicPr>
          <p:cNvPr id="4" name="Picture 3" descr="A black and white sign with black text&#10;&#10;Description automatically generated">
            <a:extLst>
              <a:ext uri="{FF2B5EF4-FFF2-40B4-BE49-F238E27FC236}">
                <a16:creationId xmlns:a16="http://schemas.microsoft.com/office/drawing/2014/main" id="{D5595702-2269-64D8-FFE3-A2336E565A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8075" y="5881185"/>
            <a:ext cx="2982685" cy="5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65626-EBE2-C3D6-66E9-D909122B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6604E-1E08-4218-7EE6-E1D677F96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BD613-BBAE-A9C8-6B02-44E90507C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4565-8A6E-DBAD-BE0E-96B14847D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87C61090-50BE-2D45-BE29-17605CE8C5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5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6" r:id="rId5"/>
    <p:sldLayoutId id="2147483652" r:id="rId6"/>
    <p:sldLayoutId id="2147483654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5315A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svg"/><Relationship Id="rId3" Type="http://schemas.openxmlformats.org/officeDocument/2006/relationships/image" Target="../media/image40.emf"/><Relationship Id="rId21" Type="http://schemas.openxmlformats.org/officeDocument/2006/relationships/image" Target="../media/image58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3.pn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emf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cag.ca.gov/go-human" TargetMode="External"/><Relationship Id="rId3" Type="http://schemas.openxmlformats.org/officeDocument/2006/relationships/hyperlink" Target="http://www.goventura.org/" TargetMode="External"/><Relationship Id="rId7" Type="http://schemas.openxmlformats.org/officeDocument/2006/relationships/hyperlink" Target="https://scag.ca.gov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r.ca.gov/" TargetMode="External"/><Relationship Id="rId5" Type="http://schemas.openxmlformats.org/officeDocument/2006/relationships/hyperlink" Target="http://www.goventura.org/wp-content/uploads/2020/12/VCTC_US-101_CC_Final_Report_12-4-20.pdf" TargetMode="External"/><Relationship Id="rId10" Type="http://schemas.openxmlformats.org/officeDocument/2006/relationships/hyperlink" Target="https://htaindex.cnt.org/" TargetMode="External"/><Relationship Id="rId4" Type="http://schemas.openxmlformats.org/officeDocument/2006/relationships/hyperlink" Target="http://www.goventura.org/work-with-vctc/vmt-amp" TargetMode="External"/><Relationship Id="rId9" Type="http://schemas.openxmlformats.org/officeDocument/2006/relationships/hyperlink" Target="https://scag.ca.gov/connect-soca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1B48-6709-39F3-1479-5F81BD80C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9" y="2337299"/>
            <a:ext cx="12047621" cy="697858"/>
          </a:xfrm>
        </p:spPr>
        <p:txBody>
          <a:bodyPr>
            <a:normAutofit fontScale="90000"/>
          </a:bodyPr>
          <a:lstStyle/>
          <a:p>
            <a:r>
              <a:rPr lang="en-US" dirty="0"/>
              <a:t>Ventura County  Vehicle Miles Traveled (VMT) Adaptive Mitigation Program (AMP) for CEQA Streamlining</a:t>
            </a:r>
          </a:p>
        </p:txBody>
      </p:sp>
    </p:spTree>
    <p:extLst>
      <p:ext uri="{BB962C8B-B14F-4D97-AF65-F5344CB8AC3E}">
        <p14:creationId xmlns:p14="http://schemas.microsoft.com/office/powerpoint/2010/main" val="1997255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/>
          <a:lstStyle/>
          <a:p>
            <a:r>
              <a:rPr lang="en-US" dirty="0"/>
              <a:t>CEQA Streamlining Roles – VCTC and VCOG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CEF8615-D9F7-F89D-0177-878E82DAEE0B}"/>
              </a:ext>
            </a:extLst>
          </p:cNvPr>
          <p:cNvSpPr txBox="1">
            <a:spLocks/>
          </p:cNvSpPr>
          <p:nvPr/>
        </p:nvSpPr>
        <p:spPr bwMode="auto">
          <a:xfrm>
            <a:off x="4776368" y="4277906"/>
            <a:ext cx="7677960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Work with all parties to improve tools and processes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7580D0E-936C-FCA7-AC59-611308E2606B}"/>
              </a:ext>
            </a:extLst>
          </p:cNvPr>
          <p:cNvSpPr txBox="1">
            <a:spLocks/>
          </p:cNvSpPr>
          <p:nvPr/>
        </p:nvSpPr>
        <p:spPr bwMode="auto">
          <a:xfrm>
            <a:off x="4222429" y="5778540"/>
            <a:ext cx="841960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Develop Regional Options for Avoidance/Mitigation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	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C4D71B-2009-1234-07FB-66318BD13659}"/>
              </a:ext>
            </a:extLst>
          </p:cNvPr>
          <p:cNvSpPr txBox="1">
            <a:spLocks/>
          </p:cNvSpPr>
          <p:nvPr/>
        </p:nvSpPr>
        <p:spPr bwMode="auto">
          <a:xfrm>
            <a:off x="4776368" y="6224811"/>
            <a:ext cx="7677960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Feasible regional mitigation options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0F4B58E-157B-6CFC-659B-C815F78CAB00}"/>
              </a:ext>
            </a:extLst>
          </p:cNvPr>
          <p:cNvSpPr txBox="1">
            <a:spLocks/>
          </p:cNvSpPr>
          <p:nvPr/>
        </p:nvSpPr>
        <p:spPr bwMode="auto">
          <a:xfrm>
            <a:off x="4222429" y="4930444"/>
            <a:ext cx="841960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Provide Capacity and Support to Lead Agencies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3D1C9-FAD7-7EFD-9AE4-FA65A54CFC48}"/>
              </a:ext>
            </a:extLst>
          </p:cNvPr>
          <p:cNvSpPr txBox="1">
            <a:spLocks/>
          </p:cNvSpPr>
          <p:nvPr/>
        </p:nvSpPr>
        <p:spPr bwMode="auto">
          <a:xfrm>
            <a:off x="4222428" y="3429000"/>
            <a:ext cx="841960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Refine CEQA AMP as a Regional Standard of CEQA Transportation Assessment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2FED2A2-E645-EC35-551D-F1222BF01F0D}"/>
              </a:ext>
            </a:extLst>
          </p:cNvPr>
          <p:cNvSpPr txBox="1">
            <a:spLocks/>
          </p:cNvSpPr>
          <p:nvPr/>
        </p:nvSpPr>
        <p:spPr bwMode="auto">
          <a:xfrm>
            <a:off x="4222427" y="2018130"/>
            <a:ext cx="841960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Continue to Provide Technical Analysis 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EC6C190-5343-B97E-5F66-8BC999491C0B}"/>
              </a:ext>
            </a:extLst>
          </p:cNvPr>
          <p:cNvSpPr txBox="1">
            <a:spLocks/>
          </p:cNvSpPr>
          <p:nvPr/>
        </p:nvSpPr>
        <p:spPr bwMode="auto">
          <a:xfrm>
            <a:off x="4776368" y="2517412"/>
            <a:ext cx="7677960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Maintain Travel Demand Model (VCTM) for the best quantitative VMT data source</a:t>
            </a:r>
          </a:p>
        </p:txBody>
      </p:sp>
      <p:pic>
        <p:nvPicPr>
          <p:cNvPr id="18" name="Picture 17" descr="Text&#10;&#10;Description automatically generated with low confidence">
            <a:extLst>
              <a:ext uri="{FF2B5EF4-FFF2-40B4-BE49-F238E27FC236}">
                <a16:creationId xmlns:a16="http://schemas.microsoft.com/office/drawing/2014/main" id="{52C861B8-2B15-E718-CF65-A7A6C89A4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65" y="2704805"/>
            <a:ext cx="2326456" cy="687411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9A2295-4BEB-FCEA-4D40-FD769F75A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13"/>
          <a:stretch/>
        </p:blipFill>
        <p:spPr bwMode="auto">
          <a:xfrm>
            <a:off x="975553" y="3843618"/>
            <a:ext cx="1425880" cy="868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021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/>
          <a:lstStyle/>
          <a:p>
            <a:r>
              <a:rPr lang="en-US" dirty="0"/>
              <a:t>CEQA Streamlining Roles – Stakeholders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7FE76B9-64A3-C20B-80C2-3A41DD06DF02}"/>
              </a:ext>
            </a:extLst>
          </p:cNvPr>
          <p:cNvSpPr txBox="1">
            <a:spLocks/>
          </p:cNvSpPr>
          <p:nvPr/>
        </p:nvSpPr>
        <p:spPr>
          <a:xfrm>
            <a:off x="3959087" y="2424073"/>
            <a:ext cx="898838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</a:rPr>
              <a:t>Develop Avoidance and Mitigation Options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</a:rPr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DF972-2B46-2D38-29D4-E4EF1A3CAE6B}"/>
              </a:ext>
            </a:extLst>
          </p:cNvPr>
          <p:cNvSpPr txBox="1">
            <a:spLocks/>
          </p:cNvSpPr>
          <p:nvPr/>
        </p:nvSpPr>
        <p:spPr bwMode="auto">
          <a:xfrm>
            <a:off x="4513027" y="2975171"/>
            <a:ext cx="7526573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Mechanisms for funding transit or affordable housing as VMT reduction strategies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031F43B-4726-9B31-7CB7-81FED6E7C645}"/>
              </a:ext>
            </a:extLst>
          </p:cNvPr>
          <p:cNvSpPr txBox="1">
            <a:spLocks/>
          </p:cNvSpPr>
          <p:nvPr/>
        </p:nvSpPr>
        <p:spPr bwMode="auto">
          <a:xfrm>
            <a:off x="4513027" y="4714476"/>
            <a:ext cx="8196636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Help guide the next steps towards sustainable development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CBCA477-C66F-9732-638F-6B4D5BB85856}"/>
              </a:ext>
            </a:extLst>
          </p:cNvPr>
          <p:cNvSpPr txBox="1">
            <a:spLocks/>
          </p:cNvSpPr>
          <p:nvPr/>
        </p:nvSpPr>
        <p:spPr bwMode="auto">
          <a:xfrm>
            <a:off x="3959087" y="4040882"/>
            <a:ext cx="8988381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2800" dirty="0">
                <a:solidFill>
                  <a:srgbClr val="0073A0"/>
                </a:solidFill>
                <a:latin typeface="+mn-lt"/>
              </a:rPr>
              <a:t>Participate the in the Process</a:t>
            </a:r>
          </a:p>
          <a:p>
            <a:pPr marL="0" indent="0">
              <a:spcBef>
                <a:spcPts val="600"/>
              </a:spcBef>
              <a:buFontTx/>
              <a:buNone/>
            </a:pPr>
            <a:endParaRPr lang="en-US" sz="2800" dirty="0">
              <a:solidFill>
                <a:srgbClr val="0073A0"/>
              </a:solidFill>
              <a:latin typeface="+mn-lt"/>
            </a:endParaRPr>
          </a:p>
        </p:txBody>
      </p:sp>
      <p:pic>
        <p:nvPicPr>
          <p:cNvPr id="7" name="Picture 2" descr="Q:\Dropbox\RCNEASP Team Share\Precedents\Neighborhoods &amp; TNDs\Daybreak, UT\Family Gardening.jpg">
            <a:extLst>
              <a:ext uri="{FF2B5EF4-FFF2-40B4-BE49-F238E27FC236}">
                <a16:creationId xmlns:a16="http://schemas.microsoft.com/office/drawing/2014/main" id="{88F447FB-EA88-2611-57B1-B3454ADE9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5805" y="2284552"/>
            <a:ext cx="2389281" cy="184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riding bicycles on a bridge&#10;&#10;Description automatically generated">
            <a:extLst>
              <a:ext uri="{FF2B5EF4-FFF2-40B4-BE49-F238E27FC236}">
                <a16:creationId xmlns:a16="http://schemas.microsoft.com/office/drawing/2014/main" id="{DC227FB7-D636-8B88-3091-3E9FFD1C63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05" y="4031779"/>
            <a:ext cx="2381701" cy="17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9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4F9D-D49D-3DAB-19E9-A5134550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 Affordable Housing as CEQA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90C5-E4C6-6549-FEA2-2EC8F10F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689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0073A0"/>
                </a:solidFill>
                <a:latin typeface="+mn-lt"/>
                <a:cs typeface="+mn-cs"/>
              </a:rPr>
              <a:t>Recommendations of VMT assessment for affordable housing</a:t>
            </a:r>
          </a:p>
          <a:p>
            <a:pPr lvl="1"/>
            <a:r>
              <a:rPr lang="en-US" dirty="0">
                <a:latin typeface="+mn-lt"/>
              </a:rPr>
              <a:t>Numerous mechanisms for streamlining/screening</a:t>
            </a:r>
          </a:p>
          <a:p>
            <a:pPr lvl="1"/>
            <a:r>
              <a:rPr lang="en-US" dirty="0">
                <a:latin typeface="+mn-lt"/>
              </a:rPr>
              <a:t>Cities tend to use a few common approaches</a:t>
            </a:r>
          </a:p>
          <a:p>
            <a:r>
              <a:rPr lang="en-US" dirty="0">
                <a:solidFill>
                  <a:srgbClr val="0073A0"/>
                </a:solidFill>
                <a:latin typeface="+mn-lt"/>
                <a:cs typeface="+mn-cs"/>
              </a:rPr>
              <a:t>Mechanism(s) for affordable housing funding for CEQA mitigation for VMT impacts</a:t>
            </a:r>
          </a:p>
          <a:p>
            <a:pPr lvl="1"/>
            <a:r>
              <a:rPr lang="en-US" dirty="0">
                <a:latin typeface="+mn-lt"/>
              </a:rPr>
              <a:t>Caltrans Mitigation Playbook</a:t>
            </a:r>
          </a:p>
          <a:p>
            <a:pPr lvl="1"/>
            <a:r>
              <a:rPr lang="en-US" dirty="0">
                <a:latin typeface="+mn-lt"/>
              </a:rPr>
              <a:t>Affordable Housing and Sustainable Communities Program</a:t>
            </a:r>
          </a:p>
          <a:p>
            <a:pPr lvl="1"/>
            <a:r>
              <a:rPr lang="en-US" dirty="0">
                <a:latin typeface="+mn-lt"/>
              </a:rPr>
              <a:t>How to take appropriate credit with concern for….additionality, double counting, proportionality, feasibility, consistency, substantial evidence.</a:t>
            </a:r>
          </a:p>
        </p:txBody>
      </p:sp>
    </p:spTree>
    <p:extLst>
      <p:ext uri="{BB962C8B-B14F-4D97-AF65-F5344CB8AC3E}">
        <p14:creationId xmlns:p14="http://schemas.microsoft.com/office/powerpoint/2010/main" val="48175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4F9D-D49D-3DAB-19E9-A5134550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 Affordable Housing as CEQA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90C5-E4C6-6549-FEA2-2EC8F10F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2" y="1825625"/>
            <a:ext cx="11499925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3A0"/>
                </a:solidFill>
                <a:latin typeface="+mn-lt"/>
                <a:cs typeface="+mn-cs"/>
              </a:rPr>
              <a:t>Justifiable Nexus between VMT mitigation and affordable houting</a:t>
            </a:r>
          </a:p>
          <a:p>
            <a:r>
              <a:rPr lang="en-US" sz="2400" dirty="0">
                <a:solidFill>
                  <a:srgbClr val="0073A0"/>
                </a:solidFill>
                <a:latin typeface="+mn-lt"/>
                <a:cs typeface="+mn-cs"/>
              </a:rPr>
              <a:t>Quantify the $/VMT to create a path for mitigation</a:t>
            </a:r>
          </a:p>
          <a:p>
            <a:r>
              <a:rPr lang="en-US" sz="2400" dirty="0">
                <a:solidFill>
                  <a:srgbClr val="0073A0"/>
                </a:solidFill>
                <a:latin typeface="+mn-lt"/>
                <a:cs typeface="+mn-cs"/>
              </a:rPr>
              <a:t>Example of quantification - Ventura Area Housing Trust</a:t>
            </a:r>
          </a:p>
          <a:p>
            <a:pPr lvl="1"/>
            <a:r>
              <a:rPr lang="en-US" sz="2000" dirty="0">
                <a:latin typeface="+mn-lt"/>
              </a:rPr>
              <a:t>$28 M of funding for 1,200 affordable workforce housing units = </a:t>
            </a:r>
            <a:r>
              <a:rPr lang="en-US" sz="2000" u="sng" dirty="0">
                <a:latin typeface="+mn-lt"/>
              </a:rPr>
              <a:t>$23.5 K per housing unit</a:t>
            </a:r>
          </a:p>
          <a:p>
            <a:pPr lvl="1"/>
            <a:r>
              <a:rPr lang="en-US" sz="2000" dirty="0">
                <a:latin typeface="+mn-lt"/>
              </a:rPr>
              <a:t>$23.5 K per housing Unit / 50 daily VMT per affordable housing unit = ~$500 per daily VMT</a:t>
            </a:r>
          </a:p>
          <a:p>
            <a:pPr lvl="1"/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Per Caltrans SB 743 Playbook – can take “credit” for as long as:</a:t>
            </a:r>
          </a:p>
          <a:p>
            <a:pPr lvl="2"/>
            <a:r>
              <a:rPr lang="en-US" sz="1800" dirty="0">
                <a:latin typeface="+mn-lt"/>
              </a:rPr>
              <a:t>Meets the requirements of CEQA (e.g. is enforceable, etc.)</a:t>
            </a:r>
          </a:p>
          <a:p>
            <a:pPr lvl="2"/>
            <a:r>
              <a:rPr lang="en-US" sz="1800" dirty="0">
                <a:latin typeface="+mn-lt"/>
              </a:rPr>
              <a:t>There is a mechanism in place to prevent “double counting” of the mitigation “credit.” </a:t>
            </a:r>
          </a:p>
          <a:p>
            <a:pPr lvl="2"/>
            <a:r>
              <a:rPr lang="en-US" sz="1800" dirty="0">
                <a:latin typeface="+mn-lt"/>
              </a:rPr>
              <a:t>With these assurances, a project can take the full mitigation credit of a housing development if it could be shown that “but for” the contribution, the housing project would not have been developed.</a:t>
            </a:r>
          </a:p>
        </p:txBody>
      </p:sp>
    </p:spTree>
    <p:extLst>
      <p:ext uri="{BB962C8B-B14F-4D97-AF65-F5344CB8AC3E}">
        <p14:creationId xmlns:p14="http://schemas.microsoft.com/office/powerpoint/2010/main" val="2050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4F9D-D49D-3DAB-19E9-A5134550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 Capacity Building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90C5-E4C6-6549-FEA2-2EC8F10FD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437"/>
            <a:ext cx="10515600" cy="4154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3A0"/>
                </a:solidFill>
                <a:latin typeface="+mn-lt"/>
                <a:cs typeface="+mn-cs"/>
              </a:rPr>
              <a:t>Interviews of CEQA lead agencies, common themes:</a:t>
            </a:r>
          </a:p>
          <a:p>
            <a:pPr lvl="1"/>
            <a:r>
              <a:rPr lang="en-US" dirty="0"/>
              <a:t>Need to provide guidance on CEQA exemptions and streamlining opportunities can be applied to a variety of project types</a:t>
            </a:r>
          </a:p>
          <a:p>
            <a:pPr lvl="1"/>
            <a:r>
              <a:rPr lang="en-US" dirty="0"/>
              <a:t>Not clear understanding of VMT by general public and some decisionmakers </a:t>
            </a:r>
          </a:p>
          <a:p>
            <a:pPr lvl="1"/>
            <a:r>
              <a:rPr lang="en-US" dirty="0"/>
              <a:t>Providing examples of how the Adaptive Mitigation Program guidance can be applied would increase its use</a:t>
            </a:r>
          </a:p>
          <a:p>
            <a:pPr lvl="1"/>
            <a:r>
              <a:rPr lang="en-US" dirty="0"/>
              <a:t>VCOG/VCTC input, support, and peer review can drive the adoption of VMT guidance and thresholds at the local level</a:t>
            </a:r>
          </a:p>
          <a:p>
            <a:pPr lvl="1"/>
            <a:r>
              <a:rPr lang="en-US" dirty="0"/>
              <a:t>The development of a Countywide VMT analysis tool for individual projects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0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4F9D-D49D-3DAB-19E9-A5134550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 Capacity Building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90C5-E4C6-6549-FEA2-2EC8F10F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3A0"/>
                </a:solidFill>
                <a:latin typeface="+mn-lt"/>
                <a:cs typeface="+mn-cs"/>
              </a:rPr>
              <a:t>Bottom Line:</a:t>
            </a:r>
          </a:p>
          <a:p>
            <a:pPr lvl="1"/>
            <a:r>
              <a:rPr lang="en-US" dirty="0"/>
              <a:t>Most Agencies have limited staff and limited capacity for CEQA administration, therefore assistance and the resources from peer agencies, the County, and regional agencies is important.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5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E4F9D-D49D-3DAB-19E9-A5134550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 Capacity Building and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A90C5-E4C6-6549-FEA2-2EC8F10F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73A0"/>
                </a:solidFill>
                <a:latin typeface="+mn-lt"/>
                <a:cs typeface="+mn-cs"/>
              </a:rPr>
              <a:t>Story Campaign</a:t>
            </a:r>
          </a:p>
          <a:p>
            <a:pPr lvl="1"/>
            <a:r>
              <a:rPr lang="en-US" sz="2800" dirty="0"/>
              <a:t>Clear</a:t>
            </a:r>
          </a:p>
          <a:p>
            <a:pPr lvl="1"/>
            <a:r>
              <a:rPr lang="en-US" sz="2800" dirty="0"/>
              <a:t>Consistent</a:t>
            </a:r>
          </a:p>
          <a:p>
            <a:pPr lvl="1"/>
            <a:r>
              <a:rPr lang="en-US" sz="2800" dirty="0"/>
              <a:t>Multiple media (digital, fact sheet, presentation, branding, etc.)</a:t>
            </a:r>
          </a:p>
          <a:p>
            <a:pPr marL="457200" lvl="1" indent="0">
              <a:buNone/>
            </a:pPr>
            <a:endParaRPr lang="en-US" sz="2800" dirty="0"/>
          </a:p>
          <a:p>
            <a:r>
              <a:rPr lang="en-US" sz="3200" dirty="0">
                <a:solidFill>
                  <a:srgbClr val="0073A0"/>
                </a:solidFill>
                <a:latin typeface="+mn-lt"/>
                <a:cs typeface="+mn-cs"/>
              </a:rPr>
              <a:t>Abridged version on following 10 slides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928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5637D9-AD02-8266-BDBA-DBF02DB9C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Ventura County Today</a:t>
            </a:r>
          </a:p>
        </p:txBody>
      </p:sp>
      <p:pic>
        <p:nvPicPr>
          <p:cNvPr id="5" name="Picture 4" descr="A person riding a bicycle on a path&#10;&#10;Description automatically generated">
            <a:extLst>
              <a:ext uri="{FF2B5EF4-FFF2-40B4-BE49-F238E27FC236}">
                <a16:creationId xmlns:a16="http://schemas.microsoft.com/office/drawing/2014/main" id="{152B0EF3-FC87-714F-83BB-7358165A3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80" y="1958623"/>
            <a:ext cx="5755520" cy="3837013"/>
          </a:xfrm>
          <a:prstGeom prst="rect">
            <a:avLst/>
          </a:prstGeom>
        </p:spPr>
      </p:pic>
      <p:pic>
        <p:nvPicPr>
          <p:cNvPr id="8" name="Picture 7" descr="A river flowing through a ditch&#10;&#10;Description automatically generated">
            <a:extLst>
              <a:ext uri="{FF2B5EF4-FFF2-40B4-BE49-F238E27FC236}">
                <a16:creationId xmlns:a16="http://schemas.microsoft.com/office/drawing/2014/main" id="{4906FCC2-0518-44CC-B87B-0ED0C319C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380" y="1960011"/>
            <a:ext cx="5755520" cy="383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32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83F21-6F31-89D7-5B0C-D3BFFB1F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Housing Production Needs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000F9E8-DC1D-0B88-CE76-FEF7E5BF8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72453"/>
              </p:ext>
            </p:extLst>
          </p:nvPr>
        </p:nvGraphicFramePr>
        <p:xfrm>
          <a:off x="2603500" y="1919288"/>
          <a:ext cx="6146800" cy="4100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496978-81EC-403D-DA48-1EEA46891A38}"/>
              </a:ext>
            </a:extLst>
          </p:cNvPr>
          <p:cNvSpPr txBox="1"/>
          <p:nvPr/>
        </p:nvSpPr>
        <p:spPr>
          <a:xfrm>
            <a:off x="9169400" y="2765781"/>
            <a:ext cx="25781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23,425 low-income renter households in Ventura County do not have access to an </a:t>
            </a:r>
            <a:r>
              <a:rPr lang="en-US" sz="1400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affordable</a:t>
            </a:r>
            <a:r>
              <a:rPr lang="en-US" sz="1600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 home.</a:t>
            </a:r>
          </a:p>
        </p:txBody>
      </p:sp>
      <p:sp>
        <p:nvSpPr>
          <p:cNvPr id="8" name="Right Bracket 7">
            <a:extLst>
              <a:ext uri="{FF2B5EF4-FFF2-40B4-BE49-F238E27FC236}">
                <a16:creationId xmlns:a16="http://schemas.microsoft.com/office/drawing/2014/main" id="{FC62048D-4A1E-3368-C6A3-23E0CA693B78}"/>
              </a:ext>
            </a:extLst>
          </p:cNvPr>
          <p:cNvSpPr/>
          <p:nvPr/>
        </p:nvSpPr>
        <p:spPr>
          <a:xfrm>
            <a:off x="7975600" y="2643981"/>
            <a:ext cx="101600" cy="1623219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0AEA45-E011-787B-BB8C-83D08BAC6B5B}"/>
              </a:ext>
            </a:extLst>
          </p:cNvPr>
          <p:cNvCxnSpPr/>
          <p:nvPr/>
        </p:nvCxnSpPr>
        <p:spPr>
          <a:xfrm>
            <a:off x="8077200" y="3321089"/>
            <a:ext cx="1041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73C228-B252-B401-3C2B-A5015A3B1449}"/>
              </a:ext>
            </a:extLst>
          </p:cNvPr>
          <p:cNvSpPr txBox="1"/>
          <p:nvPr/>
        </p:nvSpPr>
        <p:spPr>
          <a:xfrm>
            <a:off x="8470900" y="6578600"/>
            <a:ext cx="3721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2">
                    <a:lumMod val="50000"/>
                  </a:schemeClr>
                </a:solidFill>
                <a:latin typeface="Gotham Medium" pitchFamily="2" charset="0"/>
                <a:cs typeface="Gotham Medium" pitchFamily="2" charset="0"/>
              </a:rPr>
              <a:t>Source: 2023 Ventura County Housing Report</a:t>
            </a:r>
          </a:p>
        </p:txBody>
      </p:sp>
    </p:spTree>
    <p:extLst>
      <p:ext uri="{BB962C8B-B14F-4D97-AF65-F5344CB8AC3E}">
        <p14:creationId xmlns:p14="http://schemas.microsoft.com/office/powerpoint/2010/main" val="3355453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4113-C029-8C31-E6A0-5BF3129D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25" y="293875"/>
            <a:ext cx="11125200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15315A"/>
                </a:solidFill>
                <a:ea typeface="+mj-ea"/>
              </a:rPr>
              <a:t>Four New Homes – How Location Effects VMT (Spread Out Development)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DF79E8-DD1B-6771-61D4-CAE1E367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1" y="1954894"/>
            <a:ext cx="10515597" cy="490310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D96AEE-665B-F37D-A349-CB5BF7B98D5B}"/>
              </a:ext>
            </a:extLst>
          </p:cNvPr>
          <p:cNvSpPr/>
          <p:nvPr/>
        </p:nvSpPr>
        <p:spPr>
          <a:xfrm>
            <a:off x="8343543" y="2436461"/>
            <a:ext cx="3251785" cy="620100"/>
          </a:xfrm>
          <a:prstGeom prst="roundRect">
            <a:avLst/>
          </a:prstGeom>
          <a:solidFill>
            <a:srgbClr val="00A0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563DF-084D-6ECF-9A3A-C6B0BAACF8D5}"/>
              </a:ext>
            </a:extLst>
          </p:cNvPr>
          <p:cNvSpPr txBox="1"/>
          <p:nvPr/>
        </p:nvSpPr>
        <p:spPr>
          <a:xfrm>
            <a:off x="8394115" y="2473975"/>
            <a:ext cx="3251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Total Commute VMT: 104 miles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Average Commute VMT: 26 miles</a:t>
            </a:r>
          </a:p>
        </p:txBody>
      </p:sp>
    </p:spTree>
    <p:extLst>
      <p:ext uri="{BB962C8B-B14F-4D97-AF65-F5344CB8AC3E}">
        <p14:creationId xmlns:p14="http://schemas.microsoft.com/office/powerpoint/2010/main" val="147863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A0DD-BB87-982E-0979-160E56637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REAP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CC792-31BF-7CCB-6AAD-94EF7460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40" y="1925638"/>
            <a:ext cx="100393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3A738A"/>
                </a:solidFill>
              </a:rPr>
              <a:t>Funded by State Department of Housing and Community Development  </a:t>
            </a:r>
            <a:r>
              <a:rPr lang="en-US" dirty="0">
                <a:solidFill>
                  <a:srgbClr val="3A738A"/>
                </a:solidFill>
              </a:rPr>
              <a:t>Regional Early Action Planning (REAP) grant via SCAG.</a:t>
            </a:r>
          </a:p>
          <a:p>
            <a:pPr marL="0" indent="0">
              <a:buNone/>
            </a:pPr>
            <a:endParaRPr lang="en-US" dirty="0">
              <a:solidFill>
                <a:srgbClr val="3A738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A738A"/>
                </a:solidFill>
              </a:rPr>
              <a:t>Managed By</a:t>
            </a:r>
          </a:p>
          <a:p>
            <a:pPr marL="0" indent="0">
              <a:buNone/>
            </a:pPr>
            <a:endParaRPr lang="en-US" dirty="0">
              <a:solidFill>
                <a:srgbClr val="3A738A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3A738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3A738A"/>
                </a:solidFill>
              </a:rPr>
              <a:t>Consultants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827F0098-28FF-C9F4-22C5-D072EAC983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665" y="3197011"/>
            <a:ext cx="2326456" cy="68741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34CDC5-F13D-C940-FFF2-4794806D9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13"/>
          <a:stretch/>
        </p:blipFill>
        <p:spPr bwMode="auto">
          <a:xfrm>
            <a:off x="6678370" y="3020500"/>
            <a:ext cx="1425880" cy="868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B2532-E449-6378-43A0-E14B229FC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737" y="4724455"/>
            <a:ext cx="1289878" cy="589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C5491-E102-155D-D412-3DAAD0ABF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14208" y="4721673"/>
            <a:ext cx="726216" cy="7824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72363-1ACD-BD3D-FA16-2EC606F4E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402" y="4833718"/>
            <a:ext cx="783312" cy="48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D38D5-D848-56CB-C6EA-B775F5DFD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990" y="1925638"/>
            <a:ext cx="1380980" cy="835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69813-E9CA-77A4-A334-3A0BC7912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486" y="4812779"/>
            <a:ext cx="2239309" cy="68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4113-C029-8C31-E6A0-5BF3129D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000"/>
            <a:ext cx="10515600" cy="1325563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400" b="1" dirty="0">
                <a:solidFill>
                  <a:srgbClr val="15315A"/>
                </a:solidFill>
                <a:latin typeface="Gotham Medium" pitchFamily="2" charset="0"/>
                <a:ea typeface="+mj-ea"/>
              </a:rPr>
              <a:t>Seven New Houses – How Location Affects VMT (Infill Development)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5DF79E8-DD1B-6771-61D4-CAE1E367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2" y="1954894"/>
            <a:ext cx="10515595" cy="490310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E6FD9E-FDEE-20A5-EEFD-EA2AB5208E0E}"/>
              </a:ext>
            </a:extLst>
          </p:cNvPr>
          <p:cNvSpPr/>
          <p:nvPr/>
        </p:nvSpPr>
        <p:spPr>
          <a:xfrm>
            <a:off x="8343543" y="2428463"/>
            <a:ext cx="3251785" cy="825353"/>
          </a:xfrm>
          <a:prstGeom prst="roundRect">
            <a:avLst/>
          </a:prstGeom>
          <a:solidFill>
            <a:srgbClr val="00A0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14046-718E-A9EF-758F-A01C850043EB}"/>
              </a:ext>
            </a:extLst>
          </p:cNvPr>
          <p:cNvSpPr txBox="1"/>
          <p:nvPr/>
        </p:nvSpPr>
        <p:spPr>
          <a:xfrm>
            <a:off x="8394115" y="2473975"/>
            <a:ext cx="3251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Total Commute VMT: 61 miles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Average Commute VMT: 8.7 miles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&gt;50% lower than spread out</a:t>
            </a:r>
          </a:p>
        </p:txBody>
      </p:sp>
    </p:spTree>
    <p:extLst>
      <p:ext uri="{BB962C8B-B14F-4D97-AF65-F5344CB8AC3E}">
        <p14:creationId xmlns:p14="http://schemas.microsoft.com/office/powerpoint/2010/main" val="906938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91574-5EBA-2632-BCD8-176EAB047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25" y="2398710"/>
            <a:ext cx="825083" cy="627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C6128-152B-D4F2-3104-95F19DCB0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64" y="2712241"/>
            <a:ext cx="832755" cy="728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E1DE2-FFFE-9815-4A06-218DA2B20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3" y="3113082"/>
            <a:ext cx="825083" cy="627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924D30-976B-5087-63E7-396FD0FAF74D}"/>
              </a:ext>
            </a:extLst>
          </p:cNvPr>
          <p:cNvSpPr txBox="1"/>
          <p:nvPr/>
        </p:nvSpPr>
        <p:spPr>
          <a:xfrm>
            <a:off x="337663" y="1849438"/>
            <a:ext cx="226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New Housing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DF12-7C3D-22BB-B90A-3003A21A6058}"/>
              </a:ext>
            </a:extLst>
          </p:cNvPr>
          <p:cNvSpPr txBox="1"/>
          <p:nvPr/>
        </p:nvSpPr>
        <p:spPr>
          <a:xfrm>
            <a:off x="3235159" y="1857531"/>
            <a:ext cx="4650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Access to Multimodal Transportation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9EF52-E90B-3355-CFC3-51AF0CC58D4F}"/>
              </a:ext>
            </a:extLst>
          </p:cNvPr>
          <p:cNvSpPr txBox="1"/>
          <p:nvPr/>
        </p:nvSpPr>
        <p:spPr>
          <a:xfrm>
            <a:off x="8451273" y="1865211"/>
            <a:ext cx="3455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5315A"/>
                </a:solidFill>
                <a:latin typeface="Gotham Medium" pitchFamily="2" charset="0"/>
                <a:cs typeface="Gotham Medium" pitchFamily="2" charset="0"/>
              </a:rPr>
              <a:t>Close to Jobs and Services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24D81F-587B-FB7A-A819-C4649A9C4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782" y="2802611"/>
            <a:ext cx="1206343" cy="1206343"/>
          </a:xfrm>
          <a:prstGeom prst="rect">
            <a:avLst/>
          </a:prstGeom>
        </p:spPr>
      </p:pic>
      <p:pic>
        <p:nvPicPr>
          <p:cNvPr id="12" name="Graphic 11" descr="Grocery bag with solid fill">
            <a:extLst>
              <a:ext uri="{FF2B5EF4-FFF2-40B4-BE49-F238E27FC236}">
                <a16:creationId xmlns:a16="http://schemas.microsoft.com/office/drawing/2014/main" id="{F8AD5EE7-4F26-DB03-9917-5D50CBAB8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0369" y="2370097"/>
            <a:ext cx="1045646" cy="1045646"/>
          </a:xfrm>
          <a:prstGeom prst="rect">
            <a:avLst/>
          </a:prstGeom>
        </p:spPr>
      </p:pic>
      <p:pic>
        <p:nvPicPr>
          <p:cNvPr id="14" name="Graphic 13" descr="Latte Cup with solid fill">
            <a:extLst>
              <a:ext uri="{FF2B5EF4-FFF2-40B4-BE49-F238E27FC236}">
                <a16:creationId xmlns:a16="http://schemas.microsoft.com/office/drawing/2014/main" id="{3CDE2D95-5B34-D5B3-026A-139374D143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34775" y="2400815"/>
            <a:ext cx="914400" cy="9144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C3F5C1-85AF-58EF-21DE-65884743C44B}"/>
              </a:ext>
            </a:extLst>
          </p:cNvPr>
          <p:cNvCxnSpPr>
            <a:cxnSpLocks/>
          </p:cNvCxnSpPr>
          <p:nvPr/>
        </p:nvCxnSpPr>
        <p:spPr>
          <a:xfrm>
            <a:off x="2326808" y="3315215"/>
            <a:ext cx="6708461" cy="0"/>
          </a:xfrm>
          <a:prstGeom prst="straightConnector1">
            <a:avLst/>
          </a:prstGeom>
          <a:ln w="508000">
            <a:solidFill>
              <a:srgbClr val="00A0DD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69D6B-896B-1E08-C0CE-A8C81FAC3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3830" y="2193886"/>
            <a:ext cx="937068" cy="8318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4A7FD54-8549-79C7-46BD-DF64E2D629A0}"/>
              </a:ext>
            </a:extLst>
          </p:cNvPr>
          <p:cNvSpPr txBox="1"/>
          <p:nvPr/>
        </p:nvSpPr>
        <p:spPr>
          <a:xfrm>
            <a:off x="3459408" y="4371332"/>
            <a:ext cx="465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Benefits</a:t>
            </a:r>
            <a:endParaRPr lang="en-US" b="1" dirty="0">
              <a:solidFill>
                <a:srgbClr val="00A0DD"/>
              </a:solidFill>
              <a:latin typeface="Gotham Medium" pitchFamily="2" charset="0"/>
              <a:cs typeface="Gotham Medium" pitchFamily="2" charset="0"/>
            </a:endParaRPr>
          </a:p>
        </p:txBody>
      </p:sp>
      <p:pic>
        <p:nvPicPr>
          <p:cNvPr id="28" name="Picture 27" descr="A yellow car with two people in the back&#10;&#10;Description automatically generated">
            <a:extLst>
              <a:ext uri="{FF2B5EF4-FFF2-40B4-BE49-F238E27FC236}">
                <a16:creationId xmlns:a16="http://schemas.microsoft.com/office/drawing/2014/main" id="{86DB0396-A4C0-47B3-CA15-F629B6E0C0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118" y="4874285"/>
            <a:ext cx="533401" cy="480719"/>
          </a:xfrm>
          <a:prstGeom prst="rect">
            <a:avLst/>
          </a:prstGeom>
        </p:spPr>
      </p:pic>
      <p:pic>
        <p:nvPicPr>
          <p:cNvPr id="29" name="Picture 28" descr="A yellow car with two people in the back&#10;&#10;Description automatically generated">
            <a:extLst>
              <a:ext uri="{FF2B5EF4-FFF2-40B4-BE49-F238E27FC236}">
                <a16:creationId xmlns:a16="http://schemas.microsoft.com/office/drawing/2014/main" id="{1E36E7FC-2211-B283-6C44-FAAF2F8F07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925" y="5059413"/>
            <a:ext cx="533401" cy="48071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D31A3A9-4C77-8C30-62E3-879C29A8F18C}"/>
              </a:ext>
            </a:extLst>
          </p:cNvPr>
          <p:cNvSpPr txBox="1"/>
          <p:nvPr/>
        </p:nvSpPr>
        <p:spPr>
          <a:xfrm>
            <a:off x="-287953" y="5659740"/>
            <a:ext cx="347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Reduced Auto Travel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4AC121-00BE-4E27-35FB-6A8D5033E9F8}"/>
              </a:ext>
            </a:extLst>
          </p:cNvPr>
          <p:cNvSpPr txBox="1"/>
          <p:nvPr/>
        </p:nvSpPr>
        <p:spPr>
          <a:xfrm>
            <a:off x="2437269" y="5659740"/>
            <a:ext cx="347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Agricultural Preservation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072294-94AD-5416-AD0E-A9F8E2F56747}"/>
              </a:ext>
            </a:extLst>
          </p:cNvPr>
          <p:cNvSpPr txBox="1"/>
          <p:nvPr/>
        </p:nvSpPr>
        <p:spPr>
          <a:xfrm>
            <a:off x="5649497" y="5659740"/>
            <a:ext cx="199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Reduce GHG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8A1F96-7798-DEA9-57A2-FF8063CBFF39}"/>
              </a:ext>
            </a:extLst>
          </p:cNvPr>
          <p:cNvSpPr txBox="1"/>
          <p:nvPr/>
        </p:nvSpPr>
        <p:spPr>
          <a:xfrm>
            <a:off x="7004259" y="5659740"/>
            <a:ext cx="347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Climate Resiliency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750DDB-3AEC-0387-DE27-4C95039C95C3}"/>
              </a:ext>
            </a:extLst>
          </p:cNvPr>
          <p:cNvSpPr txBox="1"/>
          <p:nvPr/>
        </p:nvSpPr>
        <p:spPr>
          <a:xfrm>
            <a:off x="9881164" y="5659740"/>
            <a:ext cx="2255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A0DD"/>
                </a:solidFill>
                <a:latin typeface="Gotham Medium" pitchFamily="2" charset="0"/>
                <a:cs typeface="Gotham Medium" pitchFamily="2" charset="0"/>
              </a:rPr>
              <a:t>Improve Health</a:t>
            </a:r>
          </a:p>
        </p:txBody>
      </p:sp>
      <p:pic>
        <p:nvPicPr>
          <p:cNvPr id="36" name="Graphic 35" descr="Crops with solid fill">
            <a:extLst>
              <a:ext uri="{FF2B5EF4-FFF2-40B4-BE49-F238E27FC236}">
                <a16:creationId xmlns:a16="http://schemas.microsoft.com/office/drawing/2014/main" id="{AA3FB544-C552-8DD3-0136-9F6EBBEC84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92472" y="4817175"/>
            <a:ext cx="796832" cy="796832"/>
          </a:xfrm>
          <a:prstGeom prst="rect">
            <a:avLst/>
          </a:prstGeom>
        </p:spPr>
      </p:pic>
      <p:pic>
        <p:nvPicPr>
          <p:cNvPr id="37" name="Graphic 36" descr="Power Plant with solid fill">
            <a:extLst>
              <a:ext uri="{FF2B5EF4-FFF2-40B4-BE49-F238E27FC236}">
                <a16:creationId xmlns:a16="http://schemas.microsoft.com/office/drawing/2014/main" id="{CC328670-9DEE-10EE-1770-5C0125AEC63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8238" b="66472"/>
          <a:stretch/>
        </p:blipFill>
        <p:spPr>
          <a:xfrm flipH="1">
            <a:off x="5784516" y="5085312"/>
            <a:ext cx="907764" cy="492780"/>
          </a:xfrm>
          <a:prstGeom prst="rect">
            <a:avLst/>
          </a:prstGeom>
        </p:spPr>
      </p:pic>
      <p:pic>
        <p:nvPicPr>
          <p:cNvPr id="38" name="Picture 37" descr="A yellow car with people in the back&#10;&#10;Description automatically generated">
            <a:extLst>
              <a:ext uri="{FF2B5EF4-FFF2-40B4-BE49-F238E27FC236}">
                <a16:creationId xmlns:a16="http://schemas.microsoft.com/office/drawing/2014/main" id="{5DE82AD2-55F6-E6EF-BB9B-887CB84BB4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183" y="5058837"/>
            <a:ext cx="685800" cy="609600"/>
          </a:xfrm>
          <a:prstGeom prst="rect">
            <a:avLst/>
          </a:prstGeom>
        </p:spPr>
      </p:pic>
      <p:pic>
        <p:nvPicPr>
          <p:cNvPr id="40" name="Graphic 39" descr="Earth globe: Americas with solid fill">
            <a:extLst>
              <a:ext uri="{FF2B5EF4-FFF2-40B4-BE49-F238E27FC236}">
                <a16:creationId xmlns:a16="http://schemas.microsoft.com/office/drawing/2014/main" id="{8F02E78E-58B5-F954-AD08-23EEB48C27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05172" y="4813503"/>
            <a:ext cx="914400" cy="914400"/>
          </a:xfrm>
          <a:prstGeom prst="rect">
            <a:avLst/>
          </a:prstGeom>
        </p:spPr>
      </p:pic>
      <p:pic>
        <p:nvPicPr>
          <p:cNvPr id="42" name="Graphic 41" descr="Heart with pulse with solid fill">
            <a:extLst>
              <a:ext uri="{FF2B5EF4-FFF2-40B4-BE49-F238E27FC236}">
                <a16:creationId xmlns:a16="http://schemas.microsoft.com/office/drawing/2014/main" id="{AEB4E496-53C6-129C-F8F6-BD2A10A84F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38881" y="4889703"/>
            <a:ext cx="914400" cy="914400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2350C51-441C-CA89-98BC-C2088F0F8250}"/>
              </a:ext>
            </a:extLst>
          </p:cNvPr>
          <p:cNvSpPr/>
          <p:nvPr/>
        </p:nvSpPr>
        <p:spPr>
          <a:xfrm>
            <a:off x="152400" y="4335214"/>
            <a:ext cx="11887199" cy="1708806"/>
          </a:xfrm>
          <a:prstGeom prst="roundRect">
            <a:avLst/>
          </a:prstGeom>
          <a:noFill/>
          <a:ln w="50800">
            <a:solidFill>
              <a:srgbClr val="00A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5E0B1-5384-ABAB-8978-FD68440194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1423" y="2398710"/>
            <a:ext cx="288412" cy="528756"/>
          </a:xfrm>
          <a:prstGeom prst="rect">
            <a:avLst/>
          </a:prstGeom>
        </p:spPr>
      </p:pic>
      <p:pic>
        <p:nvPicPr>
          <p:cNvPr id="11" name="Picture 10" descr="A blue bus with people in the window&#10;&#10;Description automatically generated">
            <a:extLst>
              <a:ext uri="{FF2B5EF4-FFF2-40B4-BE49-F238E27FC236}">
                <a16:creationId xmlns:a16="http://schemas.microsoft.com/office/drawing/2014/main" id="{2E1BA317-1A1A-1863-C577-183C7ABF83B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49727" y="2369357"/>
            <a:ext cx="1272545" cy="627051"/>
          </a:xfrm>
          <a:prstGeom prst="rect">
            <a:avLst/>
          </a:prstGeom>
        </p:spPr>
      </p:pic>
      <p:pic>
        <p:nvPicPr>
          <p:cNvPr id="13" name="Picture 12" descr="A blue and grey bike symbol&#10;&#10;Description automatically generated">
            <a:extLst>
              <a:ext uri="{FF2B5EF4-FFF2-40B4-BE49-F238E27FC236}">
                <a16:creationId xmlns:a16="http://schemas.microsoft.com/office/drawing/2014/main" id="{C5453118-BE1A-A458-00AE-37F85F5F0E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71053">
            <a:off x="7118483" y="2453815"/>
            <a:ext cx="659090" cy="57121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D20B78B-26A5-CE49-F8E5-1B35B0345D7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5315A"/>
                </a:solidFill>
                <a:latin typeface="Gotham Medium" pitchFamily="2" charset="0"/>
                <a:ea typeface="+mj-ea"/>
                <a:cs typeface="Gotham Medium" pitchFamily="2" charset="0"/>
              </a:defRPr>
            </a:lvl1pPr>
          </a:lstStyle>
          <a:p>
            <a:r>
              <a:rPr lang="en-US" dirty="0"/>
              <a:t>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1086943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9487B-7612-E1D3-7EDC-0FAE6F48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8" y="1590468"/>
            <a:ext cx="7109515" cy="2852737"/>
          </a:xfrm>
        </p:spPr>
        <p:txBody>
          <a:bodyPr>
            <a:noAutofit/>
          </a:bodyPr>
          <a:lstStyle/>
          <a:p>
            <a:r>
              <a:rPr lang="en-US" sz="3600" dirty="0"/>
              <a:t>What Tools Help Us Achieve an Environment Where Housing and Mobility Work Together? </a:t>
            </a:r>
          </a:p>
        </p:txBody>
      </p:sp>
    </p:spTree>
    <p:extLst>
      <p:ext uri="{BB962C8B-B14F-4D97-AF65-F5344CB8AC3E}">
        <p14:creationId xmlns:p14="http://schemas.microsoft.com/office/powerpoint/2010/main" val="1498797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BF3F-BF77-716C-F329-4C488822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E45C-518F-EE61-A9D3-7B860471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45" y="282000"/>
            <a:ext cx="12436487" cy="1325563"/>
          </a:xfrm>
        </p:spPr>
        <p:txBody>
          <a:bodyPr/>
          <a:lstStyle/>
          <a:p>
            <a:r>
              <a:rPr lang="en-US" dirty="0"/>
              <a:t>Effective City Plans &amp; Policies Lay the Groundwork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091DF-97D4-BFB4-8877-481CF58D0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3132"/>
            <a:ext cx="4474945" cy="418053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General Plans </a:t>
            </a:r>
          </a:p>
          <a:p>
            <a:pPr lvl="1"/>
            <a:r>
              <a:rPr lang="en-US" dirty="0"/>
              <a:t>Housing Elements</a:t>
            </a:r>
          </a:p>
          <a:p>
            <a:pPr lvl="1"/>
            <a:r>
              <a:rPr lang="en-US" dirty="0"/>
              <a:t>Bicycle Master Plans</a:t>
            </a:r>
          </a:p>
          <a:p>
            <a:pPr lvl="1"/>
            <a:r>
              <a:rPr lang="en-US" dirty="0"/>
              <a:t>Pedestrian Master Plans</a:t>
            </a:r>
          </a:p>
          <a:p>
            <a:pPr lvl="1"/>
            <a:r>
              <a:rPr lang="en-US" dirty="0"/>
              <a:t>Climate Action Plans</a:t>
            </a:r>
          </a:p>
          <a:p>
            <a:pPr lvl="1"/>
            <a:r>
              <a:rPr lang="en-US" dirty="0"/>
              <a:t>Corridor Plans/Specific Plans</a:t>
            </a:r>
          </a:p>
          <a:p>
            <a:pPr lvl="1"/>
            <a:r>
              <a:rPr lang="en-US" dirty="0"/>
              <a:t>Design Guidelines/Form-based Codes</a:t>
            </a:r>
          </a:p>
          <a:p>
            <a:pPr lvl="1"/>
            <a:r>
              <a:rPr lang="en-US" dirty="0"/>
              <a:t>Design Standards</a:t>
            </a:r>
          </a:p>
          <a:p>
            <a:pPr lvl="1"/>
            <a:r>
              <a:rPr lang="en-US" dirty="0"/>
              <a:t>Conditions of Approval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collage of a town&#10;&#10;Description automatically generated">
            <a:extLst>
              <a:ext uri="{FF2B5EF4-FFF2-40B4-BE49-F238E27FC236}">
                <a16:creationId xmlns:a16="http://schemas.microsoft.com/office/drawing/2014/main" id="{F3F10E33-ACAA-5FB7-E609-5470D3F8D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091" y="1890675"/>
            <a:ext cx="2523313" cy="1961421"/>
          </a:xfrm>
          <a:prstGeom prst="rect">
            <a:avLst/>
          </a:prstGeom>
        </p:spPr>
      </p:pic>
      <p:pic>
        <p:nvPicPr>
          <p:cNvPr id="8" name="Picture 7" descr="A collage of images of people riding bicycles and walking on a street&#10;&#10;Description automatically generated">
            <a:extLst>
              <a:ext uri="{FF2B5EF4-FFF2-40B4-BE49-F238E27FC236}">
                <a16:creationId xmlns:a16="http://schemas.microsoft.com/office/drawing/2014/main" id="{A7C3B007-5012-A192-D0A1-CF5EE2848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84" y="1890675"/>
            <a:ext cx="1785333" cy="1961421"/>
          </a:xfrm>
          <a:prstGeom prst="rect">
            <a:avLst/>
          </a:prstGeom>
        </p:spPr>
      </p:pic>
      <p:pic>
        <p:nvPicPr>
          <p:cNvPr id="10" name="Picture 9" descr="A brochure of a housing element&#10;&#10;Description automatically generated">
            <a:extLst>
              <a:ext uri="{FF2B5EF4-FFF2-40B4-BE49-F238E27FC236}">
                <a16:creationId xmlns:a16="http://schemas.microsoft.com/office/drawing/2014/main" id="{A1D4C8E4-54DA-2B89-75AA-D2A048452D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3896" y="3967898"/>
            <a:ext cx="2229508" cy="2673944"/>
          </a:xfrm>
          <a:prstGeom prst="rect">
            <a:avLst/>
          </a:prstGeom>
        </p:spPr>
      </p:pic>
      <p:pic>
        <p:nvPicPr>
          <p:cNvPr id="12" name="Picture 11" descr="A poster of a climate action and adaptation plan&#10;&#10;Description automatically generated">
            <a:extLst>
              <a:ext uri="{FF2B5EF4-FFF2-40B4-BE49-F238E27FC236}">
                <a16:creationId xmlns:a16="http://schemas.microsoft.com/office/drawing/2014/main" id="{E6DC4D2A-3710-59F2-60E9-8EBC932C3A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84" y="3967898"/>
            <a:ext cx="2050452" cy="26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84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E037F-58EB-CF0E-8B74-B257BA1F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AB22-CE85-8211-4B28-AE0C3619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Plans &amp;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B7BB1-A667-D14A-36B0-3226D4232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2508"/>
            <a:ext cx="4722627" cy="4165742"/>
          </a:xfrm>
        </p:spPr>
        <p:txBody>
          <a:bodyPr>
            <a:normAutofit/>
          </a:bodyPr>
          <a:lstStyle/>
          <a:p>
            <a:r>
              <a:rPr lang="en-US" sz="2400" dirty="0"/>
              <a:t>County Comprehensive Transportation Plan</a:t>
            </a:r>
          </a:p>
          <a:p>
            <a:r>
              <a:rPr lang="en-US" sz="2400" dirty="0"/>
              <a:t>Transit Integration and Efficiency Study</a:t>
            </a:r>
          </a:p>
          <a:p>
            <a:r>
              <a:rPr lang="en-US" sz="2400" dirty="0"/>
              <a:t>VCTC 101 Communities Connected</a:t>
            </a:r>
          </a:p>
          <a:p>
            <a:r>
              <a:rPr lang="en-US" sz="2400" dirty="0"/>
              <a:t>Gold Coast Transit District Building Transit Supportive Communities</a:t>
            </a:r>
          </a:p>
          <a:p>
            <a:r>
              <a:rPr lang="en-US" sz="2400" dirty="0"/>
              <a:t>Connect So Cal </a:t>
            </a:r>
          </a:p>
          <a:p>
            <a:endParaRPr lang="en-US" sz="2400" dirty="0"/>
          </a:p>
        </p:txBody>
      </p:sp>
      <p:pic>
        <p:nvPicPr>
          <p:cNvPr id="5" name="Picture 4" descr="A magnifying glass with a compass and a couple of people&#10;&#10;Description automatically generated">
            <a:extLst>
              <a:ext uri="{FF2B5EF4-FFF2-40B4-BE49-F238E27FC236}">
                <a16:creationId xmlns:a16="http://schemas.microsoft.com/office/drawing/2014/main" id="{10F19FCF-9D82-6C27-FE24-A9BBE7D24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7343" y="1974483"/>
            <a:ext cx="2459724" cy="1903295"/>
          </a:xfrm>
          <a:prstGeom prst="rect">
            <a:avLst/>
          </a:prstGeom>
        </p:spPr>
      </p:pic>
      <p:pic>
        <p:nvPicPr>
          <p:cNvPr id="7" name="Picture 6" descr="A city street with cars and buses&#10;&#10;Description automatically generated">
            <a:extLst>
              <a:ext uri="{FF2B5EF4-FFF2-40B4-BE49-F238E27FC236}">
                <a16:creationId xmlns:a16="http://schemas.microsoft.com/office/drawing/2014/main" id="{F446B8A1-941D-5695-F09E-2A12D6887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095" y="4032299"/>
            <a:ext cx="3231798" cy="1969291"/>
          </a:xfrm>
          <a:prstGeom prst="rect">
            <a:avLst/>
          </a:prstGeom>
        </p:spPr>
      </p:pic>
      <p:pic>
        <p:nvPicPr>
          <p:cNvPr id="9" name="Picture 8" descr="A cover of a book with cars on the road&#10;&#10;Description automatically generated">
            <a:extLst>
              <a:ext uri="{FF2B5EF4-FFF2-40B4-BE49-F238E27FC236}">
                <a16:creationId xmlns:a16="http://schemas.microsoft.com/office/drawing/2014/main" id="{4F8C1DA9-5AE3-63FF-87EA-0A7C0D596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75" y="4090301"/>
            <a:ext cx="2630703" cy="1882888"/>
          </a:xfrm>
          <a:prstGeom prst="rect">
            <a:avLst/>
          </a:prstGeom>
        </p:spPr>
      </p:pic>
      <p:pic>
        <p:nvPicPr>
          <p:cNvPr id="11" name="Picture 10" descr="A white bus on a green and white background&#10;&#10;Description automatically generated">
            <a:extLst>
              <a:ext uri="{FF2B5EF4-FFF2-40B4-BE49-F238E27FC236}">
                <a16:creationId xmlns:a16="http://schemas.microsoft.com/office/drawing/2014/main" id="{B1DDE00D-6753-DB0E-F8D9-C56758B25C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75" y="1994068"/>
            <a:ext cx="3319349" cy="18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58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F8703-BDF2-96FC-8352-033B2878F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Comes First? Transportation Improvements or New Housing? </a:t>
            </a:r>
          </a:p>
        </p:txBody>
      </p:sp>
      <p:pic>
        <p:nvPicPr>
          <p:cNvPr id="5" name="Content Placeholder 4" descr="A road work ahead sign on the street&#10;&#10;Description automatically generated">
            <a:extLst>
              <a:ext uri="{FF2B5EF4-FFF2-40B4-BE49-F238E27FC236}">
                <a16:creationId xmlns:a16="http://schemas.microsoft.com/office/drawing/2014/main" id="{DE16AAA0-0CB5-3364-5B41-7842F3E39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535" y="1897616"/>
            <a:ext cx="2841028" cy="3787775"/>
          </a:xfrm>
        </p:spPr>
      </p:pic>
      <p:pic>
        <p:nvPicPr>
          <p:cNvPr id="7" name="Picture 6" descr="A construction site with a crane&#10;&#10;Description automatically generated">
            <a:extLst>
              <a:ext uri="{FF2B5EF4-FFF2-40B4-BE49-F238E27FC236}">
                <a16:creationId xmlns:a16="http://schemas.microsoft.com/office/drawing/2014/main" id="{F702FA73-618C-E855-CF9C-D080A786C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1876424"/>
            <a:ext cx="5524500" cy="38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49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E147-D0CB-047F-0CCF-23505F07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Working Together Look Like?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4B3E49-C095-50A4-3428-D8AE2EB46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226" y="2649357"/>
            <a:ext cx="3653924" cy="244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4F2EDE-CDB2-E185-347D-6CA475239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813" y="2668111"/>
            <a:ext cx="3441271" cy="2437371"/>
          </a:xfrm>
          <a:prstGeom prst="rect">
            <a:avLst/>
          </a:prstGeom>
        </p:spPr>
      </p:pic>
      <p:pic>
        <p:nvPicPr>
          <p:cNvPr id="12" name="Picture 2" descr="Q:\Dropbox\RCNEASP Team Share\Precedents\Neighborhoods &amp; TNDs\Daybreak, UT\Family Gardening.jpg">
            <a:extLst>
              <a:ext uri="{FF2B5EF4-FFF2-40B4-BE49-F238E27FC236}">
                <a16:creationId xmlns:a16="http://schemas.microsoft.com/office/drawing/2014/main" id="{30F7E3D9-EC75-8B57-2E38-3AA495516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8734" y="2649357"/>
            <a:ext cx="3179495" cy="24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76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8F285-5548-9B9C-22E2-22D1596B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C7564-37BF-3145-346B-CC3CF926C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2060575"/>
            <a:ext cx="1134533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VCTC website </a:t>
            </a:r>
            <a:r>
              <a:rPr lang="en-US" sz="2400" dirty="0">
                <a:hlinkClick r:id="rId3"/>
              </a:rPr>
              <a:t>www.goventura.org</a:t>
            </a:r>
            <a:r>
              <a:rPr lang="en-US" sz="24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VCTC VMT Adaptive Mitigation Program </a:t>
            </a:r>
            <a:r>
              <a:rPr lang="en-US" sz="2400" dirty="0">
                <a:hlinkClick r:id="rId4"/>
              </a:rPr>
              <a:t>www.goventura.org/work-with-vctc/vmt-amp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101 Connected Communities </a:t>
            </a:r>
            <a:r>
              <a:rPr lang="en-US" sz="2000" dirty="0">
                <a:hlinkClick r:id="rId5"/>
              </a:rPr>
              <a:t>www.goventura.org/wp-content/uploads/2020/12/VCTC_US-101_CC_Final_Report_12-4-20.pdf</a:t>
            </a:r>
            <a:r>
              <a:rPr lang="en-US" sz="20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Office of Planning Research (OPR) </a:t>
            </a:r>
            <a:r>
              <a:rPr lang="en-US" sz="2400" dirty="0">
                <a:hlinkClick r:id="rId6"/>
              </a:rPr>
              <a:t>https://opr.ca.gov/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SCAG website </a:t>
            </a:r>
            <a:r>
              <a:rPr lang="en-US" sz="2400" dirty="0">
                <a:hlinkClick r:id="rId7"/>
              </a:rPr>
              <a:t>https://scag.ca.gov</a:t>
            </a:r>
            <a:r>
              <a:rPr lang="en-US" sz="24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Go Human </a:t>
            </a:r>
            <a:r>
              <a:rPr lang="en-US" sz="2000" dirty="0">
                <a:hlinkClick r:id="rId8"/>
              </a:rPr>
              <a:t>https://scag.ca.gov/go-human</a:t>
            </a:r>
            <a:r>
              <a:rPr lang="en-US" sz="2000" dirty="0"/>
              <a:t>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Connect So Cal </a:t>
            </a:r>
            <a:r>
              <a:rPr lang="en-US" sz="2000" dirty="0">
                <a:hlinkClick r:id="rId9"/>
              </a:rPr>
              <a:t>https://scag.ca.gov/connect-socal</a:t>
            </a:r>
            <a:r>
              <a:rPr lang="en-US" sz="2000" dirty="0"/>
              <a:t>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Housing + Transportation Affordability Index </a:t>
            </a:r>
            <a:r>
              <a:rPr lang="en-US" sz="2400" dirty="0">
                <a:hlinkClick r:id="rId10"/>
              </a:rPr>
              <a:t>https://htaindex.cnt.org/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892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FCA3-3232-FC9B-5564-2C01DEAB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7" y="2514601"/>
            <a:ext cx="7109515" cy="27432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sz="2700" b="0" dirty="0"/>
              <a:t>Amanda Fagan</a:t>
            </a:r>
            <a:br>
              <a:rPr lang="en-US" sz="2700" b="0" dirty="0"/>
            </a:br>
            <a:r>
              <a:rPr lang="en-US" sz="2700" b="0" dirty="0" err="1"/>
              <a:t>afagan@goventura.org</a:t>
            </a:r>
            <a:br>
              <a:rPr lang="en-US" sz="2700" b="0" dirty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1334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E037F-58EB-CF0E-8B74-B257BA1F3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3AB22-CE85-8211-4B28-AE0C3619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B7BB1-A667-D14A-36B0-3226D4232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850" y="2554514"/>
            <a:ext cx="5641521" cy="3581316"/>
          </a:xfrm>
        </p:spPr>
        <p:txBody>
          <a:bodyPr>
            <a:normAutofit/>
          </a:bodyPr>
          <a:lstStyle/>
          <a:p>
            <a:pPr marL="114300" marR="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3A738A"/>
                </a:solidFill>
              </a:rPr>
              <a:t>Ventura County CEQA VMT AMP</a:t>
            </a:r>
          </a:p>
          <a:p>
            <a:pPr marL="114300" marR="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3A738A"/>
                </a:solidFill>
              </a:rPr>
              <a:t>Affordable Housing as VMT Mitigation</a:t>
            </a:r>
          </a:p>
          <a:p>
            <a:pPr marL="114300" marR="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3A738A"/>
                </a:solidFill>
              </a:rPr>
              <a:t>Capacity Building and Communication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bus and cars on a street&#10;&#10;Description automatically generated">
            <a:extLst>
              <a:ext uri="{FF2B5EF4-FFF2-40B4-BE49-F238E27FC236}">
                <a16:creationId xmlns:a16="http://schemas.microsoft.com/office/drawing/2014/main" id="{90152608-A790-4950-4B1B-EBB0FF2DC0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70088"/>
            <a:ext cx="6200921" cy="38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Ventura County CEQA VMT 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073C-851E-0434-A12C-FC2AA3C43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141537"/>
            <a:ext cx="8020050" cy="435133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3A0"/>
                </a:solidFill>
              </a:rPr>
              <a:t>Achieve REAP goals while streamlining CEQA for Housing Development in Ventura County (especially affordable housing)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3A0"/>
                </a:solidFill>
              </a:rPr>
              <a:t>Accelerate infill development that facilitates housing supply, choice, and affordability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3A0"/>
                </a:solidFill>
              </a:rPr>
              <a:t>Affirmatively further fair housing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3A0"/>
                </a:solidFill>
              </a:rPr>
              <a:t>Reduce VMT</a:t>
            </a:r>
          </a:p>
        </p:txBody>
      </p:sp>
      <p:pic>
        <p:nvPicPr>
          <p:cNvPr id="5" name="Graphic 4" descr="Play with solid fill">
            <a:extLst>
              <a:ext uri="{FF2B5EF4-FFF2-40B4-BE49-F238E27FC236}">
                <a16:creationId xmlns:a16="http://schemas.microsoft.com/office/drawing/2014/main" id="{CF18C75B-F92C-7BB2-3896-DBA6C01B5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9700" y="2691341"/>
            <a:ext cx="1994959" cy="19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3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ent Arrow 46">
            <a:extLst>
              <a:ext uri="{FF2B5EF4-FFF2-40B4-BE49-F238E27FC236}">
                <a16:creationId xmlns:a16="http://schemas.microsoft.com/office/drawing/2014/main" id="{24CF9CC0-2DF3-D392-E140-9F7576D3B010}"/>
              </a:ext>
            </a:extLst>
          </p:cNvPr>
          <p:cNvSpPr/>
          <p:nvPr/>
        </p:nvSpPr>
        <p:spPr>
          <a:xfrm rot="13500000">
            <a:off x="4569795" y="4222753"/>
            <a:ext cx="2756281" cy="2939604"/>
          </a:xfrm>
          <a:prstGeom prst="bentArrow">
            <a:avLst>
              <a:gd name="adj1" fmla="val 23904"/>
              <a:gd name="adj2" fmla="val 24070"/>
              <a:gd name="adj3" fmla="val 25000"/>
              <a:gd name="adj4" fmla="val 75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Bent Arrow 45">
            <a:extLst>
              <a:ext uri="{FF2B5EF4-FFF2-40B4-BE49-F238E27FC236}">
                <a16:creationId xmlns:a16="http://schemas.microsoft.com/office/drawing/2014/main" id="{90A45BFA-3AEA-E131-065B-7DF771630104}"/>
              </a:ext>
            </a:extLst>
          </p:cNvPr>
          <p:cNvSpPr/>
          <p:nvPr/>
        </p:nvSpPr>
        <p:spPr>
          <a:xfrm rot="2907573">
            <a:off x="4956445" y="1321376"/>
            <a:ext cx="2756281" cy="2939604"/>
          </a:xfrm>
          <a:prstGeom prst="bentArrow">
            <a:avLst>
              <a:gd name="adj1" fmla="val 23904"/>
              <a:gd name="adj2" fmla="val 24070"/>
              <a:gd name="adj3" fmla="val 25000"/>
              <a:gd name="adj4" fmla="val 75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A394C3B-EB59-75F2-8893-80F1DE74DE2B}"/>
              </a:ext>
            </a:extLst>
          </p:cNvPr>
          <p:cNvSpPr/>
          <p:nvPr/>
        </p:nvSpPr>
        <p:spPr>
          <a:xfrm>
            <a:off x="8153755" y="2127077"/>
            <a:ext cx="3823830" cy="3702223"/>
          </a:xfrm>
          <a:prstGeom prst="roundRect">
            <a:avLst/>
          </a:prstGeom>
          <a:noFill/>
          <a:ln w="50800">
            <a:solidFill>
              <a:srgbClr val="00A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ED04F-3CFA-64BA-2443-CC6FAEE1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Facing Ventura County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B54E25-C05C-AFB0-A4FE-94A1B734B90E}"/>
              </a:ext>
            </a:extLst>
          </p:cNvPr>
          <p:cNvSpPr txBox="1"/>
          <p:nvPr/>
        </p:nvSpPr>
        <p:spPr>
          <a:xfrm>
            <a:off x="8363201" y="2974890"/>
            <a:ext cx="3404938" cy="2322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Gotham Medium" pitchFamily="2" charset="0"/>
              </a:rPr>
              <a:t>HOUSING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otham Medium" pitchFamily="2" charset="0"/>
              </a:rPr>
              <a:t>Housing affordability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otham Medium" pitchFamily="2" charset="0"/>
              </a:rPr>
              <a:t>Aging population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otham Medium" pitchFamily="2" charset="0"/>
              </a:rPr>
              <a:t>Disparity of housing needs and supply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otham Medium" pitchFamily="2" charset="0"/>
              </a:rPr>
              <a:t>Parking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38A2BE8-8708-F28D-B895-D6E9B0C480BA}"/>
              </a:ext>
            </a:extLst>
          </p:cNvPr>
          <p:cNvSpPr/>
          <p:nvPr/>
        </p:nvSpPr>
        <p:spPr>
          <a:xfrm>
            <a:off x="295627" y="2127077"/>
            <a:ext cx="3823830" cy="3702223"/>
          </a:xfrm>
          <a:prstGeom prst="roundRect">
            <a:avLst/>
          </a:prstGeom>
          <a:noFill/>
          <a:ln w="50800">
            <a:solidFill>
              <a:srgbClr val="00A0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5B089-E78A-9AC9-E3FF-F31106A7D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14" y="2974890"/>
            <a:ext cx="366274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TRANSPORTATION</a:t>
            </a:r>
          </a:p>
          <a:p>
            <a:r>
              <a:rPr lang="en-US" sz="2000" dirty="0"/>
              <a:t>Public transit system</a:t>
            </a:r>
          </a:p>
          <a:p>
            <a:r>
              <a:rPr lang="en-US" sz="2000" dirty="0"/>
              <a:t>Traffic congestion </a:t>
            </a:r>
          </a:p>
          <a:p>
            <a:r>
              <a:rPr lang="en-US" sz="2000" dirty="0"/>
              <a:t>Traffic safety </a:t>
            </a:r>
          </a:p>
          <a:p>
            <a:r>
              <a:rPr lang="en-US" sz="2000" dirty="0"/>
              <a:t>High GHG emissions</a:t>
            </a:r>
          </a:p>
          <a:p>
            <a:r>
              <a:rPr lang="en-US" sz="2000" dirty="0"/>
              <a:t>Roadway infrastructure costs</a:t>
            </a:r>
          </a:p>
          <a:p>
            <a:endParaRPr lang="en-US" dirty="0"/>
          </a:p>
        </p:txBody>
      </p:sp>
      <p:pic>
        <p:nvPicPr>
          <p:cNvPr id="17" name="Picture 16" descr="A blue bus with people in the window&#10;&#10;Description automatically generated">
            <a:extLst>
              <a:ext uri="{FF2B5EF4-FFF2-40B4-BE49-F238E27FC236}">
                <a16:creationId xmlns:a16="http://schemas.microsoft.com/office/drawing/2014/main" id="{EE29BB56-009D-DDA0-70DC-456742A59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600" y="2328308"/>
            <a:ext cx="1111884" cy="551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1EB34-0DA9-4657-5F87-EAA35B62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364" y="2301803"/>
            <a:ext cx="798611" cy="60500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A0FA1A5-B931-8939-BA2C-AF05638C8BE8}"/>
              </a:ext>
            </a:extLst>
          </p:cNvPr>
          <p:cNvGrpSpPr/>
          <p:nvPr/>
        </p:nvGrpSpPr>
        <p:grpSpPr>
          <a:xfrm>
            <a:off x="4251726" y="2774007"/>
            <a:ext cx="2000250" cy="1104538"/>
            <a:chOff x="4251726" y="2774007"/>
            <a:chExt cx="2000250" cy="110453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FDF190-7CEA-59AB-08E9-D8BB5A85535E}"/>
                </a:ext>
              </a:extLst>
            </p:cNvPr>
            <p:cNvSpPr/>
            <p:nvPr/>
          </p:nvSpPr>
          <p:spPr>
            <a:xfrm>
              <a:off x="4342647" y="2774007"/>
              <a:ext cx="1818409" cy="1104538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BAA87E-4528-BBF4-2A56-5E94C6360DB4}"/>
                </a:ext>
              </a:extLst>
            </p:cNvPr>
            <p:cNvSpPr txBox="1"/>
            <p:nvPr/>
          </p:nvSpPr>
          <p:spPr>
            <a:xfrm>
              <a:off x="4251726" y="2966203"/>
              <a:ext cx="2000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Economic development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6C803F-92C6-893F-CDA0-8D938D05DBE5}"/>
              </a:ext>
            </a:extLst>
          </p:cNvPr>
          <p:cNvGrpSpPr/>
          <p:nvPr/>
        </p:nvGrpSpPr>
        <p:grpSpPr>
          <a:xfrm>
            <a:off x="6103324" y="3326276"/>
            <a:ext cx="2000250" cy="1104538"/>
            <a:chOff x="6103324" y="3326276"/>
            <a:chExt cx="2000250" cy="11045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0631832-E9AD-AE11-76B8-74587034EE93}"/>
                </a:ext>
              </a:extLst>
            </p:cNvPr>
            <p:cNvSpPr/>
            <p:nvPr/>
          </p:nvSpPr>
          <p:spPr>
            <a:xfrm>
              <a:off x="6194245" y="3326276"/>
              <a:ext cx="1818409" cy="1104538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6CBE3D4-EFCB-09C5-6BD7-E69F0C971890}"/>
                </a:ext>
              </a:extLst>
            </p:cNvPr>
            <p:cNvSpPr txBox="1"/>
            <p:nvPr/>
          </p:nvSpPr>
          <p:spPr>
            <a:xfrm>
              <a:off x="6103324" y="3518472"/>
              <a:ext cx="2000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Economic opportunities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02D721-699E-663A-B974-310D4D06EBBD}"/>
              </a:ext>
            </a:extLst>
          </p:cNvPr>
          <p:cNvGrpSpPr/>
          <p:nvPr/>
        </p:nvGrpSpPr>
        <p:grpSpPr>
          <a:xfrm>
            <a:off x="6500206" y="4543452"/>
            <a:ext cx="1366198" cy="1004125"/>
            <a:chOff x="4593127" y="3527651"/>
            <a:chExt cx="1366198" cy="10041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AAC2D2-1A76-A979-C685-E7CDC6C65C3F}"/>
                </a:ext>
              </a:extLst>
            </p:cNvPr>
            <p:cNvSpPr/>
            <p:nvPr/>
          </p:nvSpPr>
          <p:spPr>
            <a:xfrm>
              <a:off x="4593128" y="3527651"/>
              <a:ext cx="1366197" cy="1004125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B66DCA-A9D6-CC48-D8E9-7EA14CF4A5BA}"/>
                </a:ext>
              </a:extLst>
            </p:cNvPr>
            <p:cNvSpPr txBox="1"/>
            <p:nvPr/>
          </p:nvSpPr>
          <p:spPr>
            <a:xfrm>
              <a:off x="4593127" y="3698216"/>
              <a:ext cx="13661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Climate Change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5981C2-D599-9110-4500-B899103589DF}"/>
              </a:ext>
            </a:extLst>
          </p:cNvPr>
          <p:cNvGrpSpPr/>
          <p:nvPr/>
        </p:nvGrpSpPr>
        <p:grpSpPr>
          <a:xfrm>
            <a:off x="5587163" y="2036500"/>
            <a:ext cx="2000250" cy="912841"/>
            <a:chOff x="5587163" y="2036500"/>
            <a:chExt cx="2000250" cy="91284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E33D5D7-B421-3EAF-B4A5-3961CF4FA2F5}"/>
                </a:ext>
              </a:extLst>
            </p:cNvPr>
            <p:cNvSpPr/>
            <p:nvPr/>
          </p:nvSpPr>
          <p:spPr>
            <a:xfrm>
              <a:off x="5835880" y="2036500"/>
              <a:ext cx="1502817" cy="912841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914D55-70C3-1E8D-5772-D9B36422312F}"/>
                </a:ext>
              </a:extLst>
            </p:cNvPr>
            <p:cNvSpPr txBox="1"/>
            <p:nvPr/>
          </p:nvSpPr>
          <p:spPr>
            <a:xfrm>
              <a:off x="5587163" y="2175711"/>
              <a:ext cx="2000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Sea-level</a:t>
              </a:r>
            </a:p>
            <a:p>
              <a:pPr algn="ctr"/>
              <a:r>
                <a:rPr lang="en-US" sz="1800" dirty="0">
                  <a:latin typeface="Gotham Medium" pitchFamily="2" charset="0"/>
                </a:rPr>
                <a:t>rise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6E256EE-7E35-7197-7061-497597C453D0}"/>
              </a:ext>
            </a:extLst>
          </p:cNvPr>
          <p:cNvGrpSpPr/>
          <p:nvPr/>
        </p:nvGrpSpPr>
        <p:grpSpPr>
          <a:xfrm>
            <a:off x="4268372" y="4038923"/>
            <a:ext cx="2000250" cy="1104538"/>
            <a:chOff x="5737602" y="4515229"/>
            <a:chExt cx="2000250" cy="11045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B64467B-743B-6F4B-A98F-7F4F4A0E7948}"/>
                </a:ext>
              </a:extLst>
            </p:cNvPr>
            <p:cNvSpPr/>
            <p:nvPr/>
          </p:nvSpPr>
          <p:spPr>
            <a:xfrm>
              <a:off x="5737602" y="4515229"/>
              <a:ext cx="2000250" cy="1104538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7D17CA-6EFC-07ED-7B44-84B9EC8784F4}"/>
                </a:ext>
              </a:extLst>
            </p:cNvPr>
            <p:cNvSpPr txBox="1"/>
            <p:nvPr/>
          </p:nvSpPr>
          <p:spPr>
            <a:xfrm>
              <a:off x="5737602" y="4750289"/>
              <a:ext cx="2000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Environmental justice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3B244A-6C86-6E1F-E777-2E03CDA04595}"/>
              </a:ext>
            </a:extLst>
          </p:cNvPr>
          <p:cNvGrpSpPr/>
          <p:nvPr/>
        </p:nvGrpSpPr>
        <p:grpSpPr>
          <a:xfrm>
            <a:off x="4972469" y="5419746"/>
            <a:ext cx="2200275" cy="1336491"/>
            <a:chOff x="4684429" y="5474460"/>
            <a:chExt cx="2200275" cy="133649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34ACBE5-BB57-7B4B-7936-121684408A27}"/>
                </a:ext>
              </a:extLst>
            </p:cNvPr>
            <p:cNvSpPr/>
            <p:nvPr/>
          </p:nvSpPr>
          <p:spPr>
            <a:xfrm>
              <a:off x="4684429" y="5474460"/>
              <a:ext cx="2200275" cy="1336491"/>
            </a:xfrm>
            <a:prstGeom prst="ellipse">
              <a:avLst/>
            </a:prstGeom>
            <a:solidFill>
              <a:srgbClr val="FEB7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22EC75-236E-3195-09AB-02EF455A5BFF}"/>
                </a:ext>
              </a:extLst>
            </p:cNvPr>
            <p:cNvSpPr txBox="1"/>
            <p:nvPr/>
          </p:nvSpPr>
          <p:spPr>
            <a:xfrm>
              <a:off x="4800047" y="5665875"/>
              <a:ext cx="2000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latin typeface="Gotham Medium" pitchFamily="2" charset="0"/>
                </a:rPr>
                <a:t>Open space &amp; agriculture preservation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0368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CEQA Adaptive Mitigation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9073C-851E-0434-A12C-FC2AA3C43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350" y="1989137"/>
            <a:ext cx="672465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73A0"/>
                </a:solidFill>
              </a:rPr>
              <a:t>Multifaceted, Capacity Building Tools for the County’s Lead Agencies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How to assess VMT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Where development would have low VMT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What strategies can lower VMT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Mitigation options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A mechanism for fair share (partial) mitigation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Mitigation monitoring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73A0"/>
                </a:solidFill>
              </a:rPr>
              <a:t>Capacity building</a:t>
            </a:r>
          </a:p>
        </p:txBody>
      </p:sp>
      <p:pic>
        <p:nvPicPr>
          <p:cNvPr id="4" name="Picture 3" descr="A person walking in a shopping mall&#10;&#10;Description automatically generated">
            <a:extLst>
              <a:ext uri="{FF2B5EF4-FFF2-40B4-BE49-F238E27FC236}">
                <a16:creationId xmlns:a16="http://schemas.microsoft.com/office/drawing/2014/main" id="{3ED3E4A6-59B2-4EBF-F18F-DFE0E53A4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5"/>
          <a:stretch/>
        </p:blipFill>
        <p:spPr>
          <a:xfrm>
            <a:off x="0" y="1989137"/>
            <a:ext cx="5168900" cy="38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6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CEQA Streamlining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C5BF861-C936-73FD-953C-A30975F44F77}"/>
              </a:ext>
            </a:extLst>
          </p:cNvPr>
          <p:cNvSpPr/>
          <p:nvPr/>
        </p:nvSpPr>
        <p:spPr>
          <a:xfrm>
            <a:off x="4892039" y="3136659"/>
            <a:ext cx="1113957" cy="341101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AD7371B-353B-229B-1B5A-CDA154F5AEE9}"/>
              </a:ext>
            </a:extLst>
          </p:cNvPr>
          <p:cNvSpPr/>
          <p:nvPr/>
        </p:nvSpPr>
        <p:spPr>
          <a:xfrm>
            <a:off x="1421702" y="3458507"/>
            <a:ext cx="1618488" cy="137975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56A690-79D6-6C1C-5F8F-EF201F568609}"/>
              </a:ext>
            </a:extLst>
          </p:cNvPr>
          <p:cNvSpPr txBox="1">
            <a:spLocks/>
          </p:cNvSpPr>
          <p:nvPr/>
        </p:nvSpPr>
        <p:spPr>
          <a:xfrm>
            <a:off x="6035040" y="3136660"/>
            <a:ext cx="6059170" cy="347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3A738A"/>
                </a:solidFill>
              </a:rPr>
              <a:t>Onsite / Project-Level Element</a:t>
            </a:r>
          </a:p>
          <a:p>
            <a:endParaRPr lang="en-US">
              <a:solidFill>
                <a:srgbClr val="3A738A"/>
              </a:solidFill>
            </a:endParaRPr>
          </a:p>
          <a:p>
            <a:r>
              <a:rPr lang="en-US">
                <a:solidFill>
                  <a:srgbClr val="3A738A"/>
                </a:solidFill>
              </a:rPr>
              <a:t>Project Site Mitigation</a:t>
            </a:r>
            <a:endParaRPr lang="en-US" sz="2000">
              <a:solidFill>
                <a:srgbClr val="3A738A"/>
              </a:solidFill>
            </a:endParaRPr>
          </a:p>
          <a:p>
            <a:endParaRPr lang="en-US" sz="2400"/>
          </a:p>
          <a:p>
            <a:r>
              <a:rPr lang="en-US">
                <a:solidFill>
                  <a:srgbClr val="3A738A"/>
                </a:solidFill>
              </a:rPr>
              <a:t>Lead Agency Developed Mitigation</a:t>
            </a:r>
          </a:p>
          <a:p>
            <a:endParaRPr lang="en-US" sz="2400"/>
          </a:p>
          <a:p>
            <a:r>
              <a:rPr lang="en-US">
                <a:solidFill>
                  <a:srgbClr val="3A738A"/>
                </a:solidFill>
              </a:rPr>
              <a:t>Multi-jurisdictional Transportation Investment </a:t>
            </a:r>
          </a:p>
          <a:p>
            <a:pPr lvl="1"/>
            <a:endParaRPr lang="en-US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F41A6B-E2C7-A592-C818-FD5262244C7F}"/>
              </a:ext>
            </a:extLst>
          </p:cNvPr>
          <p:cNvSpPr/>
          <p:nvPr/>
        </p:nvSpPr>
        <p:spPr>
          <a:xfrm>
            <a:off x="1077396" y="4813424"/>
            <a:ext cx="2419643" cy="1087901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Minimize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333333"/>
                </a:solidFill>
                <a:latin typeface="Verdana" panose="020B0604030504040204" pitchFamily="34" charset="0"/>
              </a:rPr>
              <a:t>Rectify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B20AF-650E-546E-84EA-C944F3E1608C}"/>
              </a:ext>
            </a:extLst>
          </p:cNvPr>
          <p:cNvSpPr/>
          <p:nvPr/>
        </p:nvSpPr>
        <p:spPr>
          <a:xfrm>
            <a:off x="1021125" y="2814811"/>
            <a:ext cx="2419643" cy="643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</a:rPr>
              <a:t>Avoid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A8F924-290F-F85D-1322-2D88E4BE9EB2}"/>
              </a:ext>
            </a:extLst>
          </p:cNvPr>
          <p:cNvSpPr txBox="1">
            <a:spLocks/>
          </p:cNvSpPr>
          <p:nvPr/>
        </p:nvSpPr>
        <p:spPr bwMode="auto">
          <a:xfrm>
            <a:off x="1147464" y="2349707"/>
            <a:ext cx="2363372" cy="64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Outcome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9D46FE-DC43-5B27-7017-19F8CF9002C3}"/>
              </a:ext>
            </a:extLst>
          </p:cNvPr>
          <p:cNvSpPr txBox="1">
            <a:spLocks/>
          </p:cNvSpPr>
          <p:nvPr/>
        </p:nvSpPr>
        <p:spPr bwMode="auto">
          <a:xfrm>
            <a:off x="5717789" y="2442047"/>
            <a:ext cx="4098267" cy="64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VMT Reduction Strategies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796F5B-4993-4D5B-97F1-6C093C5C2140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3537823" y="4447422"/>
            <a:ext cx="4098267" cy="64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Increasing Scale of Strategy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2434E3-4C5F-331A-D8B4-86B4B94DCEDE}"/>
              </a:ext>
            </a:extLst>
          </p:cNvPr>
          <p:cNvSpPr txBox="1">
            <a:spLocks/>
          </p:cNvSpPr>
          <p:nvPr/>
        </p:nvSpPr>
        <p:spPr bwMode="auto">
          <a:xfrm>
            <a:off x="298450" y="1818177"/>
            <a:ext cx="11795760" cy="64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u="sng" dirty="0">
                <a:solidFill>
                  <a:schemeClr val="tx1"/>
                </a:solidFill>
              </a:rPr>
              <a:t>Address VMT earlier = More streamlined process (time and $) </a:t>
            </a:r>
          </a:p>
        </p:txBody>
      </p:sp>
    </p:spTree>
    <p:extLst>
      <p:ext uri="{BB962C8B-B14F-4D97-AF65-F5344CB8AC3E}">
        <p14:creationId xmlns:p14="http://schemas.microsoft.com/office/powerpoint/2010/main" val="228142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CEQA Streamlining Roles – Lead Agencies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C128F43-5ED0-DA0A-060F-3DF9D549AE0E}"/>
              </a:ext>
            </a:extLst>
          </p:cNvPr>
          <p:cNvSpPr txBox="1">
            <a:spLocks/>
          </p:cNvSpPr>
          <p:nvPr/>
        </p:nvSpPr>
        <p:spPr>
          <a:xfrm>
            <a:off x="3877131" y="1930810"/>
            <a:ext cx="8988381" cy="10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2400" dirty="0">
                <a:solidFill>
                  <a:srgbClr val="0073A0"/>
                </a:solidFill>
              </a:rPr>
              <a:t>RHNA and Housing Element allocation to Low VMT Areas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27E27-A2B6-7773-1CAB-9E0EA45A3E10}"/>
              </a:ext>
            </a:extLst>
          </p:cNvPr>
          <p:cNvSpPr txBox="1">
            <a:spLocks/>
          </p:cNvSpPr>
          <p:nvPr/>
        </p:nvSpPr>
        <p:spPr bwMode="auto">
          <a:xfrm>
            <a:off x="4431071" y="2367220"/>
            <a:ext cx="8196636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75% of future housing allocated in HQTAs or areas below 85% of current VMT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61644E4-F4B6-8F32-40F3-9983C9654151}"/>
              </a:ext>
            </a:extLst>
          </p:cNvPr>
          <p:cNvSpPr txBox="1">
            <a:spLocks/>
          </p:cNvSpPr>
          <p:nvPr/>
        </p:nvSpPr>
        <p:spPr bwMode="auto">
          <a:xfrm>
            <a:off x="3875308" y="3271859"/>
            <a:ext cx="898838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Define VMT Thresholds for CEQA review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	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572140F-8A1A-CE2A-BAB8-AFE6F1022F8F}"/>
              </a:ext>
            </a:extLst>
          </p:cNvPr>
          <p:cNvSpPr txBox="1">
            <a:spLocks/>
          </p:cNvSpPr>
          <p:nvPr/>
        </p:nvSpPr>
        <p:spPr bwMode="auto">
          <a:xfrm>
            <a:off x="4431071" y="3703595"/>
            <a:ext cx="8196636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Can develop their own or rely on State Guidance for 85% of baseline VMT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0A147FF-429A-C61C-377B-5F096DCA47C6}"/>
              </a:ext>
            </a:extLst>
          </p:cNvPr>
          <p:cNvSpPr txBox="1">
            <a:spLocks/>
          </p:cNvSpPr>
          <p:nvPr/>
        </p:nvSpPr>
        <p:spPr bwMode="auto">
          <a:xfrm>
            <a:off x="3875309" y="4588285"/>
            <a:ext cx="8438554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Define Set of Multimodal Infrastructure Projects that can be funded as mitigation of development projects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	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568A321-469A-2562-3977-B1801F39F295}"/>
              </a:ext>
            </a:extLst>
          </p:cNvPr>
          <p:cNvSpPr txBox="1">
            <a:spLocks/>
          </p:cNvSpPr>
          <p:nvPr/>
        </p:nvSpPr>
        <p:spPr bwMode="auto">
          <a:xfrm>
            <a:off x="4431071" y="5492687"/>
            <a:ext cx="8880588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Type to Reduce VMT - Nexus Requirement</a:t>
            </a:r>
          </a:p>
          <a:p>
            <a:r>
              <a:rPr lang="en-US" sz="2000" dirty="0">
                <a:latin typeface="+mn-lt"/>
              </a:rPr>
              <a:t>Funds Not Previously Committed - Additionality Requirement</a:t>
            </a:r>
          </a:p>
        </p:txBody>
      </p:sp>
      <p:pic>
        <p:nvPicPr>
          <p:cNvPr id="1026" name="Picture 2" descr="Home Page">
            <a:extLst>
              <a:ext uri="{FF2B5EF4-FFF2-40B4-BE49-F238E27FC236}">
                <a16:creationId xmlns:a16="http://schemas.microsoft.com/office/drawing/2014/main" id="{061DAAA0-03C5-AF4E-E41A-D092E9D3B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458" y="3961678"/>
            <a:ext cx="1335027" cy="3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page">
            <a:extLst>
              <a:ext uri="{FF2B5EF4-FFF2-40B4-BE49-F238E27FC236}">
                <a16:creationId xmlns:a16="http://schemas.microsoft.com/office/drawing/2014/main" id="{C32C0218-10E9-707C-1E39-081C12FF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94" y="4553999"/>
            <a:ext cx="999356" cy="4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page">
            <a:extLst>
              <a:ext uri="{FF2B5EF4-FFF2-40B4-BE49-F238E27FC236}">
                <a16:creationId xmlns:a16="http://schemas.microsoft.com/office/drawing/2014/main" id="{5973826C-00CB-E198-AD96-51D70809F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921" y="2999384"/>
            <a:ext cx="1132840" cy="33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ITE Ventura Org">
            <a:extLst>
              <a:ext uri="{FF2B5EF4-FFF2-40B4-BE49-F238E27FC236}">
                <a16:creationId xmlns:a16="http://schemas.microsoft.com/office/drawing/2014/main" id="{52F12F06-B2C5-F5D1-1DD7-412ABEA5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27" y="2155300"/>
            <a:ext cx="1863807" cy="4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mepage">
            <a:extLst>
              <a:ext uri="{FF2B5EF4-FFF2-40B4-BE49-F238E27FC236}">
                <a16:creationId xmlns:a16="http://schemas.microsoft.com/office/drawing/2014/main" id="{69E0C84D-A9C2-EEFF-09A4-06BF04B0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303" y="2137129"/>
            <a:ext cx="612911" cy="6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EB7DD8F-0C65-2CBC-A70C-1324A366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70" y="5142631"/>
            <a:ext cx="2192945" cy="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ity of TO-color-city clerk">
            <a:extLst>
              <a:ext uri="{FF2B5EF4-FFF2-40B4-BE49-F238E27FC236}">
                <a16:creationId xmlns:a16="http://schemas.microsoft.com/office/drawing/2014/main" id="{C3222977-8EDF-0354-FEE9-20512834E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8103" y="5169715"/>
            <a:ext cx="853655" cy="4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E96613-377B-D204-758F-838AA1F845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5" y="2898655"/>
            <a:ext cx="1213145" cy="518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F39DFC-DC77-0785-8884-55AD632F76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005" y="4585741"/>
            <a:ext cx="1081756" cy="413459"/>
          </a:xfrm>
          <a:prstGeom prst="rect">
            <a:avLst/>
          </a:prstGeom>
        </p:spPr>
      </p:pic>
      <p:pic>
        <p:nvPicPr>
          <p:cNvPr id="1044" name="Picture 20" descr="navigation logo">
            <a:extLst>
              <a:ext uri="{FF2B5EF4-FFF2-40B4-BE49-F238E27FC236}">
                <a16:creationId xmlns:a16="http://schemas.microsoft.com/office/drawing/2014/main" id="{20351D04-5395-E629-5DAA-0077AE632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030" y="3436799"/>
            <a:ext cx="679644" cy="6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 Click to Home">
            <a:extLst>
              <a:ext uri="{FF2B5EF4-FFF2-40B4-BE49-F238E27FC236}">
                <a16:creationId xmlns:a16="http://schemas.microsoft.com/office/drawing/2014/main" id="{75505C62-6287-6AC1-96D8-1D76C3C6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834" y="3974461"/>
            <a:ext cx="975658" cy="5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3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4EEC-DA73-7EC1-AD31-ACA2AF70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/>
          <a:lstStyle/>
          <a:p>
            <a:r>
              <a:rPr lang="en-US" dirty="0"/>
              <a:t>CEQA Streamlining Roles – Project Proponents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506113F-E8B2-4529-9256-71C00FC45D8A}"/>
              </a:ext>
            </a:extLst>
          </p:cNvPr>
          <p:cNvSpPr txBox="1">
            <a:spLocks/>
          </p:cNvSpPr>
          <p:nvPr/>
        </p:nvSpPr>
        <p:spPr>
          <a:xfrm>
            <a:off x="3721062" y="1847309"/>
            <a:ext cx="8988381" cy="65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sz="2400" dirty="0">
                <a:solidFill>
                  <a:srgbClr val="0073A0"/>
                </a:solidFill>
              </a:rPr>
              <a:t>Review of Project Area VMT as part of due diligence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sz="2400" dirty="0">
                <a:solidFill>
                  <a:srgbClr val="0073A0"/>
                </a:solidFill>
              </a:rPr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020AC-4166-E5D4-639B-9304B4479ACE}"/>
              </a:ext>
            </a:extLst>
          </p:cNvPr>
          <p:cNvSpPr txBox="1">
            <a:spLocks/>
          </p:cNvSpPr>
          <p:nvPr/>
        </p:nvSpPr>
        <p:spPr bwMode="auto">
          <a:xfrm>
            <a:off x="4275002" y="2196535"/>
            <a:ext cx="8196636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Determine VMT Characteristics and need for Project Elements to reduce VMT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D02F1DE-18D2-412E-6466-BF4CD7D664DF}"/>
              </a:ext>
            </a:extLst>
          </p:cNvPr>
          <p:cNvSpPr txBox="1">
            <a:spLocks/>
          </p:cNvSpPr>
          <p:nvPr/>
        </p:nvSpPr>
        <p:spPr bwMode="auto">
          <a:xfrm>
            <a:off x="3719239" y="3342734"/>
            <a:ext cx="8988381" cy="64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Develop Projects to Avoid VMT Impacts 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	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D1BC5E-1400-916E-EA59-3E09E7F4EC93}"/>
              </a:ext>
            </a:extLst>
          </p:cNvPr>
          <p:cNvSpPr txBox="1">
            <a:spLocks/>
          </p:cNvSpPr>
          <p:nvPr/>
        </p:nvSpPr>
        <p:spPr bwMode="auto">
          <a:xfrm>
            <a:off x="4275002" y="3774471"/>
            <a:ext cx="8196636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Focus on low VMT areas</a:t>
            </a:r>
          </a:p>
          <a:p>
            <a:r>
              <a:rPr lang="en-US" sz="2000" dirty="0">
                <a:latin typeface="+mn-lt"/>
              </a:rPr>
              <a:t>Mixed-Use, Affordable Housing, On-Site elements to reduce vehicle use (e.g. bicycle parking)</a:t>
            </a:r>
          </a:p>
          <a:p>
            <a:r>
              <a:rPr lang="en-US" sz="2000" dirty="0">
                <a:latin typeface="+mn-lt"/>
              </a:rPr>
              <a:t>Take credit for VMT-reducing elements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7C5F0AA-A293-9EAF-9B94-4DC0026F0462}"/>
              </a:ext>
            </a:extLst>
          </p:cNvPr>
          <p:cNvSpPr txBox="1">
            <a:spLocks/>
          </p:cNvSpPr>
          <p:nvPr/>
        </p:nvSpPr>
        <p:spPr bwMode="auto">
          <a:xfrm>
            <a:off x="3719239" y="5597906"/>
            <a:ext cx="8988381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dirty="0">
                <a:solidFill>
                  <a:srgbClr val="0073A0"/>
                </a:solidFill>
                <a:latin typeface="+mn-lt"/>
              </a:rPr>
              <a:t>Include VMT Reduction in Early Discussions with Lead Agencies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0EFB0E8-97F0-9203-FE5D-0B281FBC1AD9}"/>
              </a:ext>
            </a:extLst>
          </p:cNvPr>
          <p:cNvSpPr txBox="1">
            <a:spLocks/>
          </p:cNvSpPr>
          <p:nvPr/>
        </p:nvSpPr>
        <p:spPr bwMode="auto">
          <a:xfrm>
            <a:off x="4275002" y="6078696"/>
            <a:ext cx="8196636" cy="8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-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Feasible VMT reducing elements</a:t>
            </a:r>
          </a:p>
        </p:txBody>
      </p:sp>
      <p:sp>
        <p:nvSpPr>
          <p:cNvPr id="11" name="AutoShape 16" descr="City of Oxnard Logo">
            <a:extLst>
              <a:ext uri="{FF2B5EF4-FFF2-40B4-BE49-F238E27FC236}">
                <a16:creationId xmlns:a16="http://schemas.microsoft.com/office/drawing/2014/main" id="{0128AAB4-5CEC-06E2-8840-68AA38FF48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6829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/>
          </a:p>
        </p:txBody>
      </p:sp>
      <p:pic>
        <p:nvPicPr>
          <p:cNvPr id="15" name="Picture 14" descr="A city with buildings and a park&#10;&#10;Description automatically generated with medium confidence">
            <a:extLst>
              <a:ext uri="{FF2B5EF4-FFF2-40B4-BE49-F238E27FC236}">
                <a16:creationId xmlns:a16="http://schemas.microsoft.com/office/drawing/2014/main" id="{4679F6FE-0A60-B826-22DB-51E03FEDD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95" y="1971758"/>
            <a:ext cx="2706252" cy="1802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D1AB67-16C8-1A30-45EC-9E7EB0205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95" y="3989451"/>
            <a:ext cx="2706252" cy="19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4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5268</TotalTime>
  <Words>1230</Words>
  <Application>Microsoft Office PowerPoint</Application>
  <PresentationFormat>Widescreen</PresentationFormat>
  <Paragraphs>210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Arial</vt:lpstr>
      <vt:lpstr>Calibri</vt:lpstr>
      <vt:lpstr>Gotham Medium</vt:lpstr>
      <vt:lpstr>var(--ricos-custom-p-font-family,unset)</vt:lpstr>
      <vt:lpstr>Verdana</vt:lpstr>
      <vt:lpstr>Wingdings</vt:lpstr>
      <vt:lpstr>Office Theme</vt:lpstr>
      <vt:lpstr>Ventura County  Vehicle Miles Traveled (VMT) Adaptive Mitigation Program (AMP) for CEQA Streamlining</vt:lpstr>
      <vt:lpstr>REAP Project</vt:lpstr>
      <vt:lpstr>Presentation</vt:lpstr>
      <vt:lpstr>1 Ventura County CEQA VMT AMP</vt:lpstr>
      <vt:lpstr>Challenges Facing Ventura County</vt:lpstr>
      <vt:lpstr>CEQA Adaptive Mitigation Program</vt:lpstr>
      <vt:lpstr>CEQA Streamlining</vt:lpstr>
      <vt:lpstr>CEQA Streamlining Roles – Lead Agencies</vt:lpstr>
      <vt:lpstr>CEQA Streamlining Roles – Project Proponents</vt:lpstr>
      <vt:lpstr>CEQA Streamlining Roles – VCTC and VCOG</vt:lpstr>
      <vt:lpstr>CEQA Streamlining Roles – Stakeholders</vt:lpstr>
      <vt:lpstr>2  Affordable Housing as CEQA Mitigation</vt:lpstr>
      <vt:lpstr>2  Affordable Housing as CEQA Mitigation</vt:lpstr>
      <vt:lpstr>3  Capacity Building and Communication</vt:lpstr>
      <vt:lpstr>3  Capacity Building and Communication</vt:lpstr>
      <vt:lpstr>3  Capacity Building and Communication</vt:lpstr>
      <vt:lpstr>Ventura County Today</vt:lpstr>
      <vt:lpstr>Housing Production Needs</vt:lpstr>
      <vt:lpstr>Four New Homes – How Location Effects VMT (Spread Out Development)</vt:lpstr>
      <vt:lpstr>Seven New Houses – How Location Affects VMT (Infill Development)</vt:lpstr>
      <vt:lpstr>PowerPoint Presentation</vt:lpstr>
      <vt:lpstr>What Tools Help Us Achieve an Environment Where Housing and Mobility Work Together? </vt:lpstr>
      <vt:lpstr>Effective City Plans &amp; Policies Lay the Groundwork </vt:lpstr>
      <vt:lpstr>Regional Plans &amp; Efforts</vt:lpstr>
      <vt:lpstr>What Comes First? Transportation Improvements or New Housing? </vt:lpstr>
      <vt:lpstr>What Does Working Together Look Like? </vt:lpstr>
      <vt:lpstr>Resources </vt:lpstr>
      <vt:lpstr>Thank you!  Amanda Fagan afagan@goventura.org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Stahl</dc:creator>
  <cp:lastModifiedBy>Sean T. Daly</cp:lastModifiedBy>
  <cp:revision>55</cp:revision>
  <dcterms:created xsi:type="dcterms:W3CDTF">2024-04-30T21:05:26Z</dcterms:created>
  <dcterms:modified xsi:type="dcterms:W3CDTF">2024-07-11T20:19:31Z</dcterms:modified>
</cp:coreProperties>
</file>