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324"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1447A-5C9D-4D72-912F-D75076E98D3C}" v="3" dt="2024-02-29T16:38:32.152"/>
    <p1510:client id="{DEC0643C-7438-4CC3-9910-B275DC14E09F}" v="4" dt="2024-02-29T16:21:48.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14" autoAdjust="0"/>
  </p:normalViewPr>
  <p:slideViewPr>
    <p:cSldViewPr snapToGrid="0">
      <p:cViewPr varScale="1">
        <p:scale>
          <a:sx n="93" d="100"/>
          <a:sy n="93" d="100"/>
        </p:scale>
        <p:origin x="12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AC83EF-A61B-4C70-8494-BC894F5909BC}" type="datetimeFigureOut">
              <a:rPr lang="en-US" smtClean="0"/>
              <a:t>2/29/2024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DEFA04-3C09-4339-A658-AD0964186815}" type="slidenum">
              <a:rPr lang="en-US" smtClean="0"/>
              <a:t>‹#›</a:t>
            </a:fld>
            <a:endParaRPr lang="en-US"/>
          </a:p>
        </p:txBody>
      </p:sp>
    </p:spTree>
    <p:extLst>
      <p:ext uri="{BB962C8B-B14F-4D97-AF65-F5344CB8AC3E}">
        <p14:creationId xmlns:p14="http://schemas.microsoft.com/office/powerpoint/2010/main" val="100215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Good Morning Chair </a:t>
            </a:r>
            <a:r>
              <a:rPr lang="en-US" sz="1100" dirty="0" err="1">
                <a:effectLst/>
                <a:latin typeface="Arial" panose="020B0604020202020204" pitchFamily="34" charset="0"/>
                <a:ea typeface="Calibri" panose="020F0502020204030204" pitchFamily="34" charset="0"/>
                <a:cs typeface="Times New Roman" panose="02020603050405020304" pitchFamily="18" charset="0"/>
              </a:rPr>
              <a:t>LaVere</a:t>
            </a:r>
            <a:r>
              <a:rPr lang="en-US" sz="1100" dirty="0">
                <a:effectLst/>
                <a:latin typeface="Arial" panose="020B0604020202020204" pitchFamily="34" charset="0"/>
                <a:ea typeface="Calibri" panose="020F0502020204030204" pitchFamily="34" charset="0"/>
                <a:cs typeface="Times New Roman" panose="02020603050405020304" pitchFamily="18" charset="0"/>
              </a:rPr>
              <a:t> and Members of the Commission, for the record, my name is Amanda Fagan, and I serve as the Director of Planning and Sustainability here at VCTC. </a:t>
            </a:r>
          </a:p>
          <a:p>
            <a:pPr marL="0" marR="0" algn="just">
              <a:lnSpc>
                <a:spcPct val="115000"/>
              </a:lnSpc>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Our most recent verbal update to the Commission took place in January, with monthly consent or verbal reports provided each month since June 2023, so I will be focusing on the most recent activities during the month of January.</a:t>
            </a:r>
          </a:p>
          <a:p>
            <a:pPr marL="0" marR="0" algn="just">
              <a:lnSpc>
                <a:spcPct val="115000"/>
              </a:lnSpc>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ADEFA04-3C09-4339-A658-AD0964186815}" type="slidenum">
              <a:rPr lang="en-US" smtClean="0"/>
              <a:t>1</a:t>
            </a:fld>
            <a:endParaRPr lang="en-US"/>
          </a:p>
        </p:txBody>
      </p:sp>
    </p:spTree>
    <p:extLst>
      <p:ext uri="{BB962C8B-B14F-4D97-AF65-F5344CB8AC3E}">
        <p14:creationId xmlns:p14="http://schemas.microsoft.com/office/powerpoint/2010/main" val="204540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2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On February 5, the Sespe Creek Overflow Railroad Bridge sustained additional damage during a series of storms, resulting in approximately 50 feet of additional loss of earth and rock behind the west abutment of the bridge.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On February 5, during post-storm inspection of the railroad bridge, Sierra Northern identified and reported damage sustained to the west abutment of Old Telegraph Road. VCTC staff then reported the damage to the County of Ventura Public Works Agency. VCTC provided to the County the hydrological and geotechnical reports developed by VCTC’s design contractor for the railroad bridge design efforts.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VCTC requested the </a:t>
            </a:r>
            <a:r>
              <a:rPr lang="en-US" sz="1800" dirty="0" err="1">
                <a:effectLst/>
                <a:latin typeface="Arial" panose="020B0604020202020204" pitchFamily="34" charset="0"/>
                <a:ea typeface="Calibri" panose="020F0502020204030204" pitchFamily="34" charset="0"/>
                <a:cs typeface="Arial" panose="020B0604020202020204" pitchFamily="34" charset="0"/>
              </a:rPr>
              <a:t>RailPros</a:t>
            </a:r>
            <a:r>
              <a:rPr lang="en-US" sz="1800" dirty="0">
                <a:effectLst/>
                <a:latin typeface="Arial" panose="020B0604020202020204" pitchFamily="34" charset="0"/>
                <a:ea typeface="Calibri" panose="020F0502020204030204" pitchFamily="34" charset="0"/>
                <a:cs typeface="Arial" panose="020B0604020202020204" pitchFamily="34" charset="0"/>
              </a:rPr>
              <a:t> design team to prepare a cost estimate for an assessment of the additional damage and its impact to the repair design plans and specifications. VCTC anticipates bringing an amendment to the Commission to approve additions to the scope of work and budget to address the additional damage to the Sespe Creek Overflow railroad bridge and relative to repairs to the County’s Old Telegraph Road bridge.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Subsequent storms during the weekend of February 18-19 did not result in significant additional damage to the Sespe railroad bridge, though the County-owned Old Telegraph Road reportedly suffered additional damage.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VCTC staff spent considerable time and effort during February to respond to requests for information and to provide additional documentation to the Federal Emergency Management Agency (FEMA) in advance of a February 29 deadline to submit project information for the next round of FEMA project development and review. Staff completed and submitted two projects (District-wide Debris Removal and Non-Debris Small Projects at MP 412.65 and 417.85) for the next round of FEMA review. Staff also responded to a FEMA request for information related to legal responsibility for the repair of the Sespe Creek Overflow Railroad Bridge. </a:t>
            </a: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As of the Commission Agenda deadline, the response is pending review by the FEMA Office of Legal Counsel.</a:t>
            </a: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DEFA04-3C09-4339-A658-AD0964186815}" type="slidenum">
              <a:rPr lang="en-US" smtClean="0"/>
              <a:t>2</a:t>
            </a:fld>
            <a:endParaRPr lang="en-US"/>
          </a:p>
        </p:txBody>
      </p:sp>
    </p:spTree>
    <p:extLst>
      <p:ext uri="{BB962C8B-B14F-4D97-AF65-F5344CB8AC3E}">
        <p14:creationId xmlns:p14="http://schemas.microsoft.com/office/powerpoint/2010/main" val="224299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EDDF-1D2F-44A5-944C-EACE9C4BF7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C0E916-D48B-42CD-BD03-19842A89E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968606-71F9-4E09-8ECD-4DDF2699838F}"/>
              </a:ext>
            </a:extLst>
          </p:cNvPr>
          <p:cNvSpPr>
            <a:spLocks noGrp="1"/>
          </p:cNvSpPr>
          <p:nvPr>
            <p:ph type="dt" sz="half" idx="10"/>
          </p:nvPr>
        </p:nvSpPr>
        <p:spPr/>
        <p:txBody>
          <a:bodyPr/>
          <a:lstStyle/>
          <a:p>
            <a:fld id="{F69FD939-8FE9-45F6-A484-C57273686AD9}" type="datetimeFigureOut">
              <a:rPr lang="en-US" smtClean="0"/>
              <a:t>2/29/2024</a:t>
            </a:fld>
            <a:endParaRPr lang="en-US"/>
          </a:p>
        </p:txBody>
      </p:sp>
      <p:sp>
        <p:nvSpPr>
          <p:cNvPr id="5" name="Footer Placeholder 4">
            <a:extLst>
              <a:ext uri="{FF2B5EF4-FFF2-40B4-BE49-F238E27FC236}">
                <a16:creationId xmlns:a16="http://schemas.microsoft.com/office/drawing/2014/main" id="{C0F18E0B-C034-44A9-A310-9AD1BBB15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2B017-296C-4F5B-A004-9B85F5939214}"/>
              </a:ext>
            </a:extLst>
          </p:cNvPr>
          <p:cNvSpPr>
            <a:spLocks noGrp="1"/>
          </p:cNvSpPr>
          <p:nvPr>
            <p:ph type="sldNum" sz="quarter" idx="12"/>
          </p:nvPr>
        </p:nvSpPr>
        <p:spPr/>
        <p:txBody>
          <a:bodyPr/>
          <a:lstStyle/>
          <a:p>
            <a:fld id="{6EE949DF-C673-41AF-B500-492E15445579}" type="slidenum">
              <a:rPr lang="en-US" smtClean="0"/>
              <a:t>‹#›</a:t>
            </a:fld>
            <a:endParaRPr lang="en-US"/>
          </a:p>
        </p:txBody>
      </p:sp>
    </p:spTree>
    <p:extLst>
      <p:ext uri="{BB962C8B-B14F-4D97-AF65-F5344CB8AC3E}">
        <p14:creationId xmlns:p14="http://schemas.microsoft.com/office/powerpoint/2010/main" val="396025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1166-9CBE-4EA5-93D4-7F8EAB5934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03839E-37CD-439C-9509-7C6C6370BA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5E679-DC52-42CF-9F0D-90E170389003}"/>
              </a:ext>
            </a:extLst>
          </p:cNvPr>
          <p:cNvSpPr>
            <a:spLocks noGrp="1"/>
          </p:cNvSpPr>
          <p:nvPr>
            <p:ph type="dt" sz="half" idx="10"/>
          </p:nvPr>
        </p:nvSpPr>
        <p:spPr/>
        <p:txBody>
          <a:bodyPr/>
          <a:lstStyle/>
          <a:p>
            <a:fld id="{F69FD939-8FE9-45F6-A484-C57273686AD9}" type="datetimeFigureOut">
              <a:rPr lang="en-US" smtClean="0"/>
              <a:t>2/29/2024</a:t>
            </a:fld>
            <a:endParaRPr lang="en-US"/>
          </a:p>
        </p:txBody>
      </p:sp>
      <p:sp>
        <p:nvSpPr>
          <p:cNvPr id="5" name="Footer Placeholder 4">
            <a:extLst>
              <a:ext uri="{FF2B5EF4-FFF2-40B4-BE49-F238E27FC236}">
                <a16:creationId xmlns:a16="http://schemas.microsoft.com/office/drawing/2014/main" id="{5DBFB7FE-E860-48CE-BD1C-827DB32FB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C7717-61B1-4820-BFFF-D55A9AB0D324}"/>
              </a:ext>
            </a:extLst>
          </p:cNvPr>
          <p:cNvSpPr>
            <a:spLocks noGrp="1"/>
          </p:cNvSpPr>
          <p:nvPr>
            <p:ph type="sldNum" sz="quarter" idx="12"/>
          </p:nvPr>
        </p:nvSpPr>
        <p:spPr/>
        <p:txBody>
          <a:bodyPr/>
          <a:lstStyle/>
          <a:p>
            <a:fld id="{6EE949DF-C673-41AF-B500-492E15445579}" type="slidenum">
              <a:rPr lang="en-US" smtClean="0"/>
              <a:t>‹#›</a:t>
            </a:fld>
            <a:endParaRPr lang="en-US"/>
          </a:p>
        </p:txBody>
      </p:sp>
    </p:spTree>
    <p:extLst>
      <p:ext uri="{BB962C8B-B14F-4D97-AF65-F5344CB8AC3E}">
        <p14:creationId xmlns:p14="http://schemas.microsoft.com/office/powerpoint/2010/main" val="100365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F8C66F-FE4C-4775-ADCD-7F2CB9FC34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7C51C4-8F9E-4EC4-9ABA-ABFB57290D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9A53F-2EF4-40BF-965C-956F9721A4DE}"/>
              </a:ext>
            </a:extLst>
          </p:cNvPr>
          <p:cNvSpPr>
            <a:spLocks noGrp="1"/>
          </p:cNvSpPr>
          <p:nvPr>
            <p:ph type="dt" sz="half" idx="10"/>
          </p:nvPr>
        </p:nvSpPr>
        <p:spPr/>
        <p:txBody>
          <a:bodyPr/>
          <a:lstStyle/>
          <a:p>
            <a:fld id="{F69FD939-8FE9-45F6-A484-C57273686AD9}" type="datetimeFigureOut">
              <a:rPr lang="en-US" smtClean="0"/>
              <a:t>2/29/2024</a:t>
            </a:fld>
            <a:endParaRPr lang="en-US"/>
          </a:p>
        </p:txBody>
      </p:sp>
      <p:sp>
        <p:nvSpPr>
          <p:cNvPr id="5" name="Footer Placeholder 4">
            <a:extLst>
              <a:ext uri="{FF2B5EF4-FFF2-40B4-BE49-F238E27FC236}">
                <a16:creationId xmlns:a16="http://schemas.microsoft.com/office/drawing/2014/main" id="{42AF1E31-0726-41D4-A1B9-061FC8852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568F8-7D2B-4DFA-BB89-3A6249C085D0}"/>
              </a:ext>
            </a:extLst>
          </p:cNvPr>
          <p:cNvSpPr>
            <a:spLocks noGrp="1"/>
          </p:cNvSpPr>
          <p:nvPr>
            <p:ph type="sldNum" sz="quarter" idx="12"/>
          </p:nvPr>
        </p:nvSpPr>
        <p:spPr/>
        <p:txBody>
          <a:bodyPr/>
          <a:lstStyle/>
          <a:p>
            <a:fld id="{6EE949DF-C673-41AF-B500-492E15445579}" type="slidenum">
              <a:rPr lang="en-US" smtClean="0"/>
              <a:t>‹#›</a:t>
            </a:fld>
            <a:endParaRPr lang="en-US"/>
          </a:p>
        </p:txBody>
      </p:sp>
    </p:spTree>
    <p:extLst>
      <p:ext uri="{BB962C8B-B14F-4D97-AF65-F5344CB8AC3E}">
        <p14:creationId xmlns:p14="http://schemas.microsoft.com/office/powerpoint/2010/main" val="237758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D7D2-40D3-475D-8EFF-AC9641B228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FE687-6949-4184-9A74-591B0BE2D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583B2-55A2-4C21-BFEE-19D2E04BDB0D}"/>
              </a:ext>
            </a:extLst>
          </p:cNvPr>
          <p:cNvSpPr>
            <a:spLocks noGrp="1"/>
          </p:cNvSpPr>
          <p:nvPr>
            <p:ph type="dt" sz="half" idx="10"/>
          </p:nvPr>
        </p:nvSpPr>
        <p:spPr/>
        <p:txBody>
          <a:bodyPr/>
          <a:lstStyle/>
          <a:p>
            <a:fld id="{F69FD939-8FE9-45F6-A484-C57273686AD9}" type="datetimeFigureOut">
              <a:rPr lang="en-US" smtClean="0"/>
              <a:t>2/29/2024</a:t>
            </a:fld>
            <a:endParaRPr lang="en-US"/>
          </a:p>
        </p:txBody>
      </p:sp>
      <p:sp>
        <p:nvSpPr>
          <p:cNvPr id="5" name="Footer Placeholder 4">
            <a:extLst>
              <a:ext uri="{FF2B5EF4-FFF2-40B4-BE49-F238E27FC236}">
                <a16:creationId xmlns:a16="http://schemas.microsoft.com/office/drawing/2014/main" id="{AFEF111B-FEC8-4301-AF54-408BE2ED2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3F222-9B72-4133-9BB7-0B585B17A797}"/>
              </a:ext>
            </a:extLst>
          </p:cNvPr>
          <p:cNvSpPr>
            <a:spLocks noGrp="1"/>
          </p:cNvSpPr>
          <p:nvPr>
            <p:ph type="sldNum" sz="quarter" idx="12"/>
          </p:nvPr>
        </p:nvSpPr>
        <p:spPr/>
        <p:txBody>
          <a:bodyPr/>
          <a:lstStyle/>
          <a:p>
            <a:fld id="{6EE949DF-C673-41AF-B500-492E15445579}" type="slidenum">
              <a:rPr lang="en-US" smtClean="0"/>
              <a:t>‹#›</a:t>
            </a:fld>
            <a:endParaRPr lang="en-US"/>
          </a:p>
        </p:txBody>
      </p:sp>
    </p:spTree>
    <p:extLst>
      <p:ext uri="{BB962C8B-B14F-4D97-AF65-F5344CB8AC3E}">
        <p14:creationId xmlns:p14="http://schemas.microsoft.com/office/powerpoint/2010/main" val="67871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5A59-8AA5-4A0F-A103-76466B7C68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D2BD7F-986C-4A7B-9422-7B707765B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1BC7CF-313E-44CC-BA1C-F561FD115908}"/>
              </a:ext>
            </a:extLst>
          </p:cNvPr>
          <p:cNvSpPr>
            <a:spLocks noGrp="1"/>
          </p:cNvSpPr>
          <p:nvPr>
            <p:ph type="dt" sz="half" idx="10"/>
          </p:nvPr>
        </p:nvSpPr>
        <p:spPr/>
        <p:txBody>
          <a:bodyPr/>
          <a:lstStyle/>
          <a:p>
            <a:fld id="{F69FD939-8FE9-45F6-A484-C57273686AD9}" type="datetimeFigureOut">
              <a:rPr lang="en-US" smtClean="0"/>
              <a:t>2/29/2024</a:t>
            </a:fld>
            <a:endParaRPr lang="en-US"/>
          </a:p>
        </p:txBody>
      </p:sp>
      <p:sp>
        <p:nvSpPr>
          <p:cNvPr id="5" name="Footer Placeholder 4">
            <a:extLst>
              <a:ext uri="{FF2B5EF4-FFF2-40B4-BE49-F238E27FC236}">
                <a16:creationId xmlns:a16="http://schemas.microsoft.com/office/drawing/2014/main" id="{5DFCD526-EBE5-4165-AE4F-428C30969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190A7-79CB-40CB-93B5-9AB01D5E0BB6}"/>
              </a:ext>
            </a:extLst>
          </p:cNvPr>
          <p:cNvSpPr>
            <a:spLocks noGrp="1"/>
          </p:cNvSpPr>
          <p:nvPr>
            <p:ph type="sldNum" sz="quarter" idx="12"/>
          </p:nvPr>
        </p:nvSpPr>
        <p:spPr/>
        <p:txBody>
          <a:bodyPr/>
          <a:lstStyle/>
          <a:p>
            <a:fld id="{6EE949DF-C673-41AF-B500-492E15445579}" type="slidenum">
              <a:rPr lang="en-US" smtClean="0"/>
              <a:t>‹#›</a:t>
            </a:fld>
            <a:endParaRPr lang="en-US"/>
          </a:p>
        </p:txBody>
      </p:sp>
    </p:spTree>
    <p:extLst>
      <p:ext uri="{BB962C8B-B14F-4D97-AF65-F5344CB8AC3E}">
        <p14:creationId xmlns:p14="http://schemas.microsoft.com/office/powerpoint/2010/main" val="280497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3845-A5E5-44AF-B855-6D988C0DD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DFB0AB-72B3-4699-8B9C-E5D6A451A1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9639DB-6D22-4393-B853-4C06227A72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A24338-28D2-41CE-ABB3-02E8F5ED725E}"/>
              </a:ext>
            </a:extLst>
          </p:cNvPr>
          <p:cNvSpPr>
            <a:spLocks noGrp="1"/>
          </p:cNvSpPr>
          <p:nvPr>
            <p:ph type="dt" sz="half" idx="10"/>
          </p:nvPr>
        </p:nvSpPr>
        <p:spPr/>
        <p:txBody>
          <a:bodyPr/>
          <a:lstStyle/>
          <a:p>
            <a:fld id="{F69FD939-8FE9-45F6-A484-C57273686AD9}" type="datetimeFigureOut">
              <a:rPr lang="en-US" smtClean="0"/>
              <a:t>2/29/2024</a:t>
            </a:fld>
            <a:endParaRPr lang="en-US"/>
          </a:p>
        </p:txBody>
      </p:sp>
      <p:sp>
        <p:nvSpPr>
          <p:cNvPr id="6" name="Footer Placeholder 5">
            <a:extLst>
              <a:ext uri="{FF2B5EF4-FFF2-40B4-BE49-F238E27FC236}">
                <a16:creationId xmlns:a16="http://schemas.microsoft.com/office/drawing/2014/main" id="{2A0B42B1-2899-4271-8EC4-E27FE5A06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7212C-C3C5-40E9-94B1-8B1D9A49CE37}"/>
              </a:ext>
            </a:extLst>
          </p:cNvPr>
          <p:cNvSpPr>
            <a:spLocks noGrp="1"/>
          </p:cNvSpPr>
          <p:nvPr>
            <p:ph type="sldNum" sz="quarter" idx="12"/>
          </p:nvPr>
        </p:nvSpPr>
        <p:spPr/>
        <p:txBody>
          <a:bodyPr/>
          <a:lstStyle/>
          <a:p>
            <a:fld id="{6EE949DF-C673-41AF-B500-492E15445579}" type="slidenum">
              <a:rPr lang="en-US" smtClean="0"/>
              <a:t>‹#›</a:t>
            </a:fld>
            <a:endParaRPr lang="en-US"/>
          </a:p>
        </p:txBody>
      </p:sp>
    </p:spTree>
    <p:extLst>
      <p:ext uri="{BB962C8B-B14F-4D97-AF65-F5344CB8AC3E}">
        <p14:creationId xmlns:p14="http://schemas.microsoft.com/office/powerpoint/2010/main" val="53289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8840-E46A-411E-9C35-6C5025553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5E032F-A895-44CD-891D-D0275C7DB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A0CAC-110E-406E-BCFE-877F06CBA9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A12E1-5E25-4DAB-AB77-445CAE80A3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562F34-FDAA-4473-8711-53968E5886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766615-6ACC-4559-8DDA-2CD704200055}"/>
              </a:ext>
            </a:extLst>
          </p:cNvPr>
          <p:cNvSpPr>
            <a:spLocks noGrp="1"/>
          </p:cNvSpPr>
          <p:nvPr>
            <p:ph type="dt" sz="half" idx="10"/>
          </p:nvPr>
        </p:nvSpPr>
        <p:spPr/>
        <p:txBody>
          <a:bodyPr/>
          <a:lstStyle/>
          <a:p>
            <a:fld id="{F69FD939-8FE9-45F6-A484-C57273686AD9}" type="datetimeFigureOut">
              <a:rPr lang="en-US" smtClean="0"/>
              <a:t>2/29/2024</a:t>
            </a:fld>
            <a:endParaRPr lang="en-US"/>
          </a:p>
        </p:txBody>
      </p:sp>
      <p:sp>
        <p:nvSpPr>
          <p:cNvPr id="8" name="Footer Placeholder 7">
            <a:extLst>
              <a:ext uri="{FF2B5EF4-FFF2-40B4-BE49-F238E27FC236}">
                <a16:creationId xmlns:a16="http://schemas.microsoft.com/office/drawing/2014/main" id="{B1D92234-970F-4A4F-975F-CD29457DB2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2A37C-17FE-4EE2-BCB8-8A1D795CCD48}"/>
              </a:ext>
            </a:extLst>
          </p:cNvPr>
          <p:cNvSpPr>
            <a:spLocks noGrp="1"/>
          </p:cNvSpPr>
          <p:nvPr>
            <p:ph type="sldNum" sz="quarter" idx="12"/>
          </p:nvPr>
        </p:nvSpPr>
        <p:spPr/>
        <p:txBody>
          <a:bodyPr/>
          <a:lstStyle/>
          <a:p>
            <a:fld id="{6EE949DF-C673-41AF-B500-492E15445579}" type="slidenum">
              <a:rPr lang="en-US" smtClean="0"/>
              <a:t>‹#›</a:t>
            </a:fld>
            <a:endParaRPr lang="en-US"/>
          </a:p>
        </p:txBody>
      </p:sp>
    </p:spTree>
    <p:extLst>
      <p:ext uri="{BB962C8B-B14F-4D97-AF65-F5344CB8AC3E}">
        <p14:creationId xmlns:p14="http://schemas.microsoft.com/office/powerpoint/2010/main" val="174282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A94A-D912-4BEB-936A-B9AA045BAD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358578-A86B-4C81-A173-BE3574397B1E}"/>
              </a:ext>
            </a:extLst>
          </p:cNvPr>
          <p:cNvSpPr>
            <a:spLocks noGrp="1"/>
          </p:cNvSpPr>
          <p:nvPr>
            <p:ph type="dt" sz="half" idx="10"/>
          </p:nvPr>
        </p:nvSpPr>
        <p:spPr/>
        <p:txBody>
          <a:bodyPr/>
          <a:lstStyle/>
          <a:p>
            <a:fld id="{F69FD939-8FE9-45F6-A484-C57273686AD9}" type="datetimeFigureOut">
              <a:rPr lang="en-US" smtClean="0"/>
              <a:t>2/29/2024</a:t>
            </a:fld>
            <a:endParaRPr lang="en-US"/>
          </a:p>
        </p:txBody>
      </p:sp>
      <p:sp>
        <p:nvSpPr>
          <p:cNvPr id="4" name="Footer Placeholder 3">
            <a:extLst>
              <a:ext uri="{FF2B5EF4-FFF2-40B4-BE49-F238E27FC236}">
                <a16:creationId xmlns:a16="http://schemas.microsoft.com/office/drawing/2014/main" id="{B39B632E-228F-49A6-8EAB-ADB94AAFC5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4D1A81-9A36-4C69-A6ED-D153B7EC8CEE}"/>
              </a:ext>
            </a:extLst>
          </p:cNvPr>
          <p:cNvSpPr>
            <a:spLocks noGrp="1"/>
          </p:cNvSpPr>
          <p:nvPr>
            <p:ph type="sldNum" sz="quarter" idx="12"/>
          </p:nvPr>
        </p:nvSpPr>
        <p:spPr/>
        <p:txBody>
          <a:bodyPr/>
          <a:lstStyle/>
          <a:p>
            <a:fld id="{6EE949DF-C673-41AF-B500-492E15445579}" type="slidenum">
              <a:rPr lang="en-US" smtClean="0"/>
              <a:t>‹#›</a:t>
            </a:fld>
            <a:endParaRPr lang="en-US"/>
          </a:p>
        </p:txBody>
      </p:sp>
    </p:spTree>
    <p:extLst>
      <p:ext uri="{BB962C8B-B14F-4D97-AF65-F5344CB8AC3E}">
        <p14:creationId xmlns:p14="http://schemas.microsoft.com/office/powerpoint/2010/main" val="173817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6C405-6831-4855-B02A-24AEABD5C2D7}"/>
              </a:ext>
            </a:extLst>
          </p:cNvPr>
          <p:cNvSpPr>
            <a:spLocks noGrp="1"/>
          </p:cNvSpPr>
          <p:nvPr>
            <p:ph type="dt" sz="half" idx="10"/>
          </p:nvPr>
        </p:nvSpPr>
        <p:spPr/>
        <p:txBody>
          <a:bodyPr/>
          <a:lstStyle/>
          <a:p>
            <a:fld id="{F69FD939-8FE9-45F6-A484-C57273686AD9}" type="datetimeFigureOut">
              <a:rPr lang="en-US" smtClean="0"/>
              <a:t>2/29/2024</a:t>
            </a:fld>
            <a:endParaRPr lang="en-US"/>
          </a:p>
        </p:txBody>
      </p:sp>
      <p:sp>
        <p:nvSpPr>
          <p:cNvPr id="3" name="Footer Placeholder 2">
            <a:extLst>
              <a:ext uri="{FF2B5EF4-FFF2-40B4-BE49-F238E27FC236}">
                <a16:creationId xmlns:a16="http://schemas.microsoft.com/office/drawing/2014/main" id="{CA8D0E4E-94F5-4815-BB0E-015C62DC97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BA0A2E-DF5E-4068-B73E-48569FCF6A6B}"/>
              </a:ext>
            </a:extLst>
          </p:cNvPr>
          <p:cNvSpPr>
            <a:spLocks noGrp="1"/>
          </p:cNvSpPr>
          <p:nvPr>
            <p:ph type="sldNum" sz="quarter" idx="12"/>
          </p:nvPr>
        </p:nvSpPr>
        <p:spPr/>
        <p:txBody>
          <a:bodyPr/>
          <a:lstStyle/>
          <a:p>
            <a:fld id="{6EE949DF-C673-41AF-B500-492E15445579}" type="slidenum">
              <a:rPr lang="en-US" smtClean="0"/>
              <a:t>‹#›</a:t>
            </a:fld>
            <a:endParaRPr lang="en-US"/>
          </a:p>
        </p:txBody>
      </p:sp>
    </p:spTree>
    <p:extLst>
      <p:ext uri="{BB962C8B-B14F-4D97-AF65-F5344CB8AC3E}">
        <p14:creationId xmlns:p14="http://schemas.microsoft.com/office/powerpoint/2010/main" val="223540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15D3-13B3-41C3-AD32-3CA032F53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AB6692-B599-4FC6-910C-18DC38B7E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C31C06-CB61-47ED-B00B-6CFD81E9A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412193-50EE-4C6D-AC53-6449747DCBE9}"/>
              </a:ext>
            </a:extLst>
          </p:cNvPr>
          <p:cNvSpPr>
            <a:spLocks noGrp="1"/>
          </p:cNvSpPr>
          <p:nvPr>
            <p:ph type="dt" sz="half" idx="10"/>
          </p:nvPr>
        </p:nvSpPr>
        <p:spPr/>
        <p:txBody>
          <a:bodyPr/>
          <a:lstStyle/>
          <a:p>
            <a:fld id="{F69FD939-8FE9-45F6-A484-C57273686AD9}" type="datetimeFigureOut">
              <a:rPr lang="en-US" smtClean="0"/>
              <a:t>2/29/2024</a:t>
            </a:fld>
            <a:endParaRPr lang="en-US"/>
          </a:p>
        </p:txBody>
      </p:sp>
      <p:sp>
        <p:nvSpPr>
          <p:cNvPr id="6" name="Footer Placeholder 5">
            <a:extLst>
              <a:ext uri="{FF2B5EF4-FFF2-40B4-BE49-F238E27FC236}">
                <a16:creationId xmlns:a16="http://schemas.microsoft.com/office/drawing/2014/main" id="{D4F33888-F2D4-4D97-851C-A680C9998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50E8F-1EE4-40D3-A354-862F2B5851AE}"/>
              </a:ext>
            </a:extLst>
          </p:cNvPr>
          <p:cNvSpPr>
            <a:spLocks noGrp="1"/>
          </p:cNvSpPr>
          <p:nvPr>
            <p:ph type="sldNum" sz="quarter" idx="12"/>
          </p:nvPr>
        </p:nvSpPr>
        <p:spPr/>
        <p:txBody>
          <a:bodyPr/>
          <a:lstStyle/>
          <a:p>
            <a:fld id="{6EE949DF-C673-41AF-B500-492E15445579}" type="slidenum">
              <a:rPr lang="en-US" smtClean="0"/>
              <a:t>‹#›</a:t>
            </a:fld>
            <a:endParaRPr lang="en-US"/>
          </a:p>
        </p:txBody>
      </p:sp>
    </p:spTree>
    <p:extLst>
      <p:ext uri="{BB962C8B-B14F-4D97-AF65-F5344CB8AC3E}">
        <p14:creationId xmlns:p14="http://schemas.microsoft.com/office/powerpoint/2010/main" val="137767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1FA9-E964-4FA9-8891-3BDE45373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DCD5B9-E5B6-4A6E-B267-F2E2AE5CE4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B905C4-D464-4826-9F8A-1BA111531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6AD33-1C23-4373-8443-74B86622987C}"/>
              </a:ext>
            </a:extLst>
          </p:cNvPr>
          <p:cNvSpPr>
            <a:spLocks noGrp="1"/>
          </p:cNvSpPr>
          <p:nvPr>
            <p:ph type="dt" sz="half" idx="10"/>
          </p:nvPr>
        </p:nvSpPr>
        <p:spPr/>
        <p:txBody>
          <a:bodyPr/>
          <a:lstStyle/>
          <a:p>
            <a:fld id="{F69FD939-8FE9-45F6-A484-C57273686AD9}" type="datetimeFigureOut">
              <a:rPr lang="en-US" smtClean="0"/>
              <a:t>2/29/2024</a:t>
            </a:fld>
            <a:endParaRPr lang="en-US"/>
          </a:p>
        </p:txBody>
      </p:sp>
      <p:sp>
        <p:nvSpPr>
          <p:cNvPr id="6" name="Footer Placeholder 5">
            <a:extLst>
              <a:ext uri="{FF2B5EF4-FFF2-40B4-BE49-F238E27FC236}">
                <a16:creationId xmlns:a16="http://schemas.microsoft.com/office/drawing/2014/main" id="{08C48BA4-BFCD-47F3-9A9E-B836B2970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FCD177-1371-4D9E-82F9-A5EF34B4D145}"/>
              </a:ext>
            </a:extLst>
          </p:cNvPr>
          <p:cNvSpPr>
            <a:spLocks noGrp="1"/>
          </p:cNvSpPr>
          <p:nvPr>
            <p:ph type="sldNum" sz="quarter" idx="12"/>
          </p:nvPr>
        </p:nvSpPr>
        <p:spPr/>
        <p:txBody>
          <a:bodyPr/>
          <a:lstStyle/>
          <a:p>
            <a:fld id="{6EE949DF-C673-41AF-B500-492E15445579}" type="slidenum">
              <a:rPr lang="en-US" smtClean="0"/>
              <a:t>‹#›</a:t>
            </a:fld>
            <a:endParaRPr lang="en-US"/>
          </a:p>
        </p:txBody>
      </p:sp>
    </p:spTree>
    <p:extLst>
      <p:ext uri="{BB962C8B-B14F-4D97-AF65-F5344CB8AC3E}">
        <p14:creationId xmlns:p14="http://schemas.microsoft.com/office/powerpoint/2010/main" val="248838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94D196-220A-4716-8DC3-81C9B48AD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518254-EAB2-41B3-82A7-534F9D58C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A6136-2994-4B4C-A24E-70DAB3185B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FD939-8FE9-45F6-A484-C57273686AD9}" type="datetimeFigureOut">
              <a:rPr lang="en-US" smtClean="0"/>
              <a:t>2/29/2024</a:t>
            </a:fld>
            <a:endParaRPr lang="en-US"/>
          </a:p>
        </p:txBody>
      </p:sp>
      <p:sp>
        <p:nvSpPr>
          <p:cNvPr id="5" name="Footer Placeholder 4">
            <a:extLst>
              <a:ext uri="{FF2B5EF4-FFF2-40B4-BE49-F238E27FC236}">
                <a16:creationId xmlns:a16="http://schemas.microsoft.com/office/drawing/2014/main" id="{529D8EF8-C929-4FE8-B4C8-0E2DBC396A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A26A40-D1B7-47D1-8AC6-9894EF28B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49DF-C673-41AF-B500-492E15445579}" type="slidenum">
              <a:rPr lang="en-US" smtClean="0"/>
              <a:t>‹#›</a:t>
            </a:fld>
            <a:endParaRPr lang="en-US"/>
          </a:p>
        </p:txBody>
      </p:sp>
    </p:spTree>
    <p:extLst>
      <p:ext uri="{BB962C8B-B14F-4D97-AF65-F5344CB8AC3E}">
        <p14:creationId xmlns:p14="http://schemas.microsoft.com/office/powerpoint/2010/main" val="898888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8">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yellow flag&#10;&#10;Description automatically generated with low confidence">
            <a:extLst>
              <a:ext uri="{FF2B5EF4-FFF2-40B4-BE49-F238E27FC236}">
                <a16:creationId xmlns:a16="http://schemas.microsoft.com/office/drawing/2014/main" id="{538C2993-C343-4AB2-B373-8BD70A1844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9601" r="-2" b="2060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3" name="Picture 12" descr="A train on the railway tracks&#10;&#10;Description automatically generated with medium confidence">
            <a:extLst>
              <a:ext uri="{FF2B5EF4-FFF2-40B4-BE49-F238E27FC236}">
                <a16:creationId xmlns:a16="http://schemas.microsoft.com/office/drawing/2014/main" id="{9E498523-63EF-7686-37AA-331FC3F3A2D3}"/>
              </a:ext>
            </a:extLst>
          </p:cNvPr>
          <p:cNvPicPr>
            <a:picLocks noChangeAspect="1"/>
          </p:cNvPicPr>
          <p:nvPr/>
        </p:nvPicPr>
        <p:blipFill rotWithShape="1">
          <a:blip r:embed="rId4">
            <a:extLst>
              <a:ext uri="{28A0092B-C50C-407E-A947-70E740481C1C}">
                <a14:useLocalDpi xmlns:a14="http://schemas.microsoft.com/office/drawing/2010/main" val="0"/>
              </a:ext>
            </a:extLst>
          </a:blip>
          <a:srcRect t="18490" r="-2" b="1253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8" name="Freeform: Shape 30">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2">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11228B-5EDE-4077-A33B-165F3FA58E9F}"/>
              </a:ext>
            </a:extLst>
          </p:cNvPr>
          <p:cNvSpPr>
            <a:spLocks noGrp="1"/>
          </p:cNvSpPr>
          <p:nvPr>
            <p:ph type="ctrTitle"/>
          </p:nvPr>
        </p:nvSpPr>
        <p:spPr>
          <a:xfrm>
            <a:off x="438912" y="1524659"/>
            <a:ext cx="5376262" cy="2774088"/>
          </a:xfrm>
        </p:spPr>
        <p:txBody>
          <a:bodyPr>
            <a:normAutofit/>
          </a:bodyPr>
          <a:lstStyle/>
          <a:p>
            <a:pPr algn="l"/>
            <a:r>
              <a:rPr lang="en-US" sz="5400" b="1">
                <a:solidFill>
                  <a:srgbClr val="002060"/>
                </a:solidFill>
                <a:latin typeface="+mn-lt"/>
              </a:rPr>
              <a:t>Santa Paula Branch Line</a:t>
            </a:r>
            <a:br>
              <a:rPr lang="en-US" sz="5400" b="1">
                <a:solidFill>
                  <a:srgbClr val="002060"/>
                </a:solidFill>
                <a:latin typeface="+mn-lt"/>
              </a:rPr>
            </a:br>
            <a:r>
              <a:rPr lang="en-US" sz="5400" b="1">
                <a:solidFill>
                  <a:srgbClr val="002060"/>
                </a:solidFill>
                <a:latin typeface="+mn-lt"/>
              </a:rPr>
              <a:t>Update</a:t>
            </a:r>
          </a:p>
        </p:txBody>
      </p:sp>
      <p:sp>
        <p:nvSpPr>
          <p:cNvPr id="3" name="Subtitle 2">
            <a:extLst>
              <a:ext uri="{FF2B5EF4-FFF2-40B4-BE49-F238E27FC236}">
                <a16:creationId xmlns:a16="http://schemas.microsoft.com/office/drawing/2014/main" id="{7EFEF5F0-77AE-474D-ABA0-D2637B3B5D4E}"/>
              </a:ext>
            </a:extLst>
          </p:cNvPr>
          <p:cNvSpPr>
            <a:spLocks noGrp="1"/>
          </p:cNvSpPr>
          <p:nvPr>
            <p:ph type="subTitle" idx="1"/>
          </p:nvPr>
        </p:nvSpPr>
        <p:spPr>
          <a:xfrm>
            <a:off x="438912" y="4687367"/>
            <a:ext cx="4917948" cy="1544950"/>
          </a:xfrm>
        </p:spPr>
        <p:txBody>
          <a:bodyPr>
            <a:normAutofit/>
          </a:bodyPr>
          <a:lstStyle/>
          <a:p>
            <a:pPr algn="l"/>
            <a:endParaRPr lang="en-US" sz="1500" dirty="0">
              <a:solidFill>
                <a:srgbClr val="002060"/>
              </a:solidFill>
            </a:endParaRPr>
          </a:p>
          <a:p>
            <a:pPr algn="l"/>
            <a:r>
              <a:rPr lang="en-US" sz="2000" dirty="0">
                <a:solidFill>
                  <a:srgbClr val="002060"/>
                </a:solidFill>
              </a:rPr>
              <a:t>Presentation to the</a:t>
            </a:r>
          </a:p>
          <a:p>
            <a:pPr algn="l"/>
            <a:r>
              <a:rPr lang="en-US" sz="2000" b="1" dirty="0">
                <a:solidFill>
                  <a:srgbClr val="002060"/>
                </a:solidFill>
              </a:rPr>
              <a:t>Ventura County Transportation Commission</a:t>
            </a:r>
          </a:p>
          <a:p>
            <a:pPr algn="l"/>
            <a:r>
              <a:rPr lang="en-US" sz="2000" dirty="0">
                <a:solidFill>
                  <a:srgbClr val="002060"/>
                </a:solidFill>
              </a:rPr>
              <a:t>March 1, 2024</a:t>
            </a:r>
          </a:p>
        </p:txBody>
      </p:sp>
      <p:sp>
        <p:nvSpPr>
          <p:cNvPr id="35" name="Rectangle 34">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7" name="Rectangle 36">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83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5DC3-7762-4103-9919-FA0AC8C2B22E}"/>
              </a:ext>
            </a:extLst>
          </p:cNvPr>
          <p:cNvSpPr>
            <a:spLocks noGrp="1"/>
          </p:cNvSpPr>
          <p:nvPr>
            <p:ph type="title"/>
          </p:nvPr>
        </p:nvSpPr>
        <p:spPr>
          <a:xfrm>
            <a:off x="7489289" y="213360"/>
            <a:ext cx="4180196" cy="857383"/>
          </a:xfrm>
        </p:spPr>
        <p:txBody>
          <a:bodyPr anchor="b">
            <a:normAutofit fontScale="90000"/>
          </a:bodyPr>
          <a:lstStyle/>
          <a:p>
            <a:r>
              <a:rPr lang="en-US" sz="3600" b="1" dirty="0">
                <a:solidFill>
                  <a:srgbClr val="002060"/>
                </a:solidFill>
                <a:latin typeface="+mn-lt"/>
              </a:rPr>
              <a:t>Sespe Creek Overflow Railroad Bridge Update</a:t>
            </a:r>
          </a:p>
        </p:txBody>
      </p:sp>
      <p:sp>
        <p:nvSpPr>
          <p:cNvPr id="3080" name="Content Placeholder 3079">
            <a:extLst>
              <a:ext uri="{FF2B5EF4-FFF2-40B4-BE49-F238E27FC236}">
                <a16:creationId xmlns:a16="http://schemas.microsoft.com/office/drawing/2014/main" id="{FD1C238C-4811-465B-8676-04BFEEDBC060}"/>
              </a:ext>
            </a:extLst>
          </p:cNvPr>
          <p:cNvSpPr>
            <a:spLocks noGrp="1"/>
          </p:cNvSpPr>
          <p:nvPr>
            <p:ph idx="1"/>
          </p:nvPr>
        </p:nvSpPr>
        <p:spPr>
          <a:xfrm>
            <a:off x="7315199" y="1136468"/>
            <a:ext cx="4628719" cy="5508172"/>
          </a:xfrm>
        </p:spPr>
        <p:txBody>
          <a:bodyPr>
            <a:normAutofit fontScale="92500" lnSpcReduction="10000"/>
          </a:bodyPr>
          <a:lstStyle/>
          <a:p>
            <a:pPr marL="342900" marR="0" lvl="0" indent="-342900" algn="just">
              <a:lnSpc>
                <a:spcPct val="115000"/>
              </a:lnSpc>
              <a:spcBef>
                <a:spcPts val="0"/>
              </a:spcBef>
              <a:spcAft>
                <a:spcPts val="1200"/>
              </a:spcAft>
              <a:buFont typeface="Symbol" panose="05050102010706020507" pitchFamily="18" charset="2"/>
              <a:buChar char=""/>
            </a:pPr>
            <a:r>
              <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On Feb. 5, bridge sustained additional damage, resulting in ~50 feet of additional loss of earth and rock behind west abutment</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Symbol" panose="05050102010706020507" pitchFamily="18" charset="2"/>
              <a:buChar char=""/>
            </a:pPr>
            <a:r>
              <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Support to County of Ventura re: Old Telegraph Road Bridge damage</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Symbol" panose="05050102010706020507" pitchFamily="18" charset="2"/>
              <a:buChar char=""/>
            </a:pPr>
            <a:r>
              <a:rPr lang="en-US"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RailPros</a:t>
            </a:r>
            <a:r>
              <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to prepare cost estimate for assessment of additional damage and impact to repair design plans and specifications</a:t>
            </a:r>
          </a:p>
          <a:p>
            <a:pPr marL="342900" marR="0" lvl="0" indent="-342900" algn="just">
              <a:lnSpc>
                <a:spcPct val="115000"/>
              </a:lnSpc>
              <a:spcBef>
                <a:spcPts val="0"/>
              </a:spcBef>
              <a:spcAft>
                <a:spcPts val="1200"/>
              </a:spcAft>
              <a:buFont typeface="Symbol" panose="05050102010706020507" pitchFamily="18" charset="2"/>
              <a:buChar char=""/>
            </a:pPr>
            <a:r>
              <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Subsequent storms (Feb. 18-19) did not result in significant additional damage to Sespe railroad bridge, though County-owned Old Telegraph Road reportedly suffered additional damage</a:t>
            </a:r>
          </a:p>
          <a:p>
            <a:pPr marL="342900" marR="0" lvl="0" indent="-342900" algn="just">
              <a:lnSpc>
                <a:spcPct val="115000"/>
              </a:lnSpc>
              <a:spcBef>
                <a:spcPts val="0"/>
              </a:spcBef>
              <a:spcAft>
                <a:spcPts val="1200"/>
              </a:spcAft>
              <a:buFont typeface="Symbol" panose="05050102010706020507" pitchFamily="18" charset="2"/>
              <a:buChar char=""/>
            </a:pPr>
            <a:r>
              <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FEMA Request for Information – pending response from FEMA</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1000"/>
              </a:spcAft>
              <a:buFont typeface="Symbol" panose="05050102010706020507" pitchFamily="18" charset="2"/>
              <a:buChar char=""/>
            </a:pPr>
            <a:endParaRPr lang="en-US" sz="3600" dirty="0">
              <a:solidFill>
                <a:srgbClr val="002060"/>
              </a:solidFill>
              <a:effectLst/>
              <a:ea typeface="Calibri" panose="020F0502020204030204" pitchFamily="34" charset="0"/>
              <a:cs typeface="Arial" panose="020B0604020202020204" pitchFamily="34" charset="0"/>
            </a:endParaRPr>
          </a:p>
          <a:p>
            <a:pPr marL="342900" marR="0" lvl="0" indent="-342900">
              <a:spcBef>
                <a:spcPts val="0"/>
              </a:spcBef>
              <a:spcAft>
                <a:spcPts val="1000"/>
              </a:spcAft>
              <a:buFont typeface="Symbol" panose="05050102010706020507" pitchFamily="18" charset="2"/>
              <a:buChar char=""/>
            </a:pPr>
            <a:endParaRPr lang="en-US" sz="2400" dirty="0">
              <a:solidFill>
                <a:srgbClr val="002060"/>
              </a:solidFill>
              <a:effectLst/>
              <a:ea typeface="Calibri" panose="020F0502020204030204" pitchFamily="34" charset="0"/>
              <a:cs typeface="Arial" panose="020B0604020202020204" pitchFamily="34" charset="0"/>
            </a:endParaRPr>
          </a:p>
          <a:p>
            <a:pPr marR="0" lvl="0">
              <a:spcBef>
                <a:spcPts val="0"/>
              </a:spcBef>
              <a:spcAft>
                <a:spcPts val="0"/>
              </a:spcAft>
              <a:buFont typeface="Symbol" panose="05050102010706020507" pitchFamily="18" charset="2"/>
              <a:buChar char=""/>
            </a:pPr>
            <a:endParaRPr lang="en-US" sz="1600" dirty="0">
              <a:solidFill>
                <a:schemeClr val="tx2"/>
              </a:solidFill>
              <a:effectLst/>
              <a:ea typeface="Calibri" panose="020F0502020204030204" pitchFamily="34" charset="0"/>
              <a:cs typeface="Arial" panose="020B0604020202020204" pitchFamily="34" charset="0"/>
            </a:endParaRPr>
          </a:p>
          <a:p>
            <a:pPr marR="0" lvl="0">
              <a:spcBef>
                <a:spcPts val="0"/>
              </a:spcBef>
              <a:spcAft>
                <a:spcPts val="0"/>
              </a:spcAft>
              <a:buFont typeface="Symbol" panose="05050102010706020507" pitchFamily="18" charset="2"/>
              <a:buChar char=""/>
            </a:pPr>
            <a:endParaRPr lang="en-US" sz="1600" dirty="0">
              <a:solidFill>
                <a:schemeClr val="tx2"/>
              </a:solidFill>
              <a:effectLst/>
              <a:ea typeface="Calibri" panose="020F0502020204030204" pitchFamily="34" charset="0"/>
              <a:cs typeface="Arial" panose="020B0604020202020204" pitchFamily="34" charset="0"/>
            </a:endParaRPr>
          </a:p>
          <a:p>
            <a:pPr marL="0" indent="0">
              <a:buNone/>
            </a:pPr>
            <a:endParaRPr lang="en-US" sz="1600" dirty="0">
              <a:solidFill>
                <a:schemeClr val="tx2"/>
              </a:solidFill>
            </a:endParaRPr>
          </a:p>
        </p:txBody>
      </p:sp>
      <p:pic>
        <p:nvPicPr>
          <p:cNvPr id="12" name="Picture 11" descr="A logo with a blue and yellow circle&#10;&#10;Description automatically generated">
            <a:extLst>
              <a:ext uri="{FF2B5EF4-FFF2-40B4-BE49-F238E27FC236}">
                <a16:creationId xmlns:a16="http://schemas.microsoft.com/office/drawing/2014/main" id="{43F0F15A-E158-4D08-1E1B-6FA8CA6BC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9" y="-266008"/>
            <a:ext cx="3194304" cy="2417064"/>
          </a:xfrm>
          <a:prstGeom prst="rect">
            <a:avLst/>
          </a:prstGeom>
        </p:spPr>
      </p:pic>
      <p:pic>
        <p:nvPicPr>
          <p:cNvPr id="9" name="Picture 8" descr="A bridge over a river&#10;&#10;Description automatically generated">
            <a:extLst>
              <a:ext uri="{FF2B5EF4-FFF2-40B4-BE49-F238E27FC236}">
                <a16:creationId xmlns:a16="http://schemas.microsoft.com/office/drawing/2014/main" id="{3EE0E1EC-2A95-9CBB-BF32-89B4CEAD5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30" y="1516905"/>
            <a:ext cx="6941048" cy="4627365"/>
          </a:xfrm>
          <a:prstGeom prst="rect">
            <a:avLst/>
          </a:prstGeom>
        </p:spPr>
      </p:pic>
      <p:sp>
        <p:nvSpPr>
          <p:cNvPr id="10" name="TextBox 9">
            <a:extLst>
              <a:ext uri="{FF2B5EF4-FFF2-40B4-BE49-F238E27FC236}">
                <a16:creationId xmlns:a16="http://schemas.microsoft.com/office/drawing/2014/main" id="{633C030F-97EB-0740-8B07-25897D69CE58}"/>
              </a:ext>
            </a:extLst>
          </p:cNvPr>
          <p:cNvSpPr txBox="1"/>
          <p:nvPr/>
        </p:nvSpPr>
        <p:spPr>
          <a:xfrm>
            <a:off x="4849524" y="6144270"/>
            <a:ext cx="2465675" cy="646331"/>
          </a:xfrm>
          <a:prstGeom prst="rect">
            <a:avLst/>
          </a:prstGeom>
          <a:noFill/>
        </p:spPr>
        <p:txBody>
          <a:bodyPr wrap="none" rtlCol="0">
            <a:spAutoFit/>
          </a:bodyPr>
          <a:lstStyle/>
          <a:p>
            <a:r>
              <a:rPr lang="en-US" dirty="0">
                <a:solidFill>
                  <a:srgbClr val="002060"/>
                </a:solidFill>
              </a:rPr>
              <a:t>Photo Credit: </a:t>
            </a:r>
          </a:p>
          <a:p>
            <a:r>
              <a:rPr lang="en-US" dirty="0">
                <a:solidFill>
                  <a:srgbClr val="002060"/>
                </a:solidFill>
              </a:rPr>
              <a:t>Dan Thompson, </a:t>
            </a:r>
            <a:r>
              <a:rPr lang="en-US" dirty="0" err="1">
                <a:solidFill>
                  <a:srgbClr val="002060"/>
                </a:solidFill>
              </a:rPr>
              <a:t>RailPros</a:t>
            </a:r>
            <a:endParaRPr lang="en-US" dirty="0">
              <a:solidFill>
                <a:srgbClr val="002060"/>
              </a:solidFill>
            </a:endParaRPr>
          </a:p>
        </p:txBody>
      </p:sp>
      <p:sp>
        <p:nvSpPr>
          <p:cNvPr id="11" name="TextBox 10">
            <a:extLst>
              <a:ext uri="{FF2B5EF4-FFF2-40B4-BE49-F238E27FC236}">
                <a16:creationId xmlns:a16="http://schemas.microsoft.com/office/drawing/2014/main" id="{ADEA8107-6FD5-5703-5430-CB12B4FCF349}"/>
              </a:ext>
            </a:extLst>
          </p:cNvPr>
          <p:cNvSpPr txBox="1"/>
          <p:nvPr/>
        </p:nvSpPr>
        <p:spPr>
          <a:xfrm>
            <a:off x="246830" y="6140741"/>
            <a:ext cx="3785267" cy="646331"/>
          </a:xfrm>
          <a:prstGeom prst="rect">
            <a:avLst/>
          </a:prstGeom>
          <a:noFill/>
        </p:spPr>
        <p:txBody>
          <a:bodyPr wrap="none" rtlCol="0">
            <a:spAutoFit/>
          </a:bodyPr>
          <a:lstStyle/>
          <a:p>
            <a:r>
              <a:rPr lang="en-US" dirty="0">
                <a:solidFill>
                  <a:srgbClr val="002060"/>
                </a:solidFill>
              </a:rPr>
              <a:t>Sespe Creek Overflow – Looking South</a:t>
            </a:r>
          </a:p>
          <a:p>
            <a:r>
              <a:rPr lang="en-US" dirty="0">
                <a:solidFill>
                  <a:srgbClr val="002060"/>
                </a:solidFill>
              </a:rPr>
              <a:t>February 2024</a:t>
            </a:r>
          </a:p>
        </p:txBody>
      </p:sp>
    </p:spTree>
    <p:extLst>
      <p:ext uri="{BB962C8B-B14F-4D97-AF65-F5344CB8AC3E}">
        <p14:creationId xmlns:p14="http://schemas.microsoft.com/office/powerpoint/2010/main" val="3131541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69C8CCBC76394FBF3D32AF50AF94AB" ma:contentTypeVersion="20" ma:contentTypeDescription="Create a new document." ma:contentTypeScope="" ma:versionID="a1bc408c104fafb61d25676bd34baacb">
  <xsd:schema xmlns:xsd="http://www.w3.org/2001/XMLSchema" xmlns:xs="http://www.w3.org/2001/XMLSchema" xmlns:p="http://schemas.microsoft.com/office/2006/metadata/properties" xmlns:ns1="http://schemas.microsoft.com/sharepoint/v3" xmlns:ns2="217c52dd-f207-46ed-907a-149ac87d1cb3" xmlns:ns3="392115dc-b705-46fa-b439-48a1e61ce6cc" targetNamespace="http://schemas.microsoft.com/office/2006/metadata/properties" ma:root="true" ma:fieldsID="750bf7c6749981c66929eaedaf9619ca" ns1:_="" ns2:_="" ns3:_="">
    <xsd:import namespace="http://schemas.microsoft.com/sharepoint/v3"/>
    <xsd:import namespace="217c52dd-f207-46ed-907a-149ac87d1cb3"/>
    <xsd:import namespace="392115dc-b705-46fa-b439-48a1e61ce6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7c52dd-f207-46ed-907a-149ac87d1c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45aa16a-efdf-4c4a-b97e-f492f99eca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2115dc-b705-46fa-b439-48a1e61ce6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2ca4e54-f099-496e-b0cb-764443c9b3b4}" ma:internalName="TaxCatchAll" ma:showField="CatchAllData" ma:web="392115dc-b705-46fa-b439-48a1e61ce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17c52dd-f207-46ed-907a-149ac87d1cb3">
      <Terms xmlns="http://schemas.microsoft.com/office/infopath/2007/PartnerControls"/>
    </lcf76f155ced4ddcb4097134ff3c332f>
    <TaxCatchAll xmlns="392115dc-b705-46fa-b439-48a1e61ce6cc" xsi:nil="true"/>
    <SharedWithUsers xmlns="392115dc-b705-46fa-b439-48a1e61ce6cc">
      <UserInfo>
        <DisplayName>Martin Erickson</DisplayName>
        <AccountId>317</AccountId>
        <AccountType/>
      </UserInfo>
      <UserInfo>
        <DisplayName>Roxanna Ibarra</DisplayName>
        <AccountId>36</AccountId>
        <AccountType/>
      </UserInfo>
      <UserInfo>
        <DisplayName>Steve Efner</DisplayName>
        <AccountId>10</AccountId>
        <AccountType/>
      </UserInfo>
      <UserInfo>
        <DisplayName>Amanda Fagan</DisplayName>
        <AccountId>12</AccountId>
        <AccountType/>
      </UserInfo>
    </SharedWithUsers>
  </documentManagement>
</p:properties>
</file>

<file path=customXml/itemProps1.xml><?xml version="1.0" encoding="utf-8"?>
<ds:datastoreItem xmlns:ds="http://schemas.openxmlformats.org/officeDocument/2006/customXml" ds:itemID="{D04AD94D-CC02-4524-9BC0-41B52B10DB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7c52dd-f207-46ed-907a-149ac87d1cb3"/>
    <ds:schemaRef ds:uri="392115dc-b705-46fa-b439-48a1e61ce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F045B5-98C6-47E0-8967-E21199B6FA41}">
  <ds:schemaRefs>
    <ds:schemaRef ds:uri="http://schemas.microsoft.com/sharepoint/v3/contenttype/forms"/>
  </ds:schemaRefs>
</ds:datastoreItem>
</file>

<file path=customXml/itemProps3.xml><?xml version="1.0" encoding="utf-8"?>
<ds:datastoreItem xmlns:ds="http://schemas.openxmlformats.org/officeDocument/2006/customXml" ds:itemID="{028C1A5D-770E-4481-8064-7EACB943E6D8}">
  <ds:schemaRefs>
    <ds:schemaRef ds:uri="217c52dd-f207-46ed-907a-149ac87d1cb3"/>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purl.org/dc/dcmitype/"/>
    <ds:schemaRef ds:uri="392115dc-b705-46fa-b439-48a1e61ce6cc"/>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2936</TotalTime>
  <Words>538</Words>
  <Application>Microsoft Office PowerPoint</Application>
  <PresentationFormat>Widescreen</PresentationFormat>
  <Paragraphs>29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Avenir Next LT Pro</vt:lpstr>
      <vt:lpstr>Calibri</vt:lpstr>
      <vt:lpstr>Calibri Light</vt:lpstr>
      <vt:lpstr>Symbol</vt:lpstr>
      <vt:lpstr>Office Theme</vt:lpstr>
      <vt:lpstr>Santa Paula Branch Line Update</vt:lpstr>
      <vt:lpstr>Sespe Creek Overflow Railroad Bridge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Fagan</dc:creator>
  <cp:lastModifiedBy>Roxanna Ibarra</cp:lastModifiedBy>
  <cp:revision>7</cp:revision>
  <cp:lastPrinted>2023-05-31T20:25:43Z</cp:lastPrinted>
  <dcterms:created xsi:type="dcterms:W3CDTF">2021-11-23T19:44:05Z</dcterms:created>
  <dcterms:modified xsi:type="dcterms:W3CDTF">2024-02-29T16:38:32Z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0x0101005069C8CCBC76394FBF3D32AF50AF94AB</vt:lpwstr>
  </property>
  <property fmtid="{D5CDD505-2E9C-101B-9397-08002B2CF9AE}" pid="3" name="MediaServiceImageTags">
    <vt:lpwstr/>
  </property>
</Properties>
</file>