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6" r:id="rId4"/>
  </p:sldMasterIdLst>
  <p:notesMasterIdLst>
    <p:notesMasterId r:id="rId10"/>
  </p:notesMasterIdLst>
  <p:handoutMasterIdLst>
    <p:handoutMasterId r:id="rId11"/>
  </p:handoutMasterIdLst>
  <p:sldIdLst>
    <p:sldId id="256" r:id="rId5"/>
    <p:sldId id="277" r:id="rId6"/>
    <p:sldId id="268" r:id="rId7"/>
    <p:sldId id="296" r:id="rId8"/>
    <p:sldId id="29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2" userDrawn="1">
          <p15:clr>
            <a:srgbClr val="A4A3A4"/>
          </p15:clr>
        </p15:guide>
        <p15:guide id="2" pos="3144" userDrawn="1">
          <p15:clr>
            <a:srgbClr val="A4A3A4"/>
          </p15:clr>
        </p15:guide>
        <p15:guide id="3" orient="horz" pos="9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C4B1156A-380E-4F78-BDF5-A606A8083BF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3204" autoAdjust="0"/>
  </p:normalViewPr>
  <p:slideViewPr>
    <p:cSldViewPr snapToGrid="0">
      <p:cViewPr varScale="1">
        <p:scale>
          <a:sx n="76" d="100"/>
          <a:sy n="76" d="100"/>
        </p:scale>
        <p:origin x="76" y="408"/>
      </p:cViewPr>
      <p:guideLst>
        <p:guide orient="horz" pos="792"/>
        <p:guide pos="3144"/>
        <p:guide orient="horz" pos="960"/>
      </p:guideLst>
    </p:cSldViewPr>
  </p:slideViewPr>
  <p:outlineViewPr>
    <p:cViewPr>
      <p:scale>
        <a:sx n="33" d="100"/>
        <a:sy n="33" d="100"/>
      </p:scale>
      <p:origin x="0" y="-11942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3240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CAE72A9-67A2-4FB1-BBF6-740F2C2EAA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7B748C-466C-45D8-970C-D4FB4FE80CD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8ABBF3-49A8-4B3F-9773-22E67695BB12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A8C23F-271A-4B7C-87EC-108046165C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E7ABF6-4152-4126-AC20-23B44A3111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EB6193-5AA7-489B-8575-00593FC261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4054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AAC2B-A50D-4386-849A-6B59FB991B4C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895658-EA1F-4910-80AB-4DA76E1674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73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864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716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2262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2D479E-EA9E-026D-6692-478939E0A2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00FFF93-0415-FF31-273A-534DE7D9C77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E93D69B-FD6C-BF82-F550-36A50EF333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A3E915-E690-B477-543C-E903D548183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440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B6CA67-B968-7247-6209-4EA854D12E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691521C-6ACC-E589-BE3F-EF395FF177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6842AF1-B363-B91E-2B7C-D579A754D3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F18F8C-FDA1-5E73-17E6-F09D8CDB5A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37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4718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86294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000533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3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3950" y="429461"/>
            <a:ext cx="6343650" cy="2668463"/>
          </a:xfrm>
        </p:spPr>
        <p:txBody>
          <a:bodyPr anchor="b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183B974-C7F1-5026-EC6E-647371B64BB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938712" y="3299953"/>
            <a:ext cx="6338888" cy="2668463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/>
            </a:lvl1pPr>
            <a:lvl2pPr marL="457200">
              <a:lnSpc>
                <a:spcPts val="2000"/>
              </a:lnSpc>
              <a:defRPr sz="1800"/>
            </a:lvl2pPr>
            <a:lvl3pPr marL="914400">
              <a:lnSpc>
                <a:spcPts val="2000"/>
              </a:lnSpc>
              <a:defRPr sz="1800"/>
            </a:lvl3pPr>
            <a:lvl4pPr marL="1371600">
              <a:lnSpc>
                <a:spcPts val="2000"/>
              </a:lnSpc>
              <a:defRPr sz="1800"/>
            </a:lvl4pPr>
            <a:lvl5pPr marL="1828800">
              <a:lnSpc>
                <a:spcPts val="2000"/>
              </a:lnSpc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64914EB-20DD-97B4-8FF9-94D739D21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9867" y="-7753"/>
            <a:ext cx="4187536" cy="6865753"/>
            <a:chOff x="-9867" y="-7753"/>
            <a:chExt cx="4187536" cy="6865753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0407AED1-9974-465A-BC9C-530E270105DE}"/>
                </a:ext>
              </a:extLst>
            </p:cNvPr>
            <p:cNvSpPr/>
            <p:nvPr userDrawn="1"/>
          </p:nvSpPr>
          <p:spPr>
            <a:xfrm flipH="1">
              <a:off x="0" y="2021358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808ADBC6-C9BE-4302-A86A-4AC842874C24}"/>
                </a:ext>
              </a:extLst>
            </p:cNvPr>
            <p:cNvSpPr/>
            <p:nvPr userDrawn="1"/>
          </p:nvSpPr>
          <p:spPr>
            <a:xfrm>
              <a:off x="2029604" y="2031653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2B04AFC-F339-4DFB-AA44-D68317065E02}"/>
                </a:ext>
              </a:extLst>
            </p:cNvPr>
            <p:cNvSpPr/>
            <p:nvPr userDrawn="1"/>
          </p:nvSpPr>
          <p:spPr>
            <a:xfrm>
              <a:off x="2028253" y="4052815"/>
              <a:ext cx="2029968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0" name="Picture 19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E88B2398-8473-499F-836C-F3AF518F5BB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3015" y="5086646"/>
              <a:ext cx="2019299" cy="999451"/>
            </a:xfrm>
            <a:prstGeom prst="rect">
              <a:avLst/>
            </a:prstGeom>
          </p:spPr>
        </p:pic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E1BC9BFE-80C0-4DA9-92DB-070C41E412B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0800000">
              <a:off x="-9867" y="-1076"/>
              <a:ext cx="2029968" cy="2029968"/>
            </a:xfrm>
            <a:prstGeom prst="rect">
              <a:avLst/>
            </a:prstGeom>
          </p:spPr>
        </p:pic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522571C-09D3-4F39-B963-76F80D9973F1}"/>
                </a:ext>
              </a:extLst>
            </p:cNvPr>
            <p:cNvSpPr/>
            <p:nvPr userDrawn="1"/>
          </p:nvSpPr>
          <p:spPr>
            <a:xfrm>
              <a:off x="2029968" y="6045049"/>
              <a:ext cx="2029968" cy="812951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20268D7D-D5FB-492C-8D00-3E866534BD42}"/>
                </a:ext>
              </a:extLst>
            </p:cNvPr>
            <p:cNvSpPr/>
            <p:nvPr userDrawn="1"/>
          </p:nvSpPr>
          <p:spPr>
            <a:xfrm flipH="1">
              <a:off x="0" y="4828032"/>
              <a:ext cx="2032942" cy="202996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54BCEF24-C76B-44E5-A457-E55658E8EB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-2860" y="4828032"/>
              <a:ext cx="2029968" cy="2029968"/>
            </a:xfrm>
            <a:prstGeom prst="rect">
              <a:avLst/>
            </a:prstGeom>
          </p:spPr>
        </p:pic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18216784-417D-44A8-8CF1-C0CAF410EB9B}"/>
                </a:ext>
              </a:extLst>
            </p:cNvPr>
            <p:cNvGrpSpPr/>
            <p:nvPr userDrawn="1"/>
          </p:nvGrpSpPr>
          <p:grpSpPr>
            <a:xfrm>
              <a:off x="100242" y="2099803"/>
              <a:ext cx="1920240" cy="1920240"/>
              <a:chOff x="5361924" y="7472790"/>
              <a:chExt cx="1828800" cy="1828800"/>
            </a:xfrm>
          </p:grpSpPr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FFF90BA2-E949-4FDF-A88E-B68F607E3205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43" name="Group 42">
                  <a:extLst>
                    <a:ext uri="{FF2B5EF4-FFF2-40B4-BE49-F238E27FC236}">
                      <a16:creationId xmlns:a16="http://schemas.microsoft.com/office/drawing/2014/main" id="{41F18930-2C24-4BA6-A1EB-BF1644EE8558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49" name="Group 48">
                    <a:extLst>
                      <a:ext uri="{FF2B5EF4-FFF2-40B4-BE49-F238E27FC236}">
                        <a16:creationId xmlns:a16="http://schemas.microsoft.com/office/drawing/2014/main" id="{D5953E65-C24C-4C83-86BB-E4A6D2532FDF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51" name="Group 50">
                      <a:extLst>
                        <a:ext uri="{FF2B5EF4-FFF2-40B4-BE49-F238E27FC236}">
                          <a16:creationId xmlns:a16="http://schemas.microsoft.com/office/drawing/2014/main" id="{0B9DA7A8-A66E-4E0E-92DF-B3FF112EBB70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3" name="Group 52">
                        <a:extLst>
                          <a:ext uri="{FF2B5EF4-FFF2-40B4-BE49-F238E27FC236}">
                            <a16:creationId xmlns:a16="http://schemas.microsoft.com/office/drawing/2014/main" id="{94E74739-1964-4A3C-B2E5-28FEF5EF8E49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5" name="Group 54">
                          <a:extLst>
                            <a:ext uri="{FF2B5EF4-FFF2-40B4-BE49-F238E27FC236}">
                              <a16:creationId xmlns:a16="http://schemas.microsoft.com/office/drawing/2014/main" id="{E31C22DC-76BD-4E83-8A1A-B7AE70B2E8FE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7" name="Group 56">
                            <a:extLst>
                              <a:ext uri="{FF2B5EF4-FFF2-40B4-BE49-F238E27FC236}">
                                <a16:creationId xmlns:a16="http://schemas.microsoft.com/office/drawing/2014/main" id="{F63C700C-5749-4BA1-8128-78559312E825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59" name="Oval 58">
                              <a:extLst>
                                <a:ext uri="{FF2B5EF4-FFF2-40B4-BE49-F238E27FC236}">
                                  <a16:creationId xmlns:a16="http://schemas.microsoft.com/office/drawing/2014/main" id="{EC81C305-3A69-4634-8A07-56F8272122AF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60" name="Oval 59">
                              <a:extLst>
                                <a:ext uri="{FF2B5EF4-FFF2-40B4-BE49-F238E27FC236}">
                                  <a16:creationId xmlns:a16="http://schemas.microsoft.com/office/drawing/2014/main" id="{A14AAEDA-8F87-420D-A6BD-FF115C08EB7A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8" name="Oval 57">
                            <a:extLst>
                              <a:ext uri="{FF2B5EF4-FFF2-40B4-BE49-F238E27FC236}">
                                <a16:creationId xmlns:a16="http://schemas.microsoft.com/office/drawing/2014/main" id="{A1FA4EA0-701D-49A3-8962-1BD0CE6E9C0E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6" name="Oval 55">
                          <a:extLst>
                            <a:ext uri="{FF2B5EF4-FFF2-40B4-BE49-F238E27FC236}">
                              <a16:creationId xmlns:a16="http://schemas.microsoft.com/office/drawing/2014/main" id="{E362A8AA-1110-4C1C-9922-60F7D43E82B0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4" name="Oval 53">
                        <a:extLst>
                          <a:ext uri="{FF2B5EF4-FFF2-40B4-BE49-F238E27FC236}">
                            <a16:creationId xmlns:a16="http://schemas.microsoft.com/office/drawing/2014/main" id="{BC8B72EE-335A-4030-B500-7E6FB4D24F18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2" name="Oval 51">
                      <a:extLst>
                        <a:ext uri="{FF2B5EF4-FFF2-40B4-BE49-F238E27FC236}">
                          <a16:creationId xmlns:a16="http://schemas.microsoft.com/office/drawing/2014/main" id="{10167348-D9AA-4440-8569-849A6B0F2C2D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0" name="Oval 49">
                    <a:extLst>
                      <a:ext uri="{FF2B5EF4-FFF2-40B4-BE49-F238E27FC236}">
                        <a16:creationId xmlns:a16="http://schemas.microsoft.com/office/drawing/2014/main" id="{A5616AB2-7A83-42C0-883C-FFA27D5468C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6A9CA073-4F0B-4787-B46D-7886261E945E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9AF901A3-1EC5-458F-A653-74CCEAE9A13D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4D5E35A9-4BB5-48F3-AE34-E1BDD3343EB1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A9A549D5-A823-49C4-8C36-D074E6E039B9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6A767C47-7246-4B50-8E78-82766365754A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0AEE1DDC-07C3-4204-A3B1-BB7C77C0622B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15DA288D-BE35-46E8-AA86-9F28D8504DAB}"/>
                </a:ext>
              </a:extLst>
            </p:cNvPr>
            <p:cNvSpPr/>
            <p:nvPr userDrawn="1"/>
          </p:nvSpPr>
          <p:spPr>
            <a:xfrm>
              <a:off x="0" y="4043197"/>
              <a:ext cx="2029968" cy="78456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72557B54-30A3-4192-9D51-EE28AF522DE9}"/>
                </a:ext>
              </a:extLst>
            </p:cNvPr>
            <p:cNvSpPr/>
            <p:nvPr userDrawn="1"/>
          </p:nvSpPr>
          <p:spPr>
            <a:xfrm>
              <a:off x="0" y="2021358"/>
              <a:ext cx="1014984" cy="2029968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2208FD0E-034D-4DF3-85D7-F0EBE2775B5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632" y="-7753"/>
              <a:ext cx="4052352" cy="4040860"/>
            </a:xfrm>
            <a:prstGeom prst="line">
              <a:avLst/>
            </a:prstGeom>
            <a:ln w="508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E20239FE-47D0-4B4F-8440-F859F368C141}"/>
                </a:ext>
              </a:extLst>
            </p:cNvPr>
            <p:cNvSpPr/>
            <p:nvPr userDrawn="1"/>
          </p:nvSpPr>
          <p:spPr>
            <a:xfrm>
              <a:off x="3903349" y="3869829"/>
              <a:ext cx="274320" cy="2743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8925BB7-B630-981C-964B-37A5DCBEA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06165" y="635508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B4D24B0-E841-7B76-D133-06ABBAB6B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7357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C7D011F5-A799-BEAA-9160-5743D58B45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33694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7640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>
          <p15:clr>
            <a:srgbClr val="FBAE40"/>
          </p15:clr>
        </p15:guide>
        <p15:guide id="2" pos="7104">
          <p15:clr>
            <a:srgbClr val="FBAE40"/>
          </p15:clr>
        </p15:guide>
        <p15:guide id="3" pos="739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1736" y="896112"/>
            <a:ext cx="9389288" cy="1362456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88DF45F-9FEA-47BE-AC15-52BE148E1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239499" y="0"/>
            <a:ext cx="1015984" cy="6858000"/>
            <a:chOff x="11239499" y="0"/>
            <a:chExt cx="1015984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C51E8B0-FB58-4BB5-9CDA-4A1B4DBC5E90}"/>
                </a:ext>
              </a:extLst>
            </p:cNvPr>
            <p:cNvSpPr/>
            <p:nvPr userDrawn="1"/>
          </p:nvSpPr>
          <p:spPr>
            <a:xfrm>
              <a:off x="11240499" y="4828032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548A0B2-480B-4F04-B7B5-67A328B174D1}"/>
                </a:ext>
              </a:extLst>
            </p:cNvPr>
            <p:cNvSpPr/>
            <p:nvPr userDrawn="1"/>
          </p:nvSpPr>
          <p:spPr>
            <a:xfrm>
              <a:off x="11240499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60A19E0-B2DF-4E35-AD7A-80B5C429C6C1}"/>
                </a:ext>
              </a:extLst>
            </p:cNvPr>
            <p:cNvSpPr/>
            <p:nvPr userDrawn="1"/>
          </p:nvSpPr>
          <p:spPr>
            <a:xfrm>
              <a:off x="11240499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9C1C8F39-77F2-4753-A57A-2FD46715F2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77681" y="552957"/>
              <a:ext cx="1828800" cy="905164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A6AF7B2-2B49-4313-AA4E-3FD77CF46A04}"/>
                </a:ext>
              </a:extLst>
            </p:cNvPr>
            <p:cNvSpPr/>
            <p:nvPr userDrawn="1"/>
          </p:nvSpPr>
          <p:spPr>
            <a:xfrm>
              <a:off x="11240499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E9AA5A01-9E59-4C92-9634-32DB51F918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6200000">
              <a:off x="10880040" y="5394960"/>
              <a:ext cx="1828800" cy="914400"/>
            </a:xfrm>
            <a:prstGeom prst="rect">
              <a:avLst/>
            </a:prstGeom>
          </p:spPr>
        </p:pic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D3A8643-F793-41FD-AA08-DC814719C40C}"/>
                </a:ext>
              </a:extLst>
            </p:cNvPr>
            <p:cNvSpPr/>
            <p:nvPr userDrawn="1"/>
          </p:nvSpPr>
          <p:spPr>
            <a:xfrm>
              <a:off x="11250235" y="4949368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F50D01F0-AD27-490F-8044-37B2D9E233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5400000">
              <a:off x="10793035" y="3391083"/>
              <a:ext cx="1828800" cy="914400"/>
            </a:xfrm>
            <a:prstGeom prst="rect">
              <a:avLst/>
            </a:prstGeom>
          </p:spPr>
        </p:pic>
      </p:grpSp>
      <p:sp>
        <p:nvSpPr>
          <p:cNvPr id="32" name="Date Placeholder 3">
            <a:extLst>
              <a:ext uri="{FF2B5EF4-FFF2-40B4-BE49-F238E27FC236}">
                <a16:creationId xmlns:a16="http://schemas.microsoft.com/office/drawing/2014/main" id="{417A4AF6-C906-4001-BDD2-33E1163185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71735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33" name="Footer Placeholder 4">
            <a:extLst>
              <a:ext uri="{FF2B5EF4-FFF2-40B4-BE49-F238E27FC236}">
                <a16:creationId xmlns:a16="http://schemas.microsoft.com/office/drawing/2014/main" id="{5D94E674-98A0-4C77-80E5-084E3946B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36214990-C58C-4D62-9381-40A242460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135D7B7-20E9-ADCF-4417-B443AF3112FC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771734" y="2590800"/>
            <a:ext cx="4515035" cy="3505200"/>
          </a:xfrm>
        </p:spPr>
        <p:txBody>
          <a:bodyPr>
            <a:normAutofit/>
          </a:bodyPr>
          <a:lstStyle>
            <a:lvl1pPr marL="0" indent="0">
              <a:lnSpc>
                <a:spcPts val="2000"/>
              </a:lnSpc>
              <a:buFont typeface="Arial" panose="020B0604020202020204" pitchFamily="34" charset="0"/>
              <a:buNone/>
              <a:defRPr sz="1800"/>
            </a:lvl1pPr>
            <a:lvl2pPr marL="457200">
              <a:lnSpc>
                <a:spcPts val="2000"/>
              </a:lnSpc>
              <a:defRPr sz="1800"/>
            </a:lvl2pPr>
            <a:lvl3pPr marL="914400">
              <a:lnSpc>
                <a:spcPts val="2000"/>
              </a:lnSpc>
              <a:defRPr sz="1800"/>
            </a:lvl3pPr>
            <a:lvl4pPr marL="1371600">
              <a:lnSpc>
                <a:spcPts val="2000"/>
              </a:lnSpc>
              <a:defRPr sz="1800"/>
            </a:lvl4pPr>
            <a:lvl5pPr marL="1828800">
              <a:lnSpc>
                <a:spcPts val="2000"/>
              </a:lnSpc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D4468C5-0B68-8408-80C5-F8681CA9891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5645989" y="2590800"/>
            <a:ext cx="4515035" cy="3505200"/>
          </a:xfrm>
        </p:spPr>
        <p:txBody>
          <a:bodyPr>
            <a:normAutofit/>
          </a:bodyPr>
          <a:lstStyle>
            <a:lvl1pPr marL="0" indent="0">
              <a:lnSpc>
                <a:spcPts val="2000"/>
              </a:lnSpc>
              <a:buFont typeface="Arial" panose="020B0604020202020204" pitchFamily="34" charset="0"/>
              <a:buNone/>
              <a:defRPr sz="1800"/>
            </a:lvl1pPr>
            <a:lvl2pPr marL="457200">
              <a:lnSpc>
                <a:spcPts val="2000"/>
              </a:lnSpc>
              <a:defRPr sz="1800"/>
            </a:lvl2pPr>
            <a:lvl3pPr marL="914400">
              <a:lnSpc>
                <a:spcPts val="2000"/>
              </a:lnSpc>
              <a:defRPr sz="1800"/>
            </a:lvl3pPr>
            <a:lvl4pPr marL="1371600">
              <a:lnSpc>
                <a:spcPts val="2000"/>
              </a:lnSpc>
              <a:defRPr sz="1800"/>
            </a:lvl4pPr>
            <a:lvl5pPr marL="1828800">
              <a:lnSpc>
                <a:spcPts val="2000"/>
              </a:lnSpc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219046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E9AF4D7D-42EC-4F30-296A-81B05C4E7D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6843092" cy="6858000"/>
            <a:chOff x="0" y="0"/>
            <a:chExt cx="6843092" cy="6858000"/>
          </a:xfrm>
        </p:grpSpPr>
        <p:sp>
          <p:nvSpPr>
            <p:cNvPr id="344" name="Rectangle 343">
              <a:extLst>
                <a:ext uri="{FF2B5EF4-FFF2-40B4-BE49-F238E27FC236}">
                  <a16:creationId xmlns:a16="http://schemas.microsoft.com/office/drawing/2014/main" id="{0685D98A-CA5A-4C48-9AEB-4C1A201237A1}"/>
                </a:ext>
              </a:extLst>
            </p:cNvPr>
            <p:cNvSpPr/>
            <p:nvPr userDrawn="1"/>
          </p:nvSpPr>
          <p:spPr>
            <a:xfrm>
              <a:off x="2021206" y="4828032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1F97041-3EE3-4F17-990B-3AC264934EF0}"/>
                </a:ext>
              </a:extLst>
            </p:cNvPr>
            <p:cNvSpPr/>
            <p:nvPr userDrawn="1"/>
          </p:nvSpPr>
          <p:spPr>
            <a:xfrm>
              <a:off x="0" y="0"/>
              <a:ext cx="2029968" cy="2029968"/>
            </a:xfrm>
            <a:custGeom>
              <a:avLst/>
              <a:gdLst>
                <a:gd name="connsiteX0" fmla="*/ 0 w 1828800"/>
                <a:gd name="connsiteY0" fmla="*/ 0 h 1828800"/>
                <a:gd name="connsiteX1" fmla="*/ 1828800 w 1828800"/>
                <a:gd name="connsiteY1" fmla="*/ 0 h 1828800"/>
                <a:gd name="connsiteX2" fmla="*/ 1828800 w 1828800"/>
                <a:gd name="connsiteY2" fmla="*/ 1828800 h 1828800"/>
                <a:gd name="connsiteX3" fmla="*/ 0 w 1828800"/>
                <a:gd name="connsiteY3" fmla="*/ 1828800 h 1828800"/>
                <a:gd name="connsiteX4" fmla="*/ 0 w 1828800"/>
                <a:gd name="connsiteY4" fmla="*/ 0 h 1828800"/>
                <a:gd name="connsiteX0" fmla="*/ 0 w 1828800"/>
                <a:gd name="connsiteY0" fmla="*/ 0 h 1828800"/>
                <a:gd name="connsiteX1" fmla="*/ 1828800 w 1828800"/>
                <a:gd name="connsiteY1" fmla="*/ 1828800 h 1828800"/>
                <a:gd name="connsiteX2" fmla="*/ 0 w 1828800"/>
                <a:gd name="connsiteY2" fmla="*/ 1828800 h 1828800"/>
                <a:gd name="connsiteX3" fmla="*/ 0 w 1828800"/>
                <a:gd name="connsiteY3" fmla="*/ 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828800">
                  <a:moveTo>
                    <a:pt x="0" y="0"/>
                  </a:moveTo>
                  <a:lnTo>
                    <a:pt x="1828800" y="1828800"/>
                  </a:lnTo>
                  <a:lnTo>
                    <a:pt x="0" y="1828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1DA30E2-82DB-4AA1-B134-9482F5CD7689}"/>
                </a:ext>
              </a:extLst>
            </p:cNvPr>
            <p:cNvSpPr/>
            <p:nvPr userDrawn="1"/>
          </p:nvSpPr>
          <p:spPr>
            <a:xfrm>
              <a:off x="2457970" y="1686431"/>
              <a:ext cx="1828800" cy="1828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502070B-3F7D-436A-849C-FB64175E8B45}"/>
                </a:ext>
              </a:extLst>
            </p:cNvPr>
            <p:cNvSpPr/>
            <p:nvPr userDrawn="1"/>
          </p:nvSpPr>
          <p:spPr>
            <a:xfrm>
              <a:off x="0" y="6108192"/>
              <a:ext cx="2029968" cy="74980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9">
              <a:extLst>
                <a:ext uri="{FF2B5EF4-FFF2-40B4-BE49-F238E27FC236}">
                  <a16:creationId xmlns:a16="http://schemas.microsoft.com/office/drawing/2014/main" id="{675AAC8A-F8AB-44A3-9748-96464E9E0B6B}"/>
                </a:ext>
              </a:extLst>
            </p:cNvPr>
            <p:cNvSpPr/>
            <p:nvPr userDrawn="1"/>
          </p:nvSpPr>
          <p:spPr>
            <a:xfrm>
              <a:off x="4054172" y="4069080"/>
              <a:ext cx="2788920" cy="2788920"/>
            </a:xfrm>
            <a:custGeom>
              <a:avLst/>
              <a:gdLst>
                <a:gd name="connsiteX0" fmla="*/ 0 w 1828800"/>
                <a:gd name="connsiteY0" fmla="*/ 0 h 1828800"/>
                <a:gd name="connsiteX1" fmla="*/ 1828800 w 1828800"/>
                <a:gd name="connsiteY1" fmla="*/ 0 h 1828800"/>
                <a:gd name="connsiteX2" fmla="*/ 1828800 w 1828800"/>
                <a:gd name="connsiteY2" fmla="*/ 1828800 h 1828800"/>
                <a:gd name="connsiteX3" fmla="*/ 0 w 1828800"/>
                <a:gd name="connsiteY3" fmla="*/ 1828800 h 1828800"/>
                <a:gd name="connsiteX4" fmla="*/ 0 w 1828800"/>
                <a:gd name="connsiteY4" fmla="*/ 0 h 1828800"/>
                <a:gd name="connsiteX0" fmla="*/ 0 w 1828800"/>
                <a:gd name="connsiteY0" fmla="*/ 0 h 1828800"/>
                <a:gd name="connsiteX1" fmla="*/ 1828800 w 1828800"/>
                <a:gd name="connsiteY1" fmla="*/ 1828800 h 1828800"/>
                <a:gd name="connsiteX2" fmla="*/ 0 w 1828800"/>
                <a:gd name="connsiteY2" fmla="*/ 1828800 h 1828800"/>
                <a:gd name="connsiteX3" fmla="*/ 0 w 1828800"/>
                <a:gd name="connsiteY3" fmla="*/ 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828800">
                  <a:moveTo>
                    <a:pt x="0" y="0"/>
                  </a:moveTo>
                  <a:lnTo>
                    <a:pt x="1828800" y="1828800"/>
                  </a:lnTo>
                  <a:lnTo>
                    <a:pt x="0" y="1828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AC3F6810-4D95-4C6E-A30A-459BAD7510FE}"/>
                </a:ext>
              </a:extLst>
            </p:cNvPr>
            <p:cNvGrpSpPr/>
            <p:nvPr userDrawn="1"/>
          </p:nvGrpSpPr>
          <p:grpSpPr>
            <a:xfrm>
              <a:off x="23853" y="2101527"/>
              <a:ext cx="1920240" cy="1920240"/>
              <a:chOff x="5361924" y="7472790"/>
              <a:chExt cx="1828800" cy="1828800"/>
            </a:xfrm>
          </p:grpSpPr>
          <p:grpSp>
            <p:nvGrpSpPr>
              <p:cNvPr id="115" name="Group 114">
                <a:extLst>
                  <a:ext uri="{FF2B5EF4-FFF2-40B4-BE49-F238E27FC236}">
                    <a16:creationId xmlns:a16="http://schemas.microsoft.com/office/drawing/2014/main" id="{81973B3A-7185-45FB-A2E6-A7BDE6414DF3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99" name="Group 98">
                  <a:extLst>
                    <a:ext uri="{FF2B5EF4-FFF2-40B4-BE49-F238E27FC236}">
                      <a16:creationId xmlns:a16="http://schemas.microsoft.com/office/drawing/2014/main" id="{DACFFF66-0600-406E-AF42-9FD8E8EDB397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96" name="Group 95">
                    <a:extLst>
                      <a:ext uri="{FF2B5EF4-FFF2-40B4-BE49-F238E27FC236}">
                        <a16:creationId xmlns:a16="http://schemas.microsoft.com/office/drawing/2014/main" id="{9411687D-2631-487B-AEAB-39750C9E52BF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90" name="Group 89">
                      <a:extLst>
                        <a:ext uri="{FF2B5EF4-FFF2-40B4-BE49-F238E27FC236}">
                          <a16:creationId xmlns:a16="http://schemas.microsoft.com/office/drawing/2014/main" id="{4BDDEAF6-0726-4BF4-96D7-EBA489ABF3E5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89" name="Group 88">
                        <a:extLst>
                          <a:ext uri="{FF2B5EF4-FFF2-40B4-BE49-F238E27FC236}">
                            <a16:creationId xmlns:a16="http://schemas.microsoft.com/office/drawing/2014/main" id="{F80BBFBA-D0FB-4E20-8981-F569A2A0B678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86" name="Group 85">
                          <a:extLst>
                            <a:ext uri="{FF2B5EF4-FFF2-40B4-BE49-F238E27FC236}">
                              <a16:creationId xmlns:a16="http://schemas.microsoft.com/office/drawing/2014/main" id="{6B3BCF7C-4204-4B1A-8371-96E859FC8425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83" name="Group 82">
                            <a:extLst>
                              <a:ext uri="{FF2B5EF4-FFF2-40B4-BE49-F238E27FC236}">
                                <a16:creationId xmlns:a16="http://schemas.microsoft.com/office/drawing/2014/main" id="{31CF95CD-48BB-4659-870A-21584266D83F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78" name="Oval 77">
                              <a:extLst>
                                <a:ext uri="{FF2B5EF4-FFF2-40B4-BE49-F238E27FC236}">
                                  <a16:creationId xmlns:a16="http://schemas.microsoft.com/office/drawing/2014/main" id="{871E1954-F3FD-427D-8FFA-F28839673545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80" name="Oval 79">
                              <a:extLst>
                                <a:ext uri="{FF2B5EF4-FFF2-40B4-BE49-F238E27FC236}">
                                  <a16:creationId xmlns:a16="http://schemas.microsoft.com/office/drawing/2014/main" id="{B655BD1D-8AE2-43E7-B1D4-17923D0E0171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82" name="Oval 81">
                            <a:extLst>
                              <a:ext uri="{FF2B5EF4-FFF2-40B4-BE49-F238E27FC236}">
                                <a16:creationId xmlns:a16="http://schemas.microsoft.com/office/drawing/2014/main" id="{9F92C461-5E10-49F3-B4F0-F320512C0756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85" name="Oval 84">
                          <a:extLst>
                            <a:ext uri="{FF2B5EF4-FFF2-40B4-BE49-F238E27FC236}">
                              <a16:creationId xmlns:a16="http://schemas.microsoft.com/office/drawing/2014/main" id="{A6D57951-375C-41E9-BF45-DFC40F8E0A1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88" name="Oval 87">
                        <a:extLst>
                          <a:ext uri="{FF2B5EF4-FFF2-40B4-BE49-F238E27FC236}">
                            <a16:creationId xmlns:a16="http://schemas.microsoft.com/office/drawing/2014/main" id="{E4A4216D-DF9B-4DD9-989C-1F4040F3F4F7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92" name="Oval 91">
                      <a:extLst>
                        <a:ext uri="{FF2B5EF4-FFF2-40B4-BE49-F238E27FC236}">
                          <a16:creationId xmlns:a16="http://schemas.microsoft.com/office/drawing/2014/main" id="{3DCCC81D-9EE7-47A8-8A4C-74B5E047A336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95" name="Oval 94">
                    <a:extLst>
                      <a:ext uri="{FF2B5EF4-FFF2-40B4-BE49-F238E27FC236}">
                        <a16:creationId xmlns:a16="http://schemas.microsoft.com/office/drawing/2014/main" id="{9985F9FD-CFFB-417E-A560-28BD7BC7EE8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98" name="Oval 97">
                  <a:extLst>
                    <a:ext uri="{FF2B5EF4-FFF2-40B4-BE49-F238E27FC236}">
                      <a16:creationId xmlns:a16="http://schemas.microsoft.com/office/drawing/2014/main" id="{9A923F7B-7D75-4E04-AE62-D5B99F645756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02" name="Oval 101">
                  <a:extLst>
                    <a:ext uri="{FF2B5EF4-FFF2-40B4-BE49-F238E27FC236}">
                      <a16:creationId xmlns:a16="http://schemas.microsoft.com/office/drawing/2014/main" id="{F0239D2C-73EF-42E3-B73F-E69B7C27F65B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05" name="Oval 104">
                  <a:extLst>
                    <a:ext uri="{FF2B5EF4-FFF2-40B4-BE49-F238E27FC236}">
                      <a16:creationId xmlns:a16="http://schemas.microsoft.com/office/drawing/2014/main" id="{59BA1C3D-ADED-4596-8A9D-3DEC7E848945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08" name="Oval 107">
                  <a:extLst>
                    <a:ext uri="{FF2B5EF4-FFF2-40B4-BE49-F238E27FC236}">
                      <a16:creationId xmlns:a16="http://schemas.microsoft.com/office/drawing/2014/main" id="{015F2BFA-6803-42A0-A870-794B120EF574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10" name="Oval 109">
                  <a:extLst>
                    <a:ext uri="{FF2B5EF4-FFF2-40B4-BE49-F238E27FC236}">
                      <a16:creationId xmlns:a16="http://schemas.microsoft.com/office/drawing/2014/main" id="{E09A173D-9FE5-446C-B59E-5D7C0A00BF6C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974C3792-995F-4717-8C8B-089BBA7DE9C7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C8FD950B-0E2B-4905-8DE9-195E24B2ABE7}"/>
                </a:ext>
              </a:extLst>
            </p:cNvPr>
            <p:cNvSpPr/>
            <p:nvPr userDrawn="1"/>
          </p:nvSpPr>
          <p:spPr>
            <a:xfrm rot="10800000">
              <a:off x="1013527" y="2043171"/>
              <a:ext cx="1014984" cy="2029968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8" name="Rectangle 9">
              <a:extLst>
                <a:ext uri="{FF2B5EF4-FFF2-40B4-BE49-F238E27FC236}">
                  <a16:creationId xmlns:a16="http://schemas.microsoft.com/office/drawing/2014/main" id="{D0B57759-E007-4FD0-9C6B-356DC53050C4}"/>
                </a:ext>
              </a:extLst>
            </p:cNvPr>
            <p:cNvSpPr/>
            <p:nvPr userDrawn="1"/>
          </p:nvSpPr>
          <p:spPr>
            <a:xfrm rot="5400000">
              <a:off x="2028432" y="4821048"/>
              <a:ext cx="2029968" cy="2029968"/>
            </a:xfrm>
            <a:custGeom>
              <a:avLst/>
              <a:gdLst>
                <a:gd name="connsiteX0" fmla="*/ 0 w 1828800"/>
                <a:gd name="connsiteY0" fmla="*/ 0 h 1828800"/>
                <a:gd name="connsiteX1" fmla="*/ 1828800 w 1828800"/>
                <a:gd name="connsiteY1" fmla="*/ 0 h 1828800"/>
                <a:gd name="connsiteX2" fmla="*/ 1828800 w 1828800"/>
                <a:gd name="connsiteY2" fmla="*/ 1828800 h 1828800"/>
                <a:gd name="connsiteX3" fmla="*/ 0 w 1828800"/>
                <a:gd name="connsiteY3" fmla="*/ 1828800 h 1828800"/>
                <a:gd name="connsiteX4" fmla="*/ 0 w 1828800"/>
                <a:gd name="connsiteY4" fmla="*/ 0 h 1828800"/>
                <a:gd name="connsiteX0" fmla="*/ 0 w 1828800"/>
                <a:gd name="connsiteY0" fmla="*/ 0 h 1828800"/>
                <a:gd name="connsiteX1" fmla="*/ 1828800 w 1828800"/>
                <a:gd name="connsiteY1" fmla="*/ 1828800 h 1828800"/>
                <a:gd name="connsiteX2" fmla="*/ 0 w 1828800"/>
                <a:gd name="connsiteY2" fmla="*/ 1828800 h 1828800"/>
                <a:gd name="connsiteX3" fmla="*/ 0 w 1828800"/>
                <a:gd name="connsiteY3" fmla="*/ 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828800">
                  <a:moveTo>
                    <a:pt x="0" y="0"/>
                  </a:moveTo>
                  <a:lnTo>
                    <a:pt x="1828800" y="1828800"/>
                  </a:lnTo>
                  <a:lnTo>
                    <a:pt x="0" y="1828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5" name="Oval 174">
              <a:extLst>
                <a:ext uri="{FF2B5EF4-FFF2-40B4-BE49-F238E27FC236}">
                  <a16:creationId xmlns:a16="http://schemas.microsoft.com/office/drawing/2014/main" id="{273C520A-0126-47DA-A75B-1A38883907A2}"/>
                </a:ext>
              </a:extLst>
            </p:cNvPr>
            <p:cNvSpPr/>
            <p:nvPr userDrawn="1"/>
          </p:nvSpPr>
          <p:spPr>
            <a:xfrm>
              <a:off x="861942" y="888111"/>
              <a:ext cx="274320" cy="2743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1" name="Rectangle 290">
              <a:extLst>
                <a:ext uri="{FF2B5EF4-FFF2-40B4-BE49-F238E27FC236}">
                  <a16:creationId xmlns:a16="http://schemas.microsoft.com/office/drawing/2014/main" id="{AB12487D-8BC9-4BEB-B6A7-B9DD702B2BD3}"/>
                </a:ext>
              </a:extLst>
            </p:cNvPr>
            <p:cNvSpPr/>
            <p:nvPr userDrawn="1"/>
          </p:nvSpPr>
          <p:spPr>
            <a:xfrm>
              <a:off x="0" y="4082178"/>
              <a:ext cx="2029968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97" name="Graphic 296">
              <a:extLst>
                <a:ext uri="{FF2B5EF4-FFF2-40B4-BE49-F238E27FC236}">
                  <a16:creationId xmlns:a16="http://schemas.microsoft.com/office/drawing/2014/main" id="{AEE6DE36-A3C9-4D40-B471-F49B6A875D3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2029016" y="2051944"/>
              <a:ext cx="2029968" cy="2029968"/>
            </a:xfrm>
            <a:prstGeom prst="rect">
              <a:avLst/>
            </a:prstGeom>
          </p:spPr>
        </p:pic>
        <p:pic>
          <p:nvPicPr>
            <p:cNvPr id="299" name="Graphic 298">
              <a:extLst>
                <a:ext uri="{FF2B5EF4-FFF2-40B4-BE49-F238E27FC236}">
                  <a16:creationId xmlns:a16="http://schemas.microsoft.com/office/drawing/2014/main" id="{99FF86FA-8891-4235-B88B-CFCA3B57E53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0" y="4078224"/>
              <a:ext cx="2029968" cy="2029968"/>
            </a:xfrm>
            <a:prstGeom prst="rect">
              <a:avLst/>
            </a:prstGeom>
          </p:spPr>
        </p:pic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7ADD6DC9-9036-47C7-AAE5-8AF23CE0C81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74376" y="989441"/>
              <a:ext cx="5867327" cy="5867206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14772" y="677918"/>
            <a:ext cx="6856292" cy="3590596"/>
          </a:xfrm>
        </p:spPr>
        <p:txBody>
          <a:bodyPr anchor="ctr"/>
          <a:lstStyle>
            <a:lvl1pPr algn="l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670392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60" userDrawn="1">
          <p15:clr>
            <a:srgbClr val="FBAE40"/>
          </p15:clr>
        </p15:guide>
        <p15:guide id="5" pos="7296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31333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5625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00856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435351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6DDAD7A-6DFA-DF5D-68B9-A77AD4DC1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6843092" cy="6858000"/>
            <a:chOff x="0" y="0"/>
            <a:chExt cx="6843092" cy="6858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B665A41-EAB1-22C4-F9E0-C0CF980371D9}"/>
                </a:ext>
              </a:extLst>
            </p:cNvPr>
            <p:cNvSpPr/>
            <p:nvPr userDrawn="1"/>
          </p:nvSpPr>
          <p:spPr>
            <a:xfrm>
              <a:off x="2021206" y="4828032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9">
              <a:extLst>
                <a:ext uri="{FF2B5EF4-FFF2-40B4-BE49-F238E27FC236}">
                  <a16:creationId xmlns:a16="http://schemas.microsoft.com/office/drawing/2014/main" id="{70EF359C-F09C-1C19-8615-B4E77FD3C227}"/>
                </a:ext>
              </a:extLst>
            </p:cNvPr>
            <p:cNvSpPr/>
            <p:nvPr userDrawn="1"/>
          </p:nvSpPr>
          <p:spPr>
            <a:xfrm>
              <a:off x="0" y="0"/>
              <a:ext cx="2029968" cy="2029968"/>
            </a:xfrm>
            <a:custGeom>
              <a:avLst/>
              <a:gdLst>
                <a:gd name="connsiteX0" fmla="*/ 0 w 1828800"/>
                <a:gd name="connsiteY0" fmla="*/ 0 h 1828800"/>
                <a:gd name="connsiteX1" fmla="*/ 1828800 w 1828800"/>
                <a:gd name="connsiteY1" fmla="*/ 0 h 1828800"/>
                <a:gd name="connsiteX2" fmla="*/ 1828800 w 1828800"/>
                <a:gd name="connsiteY2" fmla="*/ 1828800 h 1828800"/>
                <a:gd name="connsiteX3" fmla="*/ 0 w 1828800"/>
                <a:gd name="connsiteY3" fmla="*/ 1828800 h 1828800"/>
                <a:gd name="connsiteX4" fmla="*/ 0 w 1828800"/>
                <a:gd name="connsiteY4" fmla="*/ 0 h 1828800"/>
                <a:gd name="connsiteX0" fmla="*/ 0 w 1828800"/>
                <a:gd name="connsiteY0" fmla="*/ 0 h 1828800"/>
                <a:gd name="connsiteX1" fmla="*/ 1828800 w 1828800"/>
                <a:gd name="connsiteY1" fmla="*/ 1828800 h 1828800"/>
                <a:gd name="connsiteX2" fmla="*/ 0 w 1828800"/>
                <a:gd name="connsiteY2" fmla="*/ 1828800 h 1828800"/>
                <a:gd name="connsiteX3" fmla="*/ 0 w 1828800"/>
                <a:gd name="connsiteY3" fmla="*/ 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828800">
                  <a:moveTo>
                    <a:pt x="0" y="0"/>
                  </a:moveTo>
                  <a:lnTo>
                    <a:pt x="1828800" y="1828800"/>
                  </a:lnTo>
                  <a:lnTo>
                    <a:pt x="0" y="1828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E0D4756-D281-A116-C7DC-A5F144218856}"/>
                </a:ext>
              </a:extLst>
            </p:cNvPr>
            <p:cNvSpPr/>
            <p:nvPr userDrawn="1"/>
          </p:nvSpPr>
          <p:spPr>
            <a:xfrm>
              <a:off x="2457970" y="1686431"/>
              <a:ext cx="1828800" cy="1828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A969EEF-AF7C-4AE5-907C-76ADE91DCDC6}"/>
                </a:ext>
              </a:extLst>
            </p:cNvPr>
            <p:cNvSpPr/>
            <p:nvPr userDrawn="1"/>
          </p:nvSpPr>
          <p:spPr>
            <a:xfrm>
              <a:off x="0" y="6108192"/>
              <a:ext cx="2029968" cy="74980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958451CF-26E1-7D22-FC9B-BC6A64CBA3E3}"/>
                </a:ext>
              </a:extLst>
            </p:cNvPr>
            <p:cNvSpPr/>
            <p:nvPr userDrawn="1"/>
          </p:nvSpPr>
          <p:spPr>
            <a:xfrm>
              <a:off x="4054172" y="4069080"/>
              <a:ext cx="2788920" cy="2788920"/>
            </a:xfrm>
            <a:custGeom>
              <a:avLst/>
              <a:gdLst>
                <a:gd name="connsiteX0" fmla="*/ 0 w 1828800"/>
                <a:gd name="connsiteY0" fmla="*/ 0 h 1828800"/>
                <a:gd name="connsiteX1" fmla="*/ 1828800 w 1828800"/>
                <a:gd name="connsiteY1" fmla="*/ 0 h 1828800"/>
                <a:gd name="connsiteX2" fmla="*/ 1828800 w 1828800"/>
                <a:gd name="connsiteY2" fmla="*/ 1828800 h 1828800"/>
                <a:gd name="connsiteX3" fmla="*/ 0 w 1828800"/>
                <a:gd name="connsiteY3" fmla="*/ 1828800 h 1828800"/>
                <a:gd name="connsiteX4" fmla="*/ 0 w 1828800"/>
                <a:gd name="connsiteY4" fmla="*/ 0 h 1828800"/>
                <a:gd name="connsiteX0" fmla="*/ 0 w 1828800"/>
                <a:gd name="connsiteY0" fmla="*/ 0 h 1828800"/>
                <a:gd name="connsiteX1" fmla="*/ 1828800 w 1828800"/>
                <a:gd name="connsiteY1" fmla="*/ 1828800 h 1828800"/>
                <a:gd name="connsiteX2" fmla="*/ 0 w 1828800"/>
                <a:gd name="connsiteY2" fmla="*/ 1828800 h 1828800"/>
                <a:gd name="connsiteX3" fmla="*/ 0 w 1828800"/>
                <a:gd name="connsiteY3" fmla="*/ 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828800">
                  <a:moveTo>
                    <a:pt x="0" y="0"/>
                  </a:moveTo>
                  <a:lnTo>
                    <a:pt x="1828800" y="1828800"/>
                  </a:lnTo>
                  <a:lnTo>
                    <a:pt x="0" y="1828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833B3068-7631-238C-2E77-FE9EFE31E8F6}"/>
                </a:ext>
              </a:extLst>
            </p:cNvPr>
            <p:cNvGrpSpPr/>
            <p:nvPr userDrawn="1"/>
          </p:nvGrpSpPr>
          <p:grpSpPr>
            <a:xfrm>
              <a:off x="23853" y="2101527"/>
              <a:ext cx="1920240" cy="1920240"/>
              <a:chOff x="5361924" y="7472790"/>
              <a:chExt cx="1828800" cy="1828800"/>
            </a:xfrm>
          </p:grpSpPr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33D8B9BC-B248-B2C4-1F23-BB5D6C656573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22" name="Group 21">
                  <a:extLst>
                    <a:ext uri="{FF2B5EF4-FFF2-40B4-BE49-F238E27FC236}">
                      <a16:creationId xmlns:a16="http://schemas.microsoft.com/office/drawing/2014/main" id="{09BB0DFB-2BF5-AC0C-CA6B-190AC02D2EA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28" name="Group 27">
                    <a:extLst>
                      <a:ext uri="{FF2B5EF4-FFF2-40B4-BE49-F238E27FC236}">
                        <a16:creationId xmlns:a16="http://schemas.microsoft.com/office/drawing/2014/main" id="{81869C8B-BE3A-A79F-6F5D-2DB8D73ACEBE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30" name="Group 29">
                      <a:extLst>
                        <a:ext uri="{FF2B5EF4-FFF2-40B4-BE49-F238E27FC236}">
                          <a16:creationId xmlns:a16="http://schemas.microsoft.com/office/drawing/2014/main" id="{8DE425BB-3835-B105-9393-7867358C6FF7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32" name="Group 31">
                        <a:extLst>
                          <a:ext uri="{FF2B5EF4-FFF2-40B4-BE49-F238E27FC236}">
                            <a16:creationId xmlns:a16="http://schemas.microsoft.com/office/drawing/2014/main" id="{3D89E8B9-C44A-14F2-1A6F-7611BF37354B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34" name="Group 33">
                          <a:extLst>
                            <a:ext uri="{FF2B5EF4-FFF2-40B4-BE49-F238E27FC236}">
                              <a16:creationId xmlns:a16="http://schemas.microsoft.com/office/drawing/2014/main" id="{79F29F22-A493-5A3E-B316-3E938B0A51C8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36" name="Group 35">
                            <a:extLst>
                              <a:ext uri="{FF2B5EF4-FFF2-40B4-BE49-F238E27FC236}">
                                <a16:creationId xmlns:a16="http://schemas.microsoft.com/office/drawing/2014/main" id="{2D138F4A-3E43-F3CB-EA80-9D87DC18647D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38" name="Oval 37">
                              <a:extLst>
                                <a:ext uri="{FF2B5EF4-FFF2-40B4-BE49-F238E27FC236}">
                                  <a16:creationId xmlns:a16="http://schemas.microsoft.com/office/drawing/2014/main" id="{B9F5D860-4324-3E67-EFC5-E88E023C25DE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39" name="Oval 38">
                              <a:extLst>
                                <a:ext uri="{FF2B5EF4-FFF2-40B4-BE49-F238E27FC236}">
                                  <a16:creationId xmlns:a16="http://schemas.microsoft.com/office/drawing/2014/main" id="{939AD65C-29EE-AB68-B58C-136D24CF01ED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37" name="Oval 36">
                            <a:extLst>
                              <a:ext uri="{FF2B5EF4-FFF2-40B4-BE49-F238E27FC236}">
                                <a16:creationId xmlns:a16="http://schemas.microsoft.com/office/drawing/2014/main" id="{B1D98F05-B4AB-DAE3-7B52-7CF235392DDE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35" name="Oval 34">
                          <a:extLst>
                            <a:ext uri="{FF2B5EF4-FFF2-40B4-BE49-F238E27FC236}">
                              <a16:creationId xmlns:a16="http://schemas.microsoft.com/office/drawing/2014/main" id="{FD7D8AA6-1EB1-8CB8-F664-9282D913BF4C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33" name="Oval 32">
                        <a:extLst>
                          <a:ext uri="{FF2B5EF4-FFF2-40B4-BE49-F238E27FC236}">
                            <a16:creationId xmlns:a16="http://schemas.microsoft.com/office/drawing/2014/main" id="{504A0D58-9537-2488-938B-33883BCE23DF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31" name="Oval 30">
                      <a:extLst>
                        <a:ext uri="{FF2B5EF4-FFF2-40B4-BE49-F238E27FC236}">
                          <a16:creationId xmlns:a16="http://schemas.microsoft.com/office/drawing/2014/main" id="{2EEA00E2-D53F-684F-A8C4-FEA5BCDF17B8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29" name="Oval 28">
                    <a:extLst>
                      <a:ext uri="{FF2B5EF4-FFF2-40B4-BE49-F238E27FC236}">
                        <a16:creationId xmlns:a16="http://schemas.microsoft.com/office/drawing/2014/main" id="{0FC5F7FE-5675-A936-AB15-37694012E45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23" name="Oval 22">
                  <a:extLst>
                    <a:ext uri="{FF2B5EF4-FFF2-40B4-BE49-F238E27FC236}">
                      <a16:creationId xmlns:a16="http://schemas.microsoft.com/office/drawing/2014/main" id="{063BAA16-15BF-4711-2CC7-6B7758393B08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24" name="Oval 23">
                  <a:extLst>
                    <a:ext uri="{FF2B5EF4-FFF2-40B4-BE49-F238E27FC236}">
                      <a16:creationId xmlns:a16="http://schemas.microsoft.com/office/drawing/2014/main" id="{3A3D34FD-ABAF-BCA5-3620-CB08E52154BA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25" name="Oval 24">
                  <a:extLst>
                    <a:ext uri="{FF2B5EF4-FFF2-40B4-BE49-F238E27FC236}">
                      <a16:creationId xmlns:a16="http://schemas.microsoft.com/office/drawing/2014/main" id="{D1A1ABD7-B388-0AC6-36D9-E15DBB6851B7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26" name="Oval 25">
                  <a:extLst>
                    <a:ext uri="{FF2B5EF4-FFF2-40B4-BE49-F238E27FC236}">
                      <a16:creationId xmlns:a16="http://schemas.microsoft.com/office/drawing/2014/main" id="{0645C32E-D747-0A51-58CA-121A47D9787F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27" name="Oval 26">
                  <a:extLst>
                    <a:ext uri="{FF2B5EF4-FFF2-40B4-BE49-F238E27FC236}">
                      <a16:creationId xmlns:a16="http://schemas.microsoft.com/office/drawing/2014/main" id="{35FD7443-FF8A-2185-ABB7-CFEA4CDE2C12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ABF51463-51F6-96A5-F7D2-E69BE3C82C8C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17F1DCEA-71C0-B5A1-0CA0-3750D8F91884}"/>
                </a:ext>
              </a:extLst>
            </p:cNvPr>
            <p:cNvSpPr/>
            <p:nvPr userDrawn="1"/>
          </p:nvSpPr>
          <p:spPr>
            <a:xfrm rot="10800000">
              <a:off x="1013527" y="2043171"/>
              <a:ext cx="1014984" cy="2029968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Rectangle 9">
              <a:extLst>
                <a:ext uri="{FF2B5EF4-FFF2-40B4-BE49-F238E27FC236}">
                  <a16:creationId xmlns:a16="http://schemas.microsoft.com/office/drawing/2014/main" id="{483E7F5E-0F3F-14A1-F02A-E59E56B947B0}"/>
                </a:ext>
              </a:extLst>
            </p:cNvPr>
            <p:cNvSpPr/>
            <p:nvPr userDrawn="1"/>
          </p:nvSpPr>
          <p:spPr>
            <a:xfrm rot="5400000">
              <a:off x="2028432" y="4821048"/>
              <a:ext cx="2029968" cy="2029968"/>
            </a:xfrm>
            <a:custGeom>
              <a:avLst/>
              <a:gdLst>
                <a:gd name="connsiteX0" fmla="*/ 0 w 1828800"/>
                <a:gd name="connsiteY0" fmla="*/ 0 h 1828800"/>
                <a:gd name="connsiteX1" fmla="*/ 1828800 w 1828800"/>
                <a:gd name="connsiteY1" fmla="*/ 0 h 1828800"/>
                <a:gd name="connsiteX2" fmla="*/ 1828800 w 1828800"/>
                <a:gd name="connsiteY2" fmla="*/ 1828800 h 1828800"/>
                <a:gd name="connsiteX3" fmla="*/ 0 w 1828800"/>
                <a:gd name="connsiteY3" fmla="*/ 1828800 h 1828800"/>
                <a:gd name="connsiteX4" fmla="*/ 0 w 1828800"/>
                <a:gd name="connsiteY4" fmla="*/ 0 h 1828800"/>
                <a:gd name="connsiteX0" fmla="*/ 0 w 1828800"/>
                <a:gd name="connsiteY0" fmla="*/ 0 h 1828800"/>
                <a:gd name="connsiteX1" fmla="*/ 1828800 w 1828800"/>
                <a:gd name="connsiteY1" fmla="*/ 1828800 h 1828800"/>
                <a:gd name="connsiteX2" fmla="*/ 0 w 1828800"/>
                <a:gd name="connsiteY2" fmla="*/ 1828800 h 1828800"/>
                <a:gd name="connsiteX3" fmla="*/ 0 w 1828800"/>
                <a:gd name="connsiteY3" fmla="*/ 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828800">
                  <a:moveTo>
                    <a:pt x="0" y="0"/>
                  </a:moveTo>
                  <a:lnTo>
                    <a:pt x="1828800" y="1828800"/>
                  </a:lnTo>
                  <a:lnTo>
                    <a:pt x="0" y="1828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0EFAE3D-975D-D641-7DB6-691296CC94E2}"/>
                </a:ext>
              </a:extLst>
            </p:cNvPr>
            <p:cNvSpPr/>
            <p:nvPr userDrawn="1"/>
          </p:nvSpPr>
          <p:spPr>
            <a:xfrm>
              <a:off x="861942" y="888111"/>
              <a:ext cx="274320" cy="2743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D5F96F9-BEC5-9564-4DE8-A4B53CC89BFB}"/>
                </a:ext>
              </a:extLst>
            </p:cNvPr>
            <p:cNvSpPr/>
            <p:nvPr userDrawn="1"/>
          </p:nvSpPr>
          <p:spPr>
            <a:xfrm>
              <a:off x="0" y="4082178"/>
              <a:ext cx="2029968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418C89DB-5AD9-D53F-7376-4123DD7906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2029016" y="2051944"/>
              <a:ext cx="2029968" cy="2029968"/>
            </a:xfrm>
            <a:prstGeom prst="rect">
              <a:avLst/>
            </a:prstGeom>
          </p:spPr>
        </p:pic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id="{514FC62A-9A97-47B3-E91E-02D039BE67E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0" y="4078224"/>
              <a:ext cx="2029968" cy="2029968"/>
            </a:xfrm>
            <a:prstGeom prst="rect">
              <a:avLst/>
            </a:prstGeom>
          </p:spPr>
        </p:pic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B2ACBC1-2632-34D3-1AC7-052D7F72346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74376" y="989441"/>
              <a:ext cx="5867327" cy="5867206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526876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60" userDrawn="1">
          <p15:clr>
            <a:srgbClr val="FBAE40"/>
          </p15:clr>
        </p15:guide>
        <p15:guide id="5" pos="7296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567357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757664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18825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996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73" r:id="rId13"/>
    <p:sldLayoutId id="2147483700" r:id="rId14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76" userDrawn="1">
          <p15:clr>
            <a:srgbClr val="5ACBF0"/>
          </p15:clr>
        </p15:guide>
        <p15:guide id="2" pos="1920" userDrawn="1">
          <p15:clr>
            <a:srgbClr val="F26B43"/>
          </p15:clr>
        </p15:guide>
        <p15:guide id="3" pos="576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  <p15:guide id="5" pos="1272" userDrawn="1">
          <p15:clr>
            <a:srgbClr val="9FCC3B"/>
          </p15:clr>
        </p15:guide>
        <p15:guide id="6" pos="2544" userDrawn="1">
          <p15:clr>
            <a:srgbClr val="9FCC3B"/>
          </p15:clr>
        </p15:guide>
        <p15:guide id="7" pos="5112" userDrawn="1">
          <p15:clr>
            <a:srgbClr val="9FCC3B"/>
          </p15:clr>
        </p15:guide>
        <p15:guide id="8" pos="6408" userDrawn="1">
          <p15:clr>
            <a:srgbClr val="9FCC3B"/>
          </p15:clr>
        </p15:guide>
        <p15:guide id="9" pos="3940" userDrawn="1">
          <p15:clr>
            <a:srgbClr val="F26B43"/>
          </p15:clr>
        </p15:guide>
        <p15:guide id="10" pos="7104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815C6-3AD0-46E6-A74A-1967BD91A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755" y="604474"/>
            <a:ext cx="9531372" cy="118872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November 2024 Tax Related Ballot Measures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CB6C9B-2CA6-3ACE-0D8E-FF771C3406FB}"/>
              </a:ext>
            </a:extLst>
          </p:cNvPr>
          <p:cNvSpPr txBox="1"/>
          <p:nvPr/>
        </p:nvSpPr>
        <p:spPr>
          <a:xfrm>
            <a:off x="7038109" y="3719945"/>
            <a:ext cx="423949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Delaney Hunter</a:t>
            </a:r>
          </a:p>
          <a:p>
            <a:r>
              <a:rPr lang="en-US" sz="2200" dirty="0"/>
              <a:t>Managing Partner</a:t>
            </a:r>
          </a:p>
          <a:p>
            <a:r>
              <a:rPr lang="en-US" sz="2200" dirty="0"/>
              <a:t>California Advisors, LLC</a:t>
            </a:r>
          </a:p>
          <a:p>
            <a:r>
              <a:rPr lang="en-US" sz="2200" dirty="0"/>
              <a:t>March 1, 2024</a:t>
            </a:r>
          </a:p>
        </p:txBody>
      </p:sp>
    </p:spTree>
    <p:extLst>
      <p:ext uri="{BB962C8B-B14F-4D97-AF65-F5344CB8AC3E}">
        <p14:creationId xmlns:p14="http://schemas.microsoft.com/office/powerpoint/2010/main" val="1642425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9F29B-F233-48AF-8261-F33A4E079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3 Key Tax Related Measures are slated for the November 2024 Statewide Ballot</a:t>
            </a:r>
            <a:br>
              <a:rPr lang="en-US" dirty="0"/>
            </a:br>
            <a:endParaRPr lang="en-Z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E3EA69-4E0E-41BD-8095-A124225A2647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ACA 1 </a:t>
            </a:r>
          </a:p>
          <a:p>
            <a:endParaRPr lang="en-US" dirty="0"/>
          </a:p>
          <a:p>
            <a:r>
              <a:rPr lang="en-US" dirty="0"/>
              <a:t>CA Business Roundtable (Initiative #1935)</a:t>
            </a:r>
          </a:p>
          <a:p>
            <a:endParaRPr lang="en-US" dirty="0"/>
          </a:p>
          <a:p>
            <a:r>
              <a:rPr lang="en-US" dirty="0"/>
              <a:t>ACA 13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927DCA-F11F-1716-00DA-9EF49F131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494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AD2AE59-5630-4D5C-83A9-4CDEF4D7D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736" y="485051"/>
            <a:ext cx="9389288" cy="1989701"/>
          </a:xfrm>
        </p:spPr>
        <p:txBody>
          <a:bodyPr>
            <a:noAutofit/>
          </a:bodyPr>
          <a:lstStyle/>
          <a:p>
            <a:r>
              <a:rPr lang="en-US" sz="1800" dirty="0"/>
              <a:t>ACA 1</a:t>
            </a:r>
            <a:br>
              <a:rPr lang="en-US" sz="1800" dirty="0"/>
            </a:br>
            <a:r>
              <a:rPr lang="en-US" sz="1800" b="0" i="0" dirty="0">
                <a:solidFill>
                  <a:srgbClr val="222222"/>
                </a:solidFill>
                <a:effectLst/>
                <a:latin typeface="Arial Narrow" panose="020B0606020202030204" pitchFamily="34" charset="0"/>
              </a:rPr>
              <a:t>would amend the California Constitution to allow a city, county, or special district, with</a:t>
            </a:r>
            <a:r>
              <a:rPr lang="en-US" sz="1800" dirty="0">
                <a:solidFill>
                  <a:srgbClr val="222222"/>
                </a:solidFill>
                <a:latin typeface="Calibri" panose="020F0502020204030204" pitchFamily="34" charset="0"/>
              </a:rPr>
              <a:t> </a:t>
            </a:r>
            <a:r>
              <a:rPr lang="en-US" sz="1800" b="0" i="0" dirty="0">
                <a:solidFill>
                  <a:srgbClr val="222222"/>
                </a:solidFill>
                <a:effectLst/>
                <a:latin typeface="Arial Narrow" panose="020B0606020202030204" pitchFamily="34" charset="0"/>
              </a:rPr>
              <a:t>55% voter approval, to incur general obligation (GO) bonds or impose specified special taxes to fund projects for affordable housing, permanent supportive housing, or </a:t>
            </a:r>
            <a:r>
              <a:rPr lang="en-US" sz="1800" b="1" i="0" dirty="0">
                <a:solidFill>
                  <a:srgbClr val="222222"/>
                </a:solidFill>
                <a:effectLst/>
                <a:latin typeface="Arial Narrow" panose="020B0606020202030204" pitchFamily="34" charset="0"/>
              </a:rPr>
              <a:t>public infrastructure. </a:t>
            </a:r>
            <a:r>
              <a:rPr lang="en-US" sz="1800" b="1" dirty="0"/>
              <a:t>​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761B51-19E8-1412-3155-39DDEACA1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6B31B0-7B84-475D-961F-09C0191F91A2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71736" y="2630648"/>
            <a:ext cx="4515035" cy="4021821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b="0" i="0" dirty="0">
                <a:solidFill>
                  <a:srgbClr val="222222"/>
                </a:solidFill>
                <a:effectLst/>
                <a:latin typeface="+mj-lt"/>
              </a:rPr>
              <a:t>Specifically,  ACA 1 decreases the current requirement for 2/3rds voter approval to 55% and requires: </a:t>
            </a:r>
          </a:p>
          <a:p>
            <a:pPr lvl="1">
              <a:lnSpc>
                <a:spcPct val="100000"/>
              </a:lnSpc>
            </a:pPr>
            <a:r>
              <a:rPr lang="en-US" b="0" i="0" dirty="0">
                <a:solidFill>
                  <a:srgbClr val="222222"/>
                </a:solidFill>
                <a:effectLst/>
                <a:latin typeface="+mj-lt"/>
              </a:rPr>
              <a:t>proceeds from the bonds/taxes only be used for the purposes specified in the measure, </a:t>
            </a:r>
            <a:r>
              <a:rPr lang="en-US" b="1" i="0" dirty="0">
                <a:solidFill>
                  <a:srgbClr val="222222"/>
                </a:solidFill>
                <a:effectLst/>
                <a:latin typeface="+mj-lt"/>
              </a:rPr>
              <a:t>not salaries or operating expenses </a:t>
            </a:r>
            <a:endParaRPr lang="en-US" dirty="0">
              <a:solidFill>
                <a:srgbClr val="222222"/>
              </a:solidFill>
              <a:latin typeface="+mj-lt"/>
            </a:endParaRPr>
          </a:p>
          <a:p>
            <a:pPr lvl="1">
              <a:lnSpc>
                <a:spcPct val="100000"/>
              </a:lnSpc>
            </a:pPr>
            <a:r>
              <a:rPr lang="en-US" dirty="0">
                <a:solidFill>
                  <a:srgbClr val="222222"/>
                </a:solidFill>
                <a:latin typeface="+mj-lt"/>
              </a:rPr>
              <a:t>a list of projects to be funded and a </a:t>
            </a:r>
            <a:r>
              <a:rPr lang="en-US" b="0" i="0" dirty="0">
                <a:solidFill>
                  <a:srgbClr val="222222"/>
                </a:solidFill>
                <a:effectLst/>
                <a:latin typeface="+mj-lt"/>
              </a:rPr>
              <a:t>statement that the local government has evaluated alternative funding resources</a:t>
            </a:r>
            <a:endParaRPr lang="en-US" dirty="0">
              <a:solidFill>
                <a:srgbClr val="222222"/>
              </a:solidFill>
              <a:latin typeface="+mj-lt"/>
            </a:endParaRPr>
          </a:p>
          <a:p>
            <a:pPr lvl="1">
              <a:lnSpc>
                <a:spcPct val="100000"/>
              </a:lnSpc>
            </a:pPr>
            <a:r>
              <a:rPr lang="en-US" b="0" i="0" dirty="0">
                <a:solidFill>
                  <a:srgbClr val="222222"/>
                </a:solidFill>
                <a:effectLst/>
                <a:latin typeface="+mj-lt"/>
              </a:rPr>
              <a:t>annual performance audits, independent financial audits, and appointment of </a:t>
            </a:r>
            <a:r>
              <a:rPr lang="en-US" dirty="0">
                <a:solidFill>
                  <a:srgbClr val="222222"/>
                </a:solidFill>
                <a:latin typeface="+mj-lt"/>
              </a:rPr>
              <a:t>a </a:t>
            </a:r>
            <a:r>
              <a:rPr lang="en-US" b="0" i="0" dirty="0">
                <a:solidFill>
                  <a:srgbClr val="222222"/>
                </a:solidFill>
                <a:effectLst/>
                <a:latin typeface="+mj-lt"/>
              </a:rPr>
              <a:t>citizens’ oversight committee</a:t>
            </a:r>
            <a:endParaRPr lang="en-US" dirty="0">
              <a:latin typeface="+mj-lt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13F3455-E568-40C9-9F4D-8C89F4CD95F8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5587266" y="2630649"/>
            <a:ext cx="4515035" cy="366109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222222"/>
                </a:solidFill>
                <a:effectLst/>
                <a:latin typeface="+mj-lt"/>
              </a:rPr>
              <a:t>Eligible “public infrastructure” projects include:</a:t>
            </a:r>
            <a:r>
              <a:rPr lang="en-US" sz="1800" b="1" dirty="0">
                <a:solidFill>
                  <a:srgbClr val="222222"/>
                </a:solidFill>
                <a:effectLst/>
                <a:latin typeface="+mj-lt"/>
              </a:rPr>
              <a:t> </a:t>
            </a:r>
          </a:p>
          <a:p>
            <a:pPr lvl="1">
              <a:spcBef>
                <a:spcPts val="0"/>
              </a:spcBef>
            </a:pPr>
            <a:endParaRPr lang="en-US" dirty="0">
              <a:solidFill>
                <a:srgbClr val="222222"/>
              </a:solidFill>
              <a:latin typeface="+mj-lt"/>
            </a:endParaRPr>
          </a:p>
          <a:p>
            <a:pPr marL="742950" lvl="1" indent="-285750">
              <a:spcBef>
                <a:spcPts val="0"/>
              </a:spcBef>
            </a:pPr>
            <a:r>
              <a:rPr lang="en-US" b="0" dirty="0">
                <a:solidFill>
                  <a:srgbClr val="222222"/>
                </a:solidFill>
                <a:effectLst/>
                <a:latin typeface="+mj-lt"/>
              </a:rPr>
              <a:t>Reduction of pollution from stormwater runoff </a:t>
            </a:r>
          </a:p>
          <a:p>
            <a:pPr marL="742950" lvl="1" indent="-285750">
              <a:spcBef>
                <a:spcPts val="0"/>
              </a:spcBef>
            </a:pPr>
            <a:endParaRPr lang="en-US" dirty="0">
              <a:solidFill>
                <a:srgbClr val="222222"/>
              </a:solidFill>
              <a:latin typeface="+mj-lt"/>
            </a:endParaRPr>
          </a:p>
          <a:p>
            <a:pPr marL="742950" lvl="1" indent="-285750">
              <a:spcBef>
                <a:spcPts val="0"/>
              </a:spcBef>
            </a:pPr>
            <a:r>
              <a:rPr lang="en-US" b="0" dirty="0">
                <a:solidFill>
                  <a:srgbClr val="222222"/>
                </a:solidFill>
                <a:effectLst/>
                <a:latin typeface="+mj-lt"/>
              </a:rPr>
              <a:t>Protection of property from</a:t>
            </a:r>
            <a:r>
              <a:rPr lang="en-US" dirty="0">
                <a:solidFill>
                  <a:srgbClr val="222222"/>
                </a:solidFill>
                <a:latin typeface="+mj-lt"/>
              </a:rPr>
              <a:t> </a:t>
            </a:r>
            <a:r>
              <a:rPr lang="en-US" b="0" dirty="0">
                <a:solidFill>
                  <a:srgbClr val="222222"/>
                </a:solidFill>
                <a:effectLst/>
                <a:latin typeface="+mj-lt"/>
              </a:rPr>
              <a:t>impacts of sea level rise</a:t>
            </a:r>
          </a:p>
          <a:p>
            <a:pPr lvl="1">
              <a:spcBef>
                <a:spcPts val="0"/>
              </a:spcBef>
            </a:pPr>
            <a:endParaRPr lang="en-US" dirty="0">
              <a:solidFill>
                <a:srgbClr val="222222"/>
              </a:solidFill>
              <a:latin typeface="+mj-lt"/>
            </a:endParaRPr>
          </a:p>
          <a:p>
            <a:pPr marL="742950" lvl="1" indent="-285750">
              <a:spcBef>
                <a:spcPts val="0"/>
              </a:spcBef>
            </a:pPr>
            <a:r>
              <a:rPr lang="en-US" b="0" dirty="0">
                <a:solidFill>
                  <a:srgbClr val="222222"/>
                </a:solidFill>
                <a:effectLst/>
                <a:latin typeface="+mj-lt"/>
              </a:rPr>
              <a:t>Parks and recreation facilities and open space</a:t>
            </a:r>
          </a:p>
          <a:p>
            <a:pPr marL="742950" lvl="1" indent="-285750">
              <a:spcBef>
                <a:spcPts val="0"/>
              </a:spcBef>
            </a:pPr>
            <a:endParaRPr lang="en-US" dirty="0">
              <a:solidFill>
                <a:srgbClr val="222222"/>
              </a:solidFill>
              <a:latin typeface="+mj-lt"/>
            </a:endParaRPr>
          </a:p>
          <a:p>
            <a:pPr marL="742950" lvl="1" indent="-285750">
              <a:spcBef>
                <a:spcPts val="0"/>
              </a:spcBef>
            </a:pPr>
            <a:r>
              <a:rPr lang="en-US" b="1" dirty="0">
                <a:solidFill>
                  <a:srgbClr val="222222"/>
                </a:solidFill>
                <a:effectLst/>
                <a:latin typeface="+mj-lt"/>
              </a:rPr>
              <a:t>Improvements to transit</a:t>
            </a:r>
            <a:r>
              <a:rPr lang="en-US" b="1" dirty="0">
                <a:solidFill>
                  <a:srgbClr val="222222"/>
                </a:solidFill>
                <a:latin typeface="+mj-lt"/>
              </a:rPr>
              <a:t> </a:t>
            </a:r>
            <a:r>
              <a:rPr lang="en-US" b="1" dirty="0">
                <a:solidFill>
                  <a:srgbClr val="222222"/>
                </a:solidFill>
                <a:effectLst/>
                <a:latin typeface="+mj-lt"/>
              </a:rPr>
              <a:t>and streets and highways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51694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1CA2394-1F6E-19C0-04B4-7AB3DB202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ED8F9C-F41D-A528-DAD4-5424061BC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736" y="485051"/>
            <a:ext cx="9389288" cy="1628975"/>
          </a:xfrm>
        </p:spPr>
        <p:txBody>
          <a:bodyPr>
            <a:noAutofit/>
          </a:bodyPr>
          <a:lstStyle/>
          <a:p>
            <a:r>
              <a:rPr lang="en-US" sz="1800" dirty="0"/>
              <a:t>CA Business Roundtable Initiative (Initiative #1935)</a:t>
            </a:r>
            <a:br>
              <a:rPr lang="en-US" sz="1800" dirty="0"/>
            </a:br>
            <a:r>
              <a:rPr lang="en-US" sz="1800" dirty="0"/>
              <a:t>Taxpayer protection and Government Accountability Act</a:t>
            </a:r>
            <a:br>
              <a:rPr lang="en-US" sz="1800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would amend the California Constitution to change the rules for how the state and local governments can impose taxes, fees, and other charges. </a:t>
            </a:r>
            <a:endParaRPr lang="en-US" sz="18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025E5B-58D7-6F6F-C255-5CC0AE049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20AB23-35F7-6619-48D6-13DB7ED3478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71736" y="2333786"/>
            <a:ext cx="4515035" cy="4290268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b="0" i="0" dirty="0">
                <a:solidFill>
                  <a:srgbClr val="222222"/>
                </a:solidFill>
                <a:effectLst/>
                <a:latin typeface="+mj-lt"/>
              </a:rPr>
              <a:t>Specifically, 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solidFill>
                  <a:schemeClr val="tx1"/>
                </a:solidFill>
                <a:latin typeface="+mj-lt"/>
              </a:rPr>
              <a:t>requires that </a:t>
            </a:r>
            <a:r>
              <a:rPr lang="en-US" b="1" dirty="0">
                <a:solidFill>
                  <a:schemeClr val="tx1"/>
                </a:solidFill>
                <a:latin typeface="+mj-lt"/>
              </a:rPr>
              <a:t>any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 special tax - local or state - be approved by a two-thirds vote of the electorate to take affect – essentially requires any tax imposed by the CA Legislature be approved by voters and  disallows “citizen’s initiatives” 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latin typeface="+mj-lt"/>
              </a:rPr>
              <a:t>prohibits an advisory measure from appearing on the same ballot as a local measure that proposes a general tax if the advisory measure would indicate that the revenue from the general tax will, could, or should be used for a specific purpose</a:t>
            </a:r>
            <a:endParaRPr lang="en-US" dirty="0">
              <a:solidFill>
                <a:srgbClr val="222222"/>
              </a:solidFill>
              <a:latin typeface="+mj-lt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5CD59FF-9CD8-4A66-299F-8ADD42EA4A63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5578877" y="2333786"/>
            <a:ext cx="4515035" cy="4485109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marR="0" algn="l">
              <a:spcAft>
                <a:spcPts val="0"/>
              </a:spcAft>
            </a:pPr>
            <a:r>
              <a:rPr lang="en-US" sz="1900" dirty="0">
                <a:solidFill>
                  <a:srgbClr val="222222"/>
                </a:solidFill>
                <a:latin typeface="+mj-lt"/>
              </a:rPr>
              <a:t>Initiative #1935 was certified by the Secretary of State (SOS) as eligible to appear on the November 5, 2024 ballot. </a:t>
            </a:r>
            <a:endParaRPr lang="en-US" sz="1900" i="1" dirty="0">
              <a:solidFill>
                <a:srgbClr val="222222"/>
              </a:solidFill>
              <a:latin typeface="+mj-lt"/>
            </a:endParaRPr>
          </a:p>
          <a:p>
            <a:pPr marL="742950" lvl="1" indent="-285750"/>
            <a:r>
              <a:rPr lang="en-US" sz="1900" dirty="0">
                <a:solidFill>
                  <a:schemeClr val="tx1"/>
                </a:solidFill>
                <a:latin typeface="+mj-lt"/>
              </a:rPr>
              <a:t>Governor Newsom and the CA Legislature filed an emergency petition to the CA Supreme Court seeking to have the Court invalidate the measure before it is placed on the ballot. </a:t>
            </a:r>
          </a:p>
          <a:p>
            <a:pPr marL="742950" lvl="1" indent="-285750"/>
            <a:r>
              <a:rPr lang="en-US" sz="1900" dirty="0">
                <a:solidFill>
                  <a:schemeClr val="tx1"/>
                </a:solidFill>
                <a:latin typeface="+mj-lt"/>
              </a:rPr>
              <a:t>The CA Supreme Court ordered the SOS and the proponent’s to make the case on why the challenge shall not proceed </a:t>
            </a:r>
          </a:p>
          <a:p>
            <a:pPr marL="742950" lvl="1" indent="-285750"/>
            <a:r>
              <a:rPr lang="en-US" sz="1900" dirty="0">
                <a:solidFill>
                  <a:schemeClr val="tx1"/>
                </a:solidFill>
                <a:latin typeface="+mj-lt"/>
              </a:rPr>
              <a:t>Issue needs to be resolved – either by the Court or by withdrawal by the proponents by June 27, 2024</a:t>
            </a:r>
          </a:p>
          <a:p>
            <a:pPr marL="742950" lvl="1" indent="-285750">
              <a:spcBef>
                <a:spcPts val="0"/>
              </a:spcBef>
            </a:pPr>
            <a:endParaRPr lang="en-US" dirty="0">
              <a:solidFill>
                <a:schemeClr val="tx1"/>
              </a:solidFill>
              <a:latin typeface="+mj-lt"/>
            </a:endParaRPr>
          </a:p>
          <a:p>
            <a:pPr marL="742950" lvl="1" indent="-285750">
              <a:spcBef>
                <a:spcPts val="0"/>
              </a:spcBef>
            </a:pPr>
            <a:endParaRPr lang="en-US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93134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D96E488-CE6F-6A7E-A2DD-6F3644CAA0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29B7A50-B99A-0BFD-A677-E3E57C4C0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767" y="392773"/>
            <a:ext cx="9389288" cy="1469583"/>
          </a:xfrm>
        </p:spPr>
        <p:txBody>
          <a:bodyPr>
            <a:noAutofit/>
          </a:bodyPr>
          <a:lstStyle/>
          <a:p>
            <a:r>
              <a:rPr lang="en-US" sz="1800" dirty="0"/>
              <a:t>Aca 13</a:t>
            </a:r>
            <a:br>
              <a:rPr lang="en-US" sz="1800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1800" b="0" i="0" dirty="0">
                <a:solidFill>
                  <a:srgbClr val="222222"/>
                </a:solidFill>
                <a:effectLst/>
                <a:latin typeface="Arial Narrow" panose="020B0606020202030204" pitchFamily="34" charset="0"/>
              </a:rPr>
              <a:t>would amend the California Constitution </a:t>
            </a:r>
            <a:r>
              <a:rPr lang="en-US" sz="1800" dirty="0">
                <a:solidFill>
                  <a:srgbClr val="222222"/>
                </a:solidFill>
                <a:latin typeface="Arial Narrow" panose="020B0606020202030204" pitchFamily="34" charset="0"/>
              </a:rPr>
              <a:t>to </a:t>
            </a:r>
            <a:r>
              <a:rPr lang="en-US" sz="1800" b="0" i="0" dirty="0">
                <a:solidFill>
                  <a:srgbClr val="222222"/>
                </a:solidFill>
                <a:effectLst/>
                <a:latin typeface="Arial Narrow" panose="020B0606020202030204" pitchFamily="34" charset="0"/>
              </a:rPr>
              <a:t>require any future ballot measures to increase voter approval </a:t>
            </a:r>
            <a:r>
              <a:rPr lang="en-US" sz="1800" dirty="0">
                <a:solidFill>
                  <a:srgbClr val="222222"/>
                </a:solidFill>
                <a:latin typeface="Arial Narrow" panose="020B0606020202030204" pitchFamily="34" charset="0"/>
              </a:rPr>
              <a:t>thresholds </a:t>
            </a:r>
            <a:r>
              <a:rPr lang="en-US" sz="1800" b="0" i="0" dirty="0">
                <a:solidFill>
                  <a:srgbClr val="222222"/>
                </a:solidFill>
                <a:effectLst/>
                <a:latin typeface="Arial Narrow" panose="020B0606020202030204" pitchFamily="34" charset="0"/>
              </a:rPr>
              <a:t>to pass by that same margin</a:t>
            </a:r>
            <a:endParaRPr lang="en-US" sz="18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C6C5F0-968B-858F-ADB1-D60EDB95F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9F8B94-CA22-0901-30A5-D14229EEAB21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71736" y="2333786"/>
            <a:ext cx="4515035" cy="3429451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222222"/>
                </a:solidFill>
                <a:latin typeface="+mj-lt"/>
              </a:rPr>
              <a:t>For example, </a:t>
            </a:r>
            <a:r>
              <a:rPr lang="en-US" b="0" i="0" dirty="0">
                <a:solidFill>
                  <a:srgbClr val="222222"/>
                </a:solidFill>
                <a:effectLst/>
                <a:latin typeface="+mj-lt"/>
              </a:rPr>
              <a:t> ACA 13: 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22222"/>
                </a:solidFill>
                <a:latin typeface="+mj-lt"/>
              </a:rPr>
              <a:t>Requires measure to increase a vote threshold to 2/3rds (from majority say) would have to pass by a 2/3rds vote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22222"/>
                </a:solidFill>
                <a:latin typeface="+mj-lt"/>
              </a:rPr>
              <a:t>Applies only  to future measures 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22222"/>
                </a:solidFill>
                <a:latin typeface="+mj-lt"/>
              </a:rPr>
              <a:t>Does not impact the two-thirds vote requirement for special taxes.</a:t>
            </a:r>
            <a:endParaRPr lang="en-US" dirty="0">
              <a:solidFill>
                <a:schemeClr val="tx1"/>
              </a:solidFill>
              <a:latin typeface="+mj-lt"/>
            </a:endParaRP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rgbClr val="222222"/>
              </a:solidFill>
              <a:latin typeface="+mj-lt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800F728-0FE2-EFD4-EC50-C73C11D1B042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5578877" y="2333786"/>
            <a:ext cx="4515035" cy="2661859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222222"/>
                </a:solidFill>
                <a:latin typeface="+mj-lt"/>
              </a:rPr>
              <a:t>ACA 13 is/was: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22222"/>
                </a:solidFill>
                <a:latin typeface="+mj-lt"/>
              </a:rPr>
              <a:t>The Legislature’s response to CA Business Roundtable measure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22222"/>
                </a:solidFill>
                <a:latin typeface="+mj-lt"/>
              </a:rPr>
              <a:t>Amended the last week of session to also ensure it applied to measures on the same ballot as ACA 13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1774378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F65614A-92F9-4391-AC3D-F3F5B0704F99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8451406B-581B-4C29-A833-E33D8A6AB07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903D25-5BE2-4D9E-B7D8-BE1DCAE2DC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1836</TotalTime>
  <Words>551</Words>
  <Application>Microsoft Office PowerPoint</Application>
  <PresentationFormat>Widescreen</PresentationFormat>
  <Paragraphs>50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Narrow</vt:lpstr>
      <vt:lpstr>Calibri</vt:lpstr>
      <vt:lpstr>Gill Sans MT</vt:lpstr>
      <vt:lpstr>Parcel</vt:lpstr>
      <vt:lpstr>November 2024 Tax Related Ballot Measures </vt:lpstr>
      <vt:lpstr>3 Key Tax Related Measures are slated for the November 2024 Statewide Ballot </vt:lpstr>
      <vt:lpstr>ACA 1 would amend the California Constitution to allow a city, county, or special district, with 55% voter approval, to incur general obligation (GO) bonds or impose specified special taxes to fund projects for affordable housing, permanent supportive housing, or public infrastructure. ​</vt:lpstr>
      <vt:lpstr>CA Business Roundtable Initiative (Initiative #1935) Taxpayer protection and Government Accountability Act would amend the California Constitution to change the rules for how the state and local governments can impose taxes, fees, and other charges. </vt:lpstr>
      <vt:lpstr>Aca 13 would amend the California Constitution to require any future ballot measures to increase voter approval thresholds to pass by that same margin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November 2024 Tax Related Ballot Measures </dc:title>
  <dc:creator>Delaney Hunter</dc:creator>
  <cp:lastModifiedBy>Delaney Hunter</cp:lastModifiedBy>
  <cp:revision>7</cp:revision>
  <dcterms:created xsi:type="dcterms:W3CDTF">2024-02-26T19:49:02Z</dcterms:created>
  <dcterms:modified xsi:type="dcterms:W3CDTF">2024-02-28T02:25:59Z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