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6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7" r:id="rId6"/>
    <p:sldId id="268" r:id="rId7"/>
    <p:sldId id="296" r:id="rId8"/>
    <p:sldId id="29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3204" autoAdjust="0"/>
  </p:normalViewPr>
  <p:slideViewPr>
    <p:cSldViewPr snapToGrid="0">
      <p:cViewPr varScale="1">
        <p:scale>
          <a:sx n="76" d="100"/>
          <a:sy n="76" d="100"/>
        </p:scale>
        <p:origin x="76" y="408"/>
      </p:cViewPr>
      <p:guideLst>
        <p:guide orient="horz" pos="792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26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D479E-EA9E-026D-6692-478939E0A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0FFF93-0415-FF31-273A-534DE7D9C7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93D69B-FD6C-BF82-F550-36A50EF333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3E915-E690-B477-543C-E903D54818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40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B6CA67-B968-7247-6209-4EA854D12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91521C-6ACC-E589-BE3F-EF395FF177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842AF1-B363-B91E-2B7C-D579A754D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18F8C-FDA1-5E73-17E6-F09D8CDB5A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71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294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0053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64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90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133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62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085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353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DDAD7A-6DFA-DF5D-68B9-A77AD4DC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B665A41-EAB1-22C4-F9E0-C0CF980371D9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70EF359C-F09C-1C19-8615-B4E77FD3C227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E0D4756-D281-A116-C7DC-A5F144218856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969EEF-AF7C-4AE5-907C-76ADE91DCDC6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958451CF-26E1-7D22-FC9B-BC6A64CBA3E3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33B3068-7631-238C-2E77-FE9EFE31E8F6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33D8B9BC-B248-B2C4-1F23-BB5D6C65657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09BB0DFB-2BF5-AC0C-CA6B-190AC02D2EA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8" name="Group 27">
                    <a:extLst>
                      <a:ext uri="{FF2B5EF4-FFF2-40B4-BE49-F238E27FC236}">
                        <a16:creationId xmlns:a16="http://schemas.microsoft.com/office/drawing/2014/main" id="{81869C8B-BE3A-A79F-6F5D-2DB8D73ACEBE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8DE425BB-3835-B105-9393-7867358C6FF7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2" name="Group 31">
                        <a:extLst>
                          <a:ext uri="{FF2B5EF4-FFF2-40B4-BE49-F238E27FC236}">
                            <a16:creationId xmlns:a16="http://schemas.microsoft.com/office/drawing/2014/main" id="{3D89E8B9-C44A-14F2-1A6F-7611BF37354B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4" name="Group 33">
                          <a:extLst>
                            <a:ext uri="{FF2B5EF4-FFF2-40B4-BE49-F238E27FC236}">
                              <a16:creationId xmlns:a16="http://schemas.microsoft.com/office/drawing/2014/main" id="{79F29F22-A493-5A3E-B316-3E938B0A51C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6" name="Group 35">
                            <a:extLst>
                              <a:ext uri="{FF2B5EF4-FFF2-40B4-BE49-F238E27FC236}">
                                <a16:creationId xmlns:a16="http://schemas.microsoft.com/office/drawing/2014/main" id="{2D138F4A-3E43-F3CB-EA80-9D87DC18647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8" name="Oval 37">
                              <a:extLst>
                                <a:ext uri="{FF2B5EF4-FFF2-40B4-BE49-F238E27FC236}">
                                  <a16:creationId xmlns:a16="http://schemas.microsoft.com/office/drawing/2014/main" id="{B9F5D860-4324-3E67-EFC5-E88E023C25D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939AD65C-29EE-AB68-B58C-136D24CF01E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7" name="Oval 36">
                            <a:extLst>
                              <a:ext uri="{FF2B5EF4-FFF2-40B4-BE49-F238E27FC236}">
                                <a16:creationId xmlns:a16="http://schemas.microsoft.com/office/drawing/2014/main" id="{B1D98F05-B4AB-DAE3-7B52-7CF235392DD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5" name="Oval 34">
                          <a:extLst>
                            <a:ext uri="{FF2B5EF4-FFF2-40B4-BE49-F238E27FC236}">
                              <a16:creationId xmlns:a16="http://schemas.microsoft.com/office/drawing/2014/main" id="{FD7D8AA6-1EB1-8CB8-F664-9282D913BF4C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3" name="Oval 32">
                        <a:extLst>
                          <a:ext uri="{FF2B5EF4-FFF2-40B4-BE49-F238E27FC236}">
                            <a16:creationId xmlns:a16="http://schemas.microsoft.com/office/drawing/2014/main" id="{504A0D58-9537-2488-938B-33883BCE23DF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1" name="Oval 30">
                      <a:extLst>
                        <a:ext uri="{FF2B5EF4-FFF2-40B4-BE49-F238E27FC236}">
                          <a16:creationId xmlns:a16="http://schemas.microsoft.com/office/drawing/2014/main" id="{2EEA00E2-D53F-684F-A8C4-FEA5BCDF17B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0FC5F7FE-5675-A936-AB15-37694012E45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063BAA16-15BF-4711-2CC7-6B7758393B08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3A3D34FD-ABAF-BCA5-3620-CB08E52154B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D1A1ABD7-B388-0AC6-36D9-E15DBB6851B7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0645C32E-D747-0A51-58CA-121A47D9787F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35FD7443-FF8A-2185-ABB7-CFEA4CDE2C12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ABF51463-51F6-96A5-F7D2-E69BE3C82C8C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7F1DCEA-71C0-B5A1-0CA0-3750D8F91884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483E7F5E-0F3F-14A1-F02A-E59E56B947B0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EFAE3D-975D-D641-7DB6-691296CC94E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D5F96F9-BEC5-9564-4DE8-A4B53CC89BFB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418C89DB-5AD9-D53F-7376-4123DD7906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514FC62A-9A97-47B3-E91E-02D039BE67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B2ACBC1-2632-34D3-1AC7-052D7F72346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26876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673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5766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882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9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73" r:id="rId13"/>
    <p:sldLayoutId id="2147483700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755" y="604474"/>
            <a:ext cx="9531372" cy="118872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November 2024 Tax Related Ballot Measures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CB6C9B-2CA6-3ACE-0D8E-FF771C3406FB}"/>
              </a:ext>
            </a:extLst>
          </p:cNvPr>
          <p:cNvSpPr txBox="1"/>
          <p:nvPr/>
        </p:nvSpPr>
        <p:spPr>
          <a:xfrm>
            <a:off x="7038109" y="3719945"/>
            <a:ext cx="42394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Delaney Hunter</a:t>
            </a:r>
          </a:p>
          <a:p>
            <a:r>
              <a:rPr lang="en-US" sz="2200" dirty="0"/>
              <a:t>Managing Partner</a:t>
            </a:r>
          </a:p>
          <a:p>
            <a:r>
              <a:rPr lang="en-US" sz="2200" dirty="0"/>
              <a:t>California Advisors, LLC</a:t>
            </a:r>
          </a:p>
          <a:p>
            <a:r>
              <a:rPr lang="en-US" sz="2200" dirty="0"/>
              <a:t>March 1, 2024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Key Tax Related Measures are slated for the November 2024 Statewide Ballot</a:t>
            </a:r>
            <a:br>
              <a:rPr lang="en-US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ACA 1 </a:t>
            </a:r>
          </a:p>
          <a:p>
            <a:endParaRPr lang="en-US" dirty="0"/>
          </a:p>
          <a:p>
            <a:r>
              <a:rPr lang="en-US" dirty="0"/>
              <a:t>CA Business Roundtable (Initiative #1935)</a:t>
            </a:r>
          </a:p>
          <a:p>
            <a:endParaRPr lang="en-US" dirty="0"/>
          </a:p>
          <a:p>
            <a:r>
              <a:rPr lang="en-US" dirty="0"/>
              <a:t>ACA 13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D2AE59-5630-4D5C-83A9-4CDEF4D7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36" y="485051"/>
            <a:ext cx="9389288" cy="1989701"/>
          </a:xfrm>
        </p:spPr>
        <p:txBody>
          <a:bodyPr>
            <a:noAutofit/>
          </a:bodyPr>
          <a:lstStyle/>
          <a:p>
            <a:r>
              <a:rPr lang="en-US" sz="1800" dirty="0"/>
              <a:t>ACA 1</a:t>
            </a:r>
            <a:br>
              <a:rPr lang="en-US" sz="1800" dirty="0"/>
            </a:br>
            <a:r>
              <a:rPr lang="en-US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would amend the California Constitution to allow a city, county, or special district, with</a:t>
            </a:r>
            <a:r>
              <a:rPr lang="en-US" sz="1800" dirty="0">
                <a:solidFill>
                  <a:srgbClr val="222222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55% voter approval, to incur general obligation (GO) bonds or impose specified special taxes to fund projects for affordable housing, permanent supportive housing, or 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public infrastructure. </a:t>
            </a:r>
            <a:r>
              <a:rPr lang="en-US" sz="1800" b="1" dirty="0"/>
              <a:t>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61B51-19E8-1412-3155-39DDEACA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B31B0-7B84-475D-961F-09C0191F91A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71736" y="2630648"/>
            <a:ext cx="4515035" cy="402182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Specifically,  ACA 1 decreases the current requirement for 2/3rds voter approval to 55% and requires: </a:t>
            </a:r>
          </a:p>
          <a:p>
            <a:pPr lvl="1">
              <a:lnSpc>
                <a:spcPct val="100000"/>
              </a:lnSpc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proceeds from the bonds/taxes only be used for the purposes specified in the measure, </a:t>
            </a:r>
            <a:r>
              <a:rPr lang="en-US" b="1" i="0" dirty="0">
                <a:solidFill>
                  <a:srgbClr val="222222"/>
                </a:solidFill>
                <a:effectLst/>
                <a:latin typeface="+mj-lt"/>
              </a:rPr>
              <a:t>not salaries or operating expenses </a:t>
            </a:r>
            <a:endParaRPr lang="en-US" dirty="0">
              <a:solidFill>
                <a:srgbClr val="222222"/>
              </a:solidFill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222222"/>
                </a:solidFill>
                <a:latin typeface="+mj-lt"/>
              </a:rPr>
              <a:t>a list of projects to be funded and a 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statement that the local government has evaluated alternative funding resources</a:t>
            </a:r>
            <a:endParaRPr lang="en-US" dirty="0">
              <a:solidFill>
                <a:srgbClr val="222222"/>
              </a:solidFill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annual performance audits, independent financial audits, and appointment of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a 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citizens’ oversight committee</a:t>
            </a:r>
            <a:endParaRPr lang="en-US" dirty="0">
              <a:latin typeface="+mj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3F3455-E568-40C9-9F4D-8C89F4CD95F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587266" y="2630649"/>
            <a:ext cx="4515035" cy="36610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ffectLst/>
                <a:latin typeface="+mj-lt"/>
              </a:rPr>
              <a:t>Eligible “public infrastructure” projects include:</a:t>
            </a:r>
            <a:r>
              <a:rPr lang="en-US" sz="1800" b="1" dirty="0">
                <a:solidFill>
                  <a:srgbClr val="222222"/>
                </a:solidFill>
                <a:effectLst/>
                <a:latin typeface="+mj-lt"/>
              </a:rPr>
              <a:t> </a:t>
            </a:r>
          </a:p>
          <a:p>
            <a:pPr lvl="1">
              <a:spcBef>
                <a:spcPts val="0"/>
              </a:spcBef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742950" lvl="1" indent="-285750">
              <a:spcBef>
                <a:spcPts val="0"/>
              </a:spcBef>
            </a:pPr>
            <a:r>
              <a:rPr lang="en-US" b="0" dirty="0">
                <a:solidFill>
                  <a:srgbClr val="222222"/>
                </a:solidFill>
                <a:effectLst/>
                <a:latin typeface="+mj-lt"/>
              </a:rPr>
              <a:t>Reduction of pollution from stormwater runoff </a:t>
            </a:r>
          </a:p>
          <a:p>
            <a:pPr marL="742950" lvl="1" indent="-285750">
              <a:spcBef>
                <a:spcPts val="0"/>
              </a:spcBef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742950" lvl="1" indent="-285750">
              <a:spcBef>
                <a:spcPts val="0"/>
              </a:spcBef>
            </a:pPr>
            <a:r>
              <a:rPr lang="en-US" b="0" dirty="0">
                <a:solidFill>
                  <a:srgbClr val="222222"/>
                </a:solidFill>
                <a:effectLst/>
                <a:latin typeface="+mj-lt"/>
              </a:rPr>
              <a:t>Protection of property from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 </a:t>
            </a:r>
            <a:r>
              <a:rPr lang="en-US" b="0" dirty="0">
                <a:solidFill>
                  <a:srgbClr val="222222"/>
                </a:solidFill>
                <a:effectLst/>
                <a:latin typeface="+mj-lt"/>
              </a:rPr>
              <a:t>impacts of sea level rise</a:t>
            </a:r>
          </a:p>
          <a:p>
            <a:pPr lvl="1">
              <a:spcBef>
                <a:spcPts val="0"/>
              </a:spcBef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742950" lvl="1" indent="-285750">
              <a:spcBef>
                <a:spcPts val="0"/>
              </a:spcBef>
            </a:pPr>
            <a:r>
              <a:rPr lang="en-US" b="0" dirty="0">
                <a:solidFill>
                  <a:srgbClr val="222222"/>
                </a:solidFill>
                <a:effectLst/>
                <a:latin typeface="+mj-lt"/>
              </a:rPr>
              <a:t>Parks and recreation facilities and open space</a:t>
            </a:r>
          </a:p>
          <a:p>
            <a:pPr marL="742950" lvl="1" indent="-285750">
              <a:spcBef>
                <a:spcPts val="0"/>
              </a:spcBef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742950" lvl="1" indent="-285750">
              <a:spcBef>
                <a:spcPts val="0"/>
              </a:spcBef>
            </a:pPr>
            <a:r>
              <a:rPr lang="en-US" b="1" dirty="0">
                <a:solidFill>
                  <a:srgbClr val="222222"/>
                </a:solidFill>
                <a:effectLst/>
                <a:latin typeface="+mj-lt"/>
              </a:rPr>
              <a:t>Improvements to transit</a:t>
            </a:r>
            <a:r>
              <a:rPr lang="en-US" b="1" dirty="0">
                <a:solidFill>
                  <a:srgbClr val="222222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222222"/>
                </a:solidFill>
                <a:effectLst/>
                <a:latin typeface="+mj-lt"/>
              </a:rPr>
              <a:t>and streets and highways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169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CA2394-1F6E-19C0-04B4-7AB3DB202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ED8F9C-F41D-A528-DAD4-5424061B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36" y="485051"/>
            <a:ext cx="9389288" cy="1628975"/>
          </a:xfrm>
        </p:spPr>
        <p:txBody>
          <a:bodyPr>
            <a:noAutofit/>
          </a:bodyPr>
          <a:lstStyle/>
          <a:p>
            <a:r>
              <a:rPr lang="en-US" sz="1800" dirty="0"/>
              <a:t>CA Business Roundtable Initiative (Initiative #1935)</a:t>
            </a:r>
            <a:br>
              <a:rPr lang="en-US" sz="1800" dirty="0"/>
            </a:br>
            <a:r>
              <a:rPr lang="en-US" sz="1800" dirty="0"/>
              <a:t>Taxpayer protection and Government Accountability Act</a:t>
            </a:r>
            <a:b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would amend the California Constitution to change the rules for how the state and local governments can impose taxes, fees, and other charges. </a:t>
            </a:r>
            <a:endParaRPr lang="en-U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5E5B-58D7-6F6F-C255-5CC0AE04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0AB23-35F7-6619-48D6-13DB7ED347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71736" y="2333786"/>
            <a:ext cx="4515035" cy="42902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Specifically,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</a:rPr>
              <a:t>requires that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any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special tax - local or state - be approved by a two-thirds vote of the electorate to take affect – essentially requires any tax imposed by the CA Legislature be approved by voters and  disallows “citizen’s initiatives”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+mj-lt"/>
              </a:rPr>
              <a:t>prohibits an advisory measure from appearing on the same ballot as a local measure that proposes a general tax if the advisory measure would indicate that the revenue from the general tax will, could, or should be used for a specific purpose</a:t>
            </a:r>
            <a:endParaRPr lang="en-US" dirty="0">
              <a:solidFill>
                <a:srgbClr val="222222"/>
              </a:solidFill>
              <a:latin typeface="+mj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5CD59FF-9CD8-4A66-299F-8ADD42EA4A6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578877" y="2333786"/>
            <a:ext cx="4515035" cy="448510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marR="0" algn="l">
              <a:spcAft>
                <a:spcPts val="0"/>
              </a:spcAft>
            </a:pPr>
            <a:r>
              <a:rPr lang="en-US" sz="1900" dirty="0">
                <a:solidFill>
                  <a:srgbClr val="222222"/>
                </a:solidFill>
                <a:latin typeface="+mj-lt"/>
              </a:rPr>
              <a:t>Initiative #1935 was certified by the Secretary of State (SOS) as eligible to appear on the November 5, 2024 ballot. </a:t>
            </a:r>
            <a:endParaRPr lang="en-US" sz="1900" i="1" dirty="0">
              <a:solidFill>
                <a:srgbClr val="222222"/>
              </a:solidFill>
              <a:latin typeface="+mj-lt"/>
            </a:endParaRPr>
          </a:p>
          <a:p>
            <a:pPr marL="742950" lvl="1" indent="-285750"/>
            <a:r>
              <a:rPr lang="en-US" sz="1900" dirty="0">
                <a:solidFill>
                  <a:schemeClr val="tx1"/>
                </a:solidFill>
                <a:latin typeface="+mj-lt"/>
              </a:rPr>
              <a:t>Governor Newsom and the CA Legislature filed an emergency petition to the CA Supreme Court seeking to have the Court invalidate the measure before it is placed on the ballot. </a:t>
            </a:r>
          </a:p>
          <a:p>
            <a:pPr marL="742950" lvl="1" indent="-285750"/>
            <a:r>
              <a:rPr lang="en-US" sz="1900" dirty="0">
                <a:solidFill>
                  <a:schemeClr val="tx1"/>
                </a:solidFill>
                <a:latin typeface="+mj-lt"/>
              </a:rPr>
              <a:t>The CA Supreme Court ordered the SOS and the proponent’s to make the case on why the challenge shall not proceed </a:t>
            </a:r>
          </a:p>
          <a:p>
            <a:pPr marL="742950" lvl="1" indent="-285750"/>
            <a:r>
              <a:rPr lang="en-US" sz="1900" dirty="0">
                <a:solidFill>
                  <a:schemeClr val="tx1"/>
                </a:solidFill>
                <a:latin typeface="+mj-lt"/>
              </a:rPr>
              <a:t>Issue needs to be resolved – either by the Court or by withdrawal by the proponents by June 27, 2024</a:t>
            </a:r>
          </a:p>
          <a:p>
            <a:pPr marL="742950" lvl="1" indent="-285750"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742950" lvl="1" indent="-285750"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313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96E488-CE6F-6A7E-A2DD-6F3644CAA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9B7A50-B99A-0BFD-A677-E3E57C4C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7" y="392773"/>
            <a:ext cx="9389288" cy="1469583"/>
          </a:xfrm>
        </p:spPr>
        <p:txBody>
          <a:bodyPr>
            <a:noAutofit/>
          </a:bodyPr>
          <a:lstStyle/>
          <a:p>
            <a:r>
              <a:rPr lang="en-US" sz="1800" dirty="0"/>
              <a:t>Aca 13</a:t>
            </a:r>
            <a:b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would amend the California Constitution </a:t>
            </a:r>
            <a:r>
              <a:rPr lang="en-US" sz="1800" dirty="0">
                <a:solidFill>
                  <a:srgbClr val="222222"/>
                </a:solidFill>
                <a:latin typeface="Arial Narrow" panose="020B0606020202030204" pitchFamily="34" charset="0"/>
              </a:rPr>
              <a:t>to 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require any future ballot measures to increase voter approval </a:t>
            </a:r>
            <a:r>
              <a:rPr lang="en-US" sz="1800" dirty="0">
                <a:solidFill>
                  <a:srgbClr val="222222"/>
                </a:solidFill>
                <a:latin typeface="Arial Narrow" panose="020B0606020202030204" pitchFamily="34" charset="0"/>
              </a:rPr>
              <a:t>thresholds 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to pass by that same margin</a:t>
            </a:r>
            <a:endParaRPr lang="en-U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6C5F0-968B-858F-ADB1-D60EDB95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F8B94-CA22-0901-30A5-D14229EEAB2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71736" y="2333786"/>
            <a:ext cx="4515035" cy="342945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222222"/>
                </a:solidFill>
                <a:latin typeface="+mj-lt"/>
              </a:rPr>
              <a:t>For example, 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 ACA 13: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Requires measure to increase a vote threshold to 2/3rds (from majority say) would have to pass by a 2/3rds vote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Applies only  to future measures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Does not impact the two-thirds vote requirement for special taxes.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+mj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00F728-0FE2-EFD4-EC50-C73C11D1B04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578877" y="2333786"/>
            <a:ext cx="4515035" cy="266185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222222"/>
                </a:solidFill>
                <a:latin typeface="+mj-lt"/>
              </a:rPr>
              <a:t>ACA 13 is/was: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The Legislature’s response to CA Business Roundtable measure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Amended the last week of session to also ensure it applied to measures on the same ballot as ACA 13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774378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5614A-92F9-4391-AC3D-F3F5B0704F9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1836</TotalTime>
  <Words>551</Words>
  <Application>Microsoft Office PowerPoint</Application>
  <PresentationFormat>Widescreen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Gill Sans MT</vt:lpstr>
      <vt:lpstr>Parcel</vt:lpstr>
      <vt:lpstr>November 2024 Tax Related Ballot Measures </vt:lpstr>
      <vt:lpstr>3 Key Tax Related Measures are slated for the November 2024 Statewide Ballot </vt:lpstr>
      <vt:lpstr>ACA 1 would amend the California Constitution to allow a city, county, or special district, with 55% voter approval, to incur general obligation (GO) bonds or impose specified special taxes to fund projects for affordable housing, permanent supportive housing, or public infrastructure. ​</vt:lpstr>
      <vt:lpstr>CA Business Roundtable Initiative (Initiative #1935) Taxpayer protection and Government Accountability Act would amend the California Constitution to change the rules for how the state and local governments can impose taxes, fees, and other charges. </vt:lpstr>
      <vt:lpstr>Aca 13 would amend the California Constitution to require any future ballot measures to increase voter approval thresholds to pass by that same margin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2024 Tax Related Ballot Measures </dc:title>
  <dc:creator>Delaney Hunter</dc:creator>
  <cp:lastModifiedBy>Delaney Hunter</cp:lastModifiedBy>
  <cp:revision>7</cp:revision>
  <dcterms:created xsi:type="dcterms:W3CDTF">2024-02-26T19:49:02Z</dcterms:created>
  <dcterms:modified xsi:type="dcterms:W3CDTF">2024-02-28T02:25:59Z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