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15" r:id="rId5"/>
    <p:sldId id="419" r:id="rId6"/>
    <p:sldId id="4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C1CD6-1F74-4AE1-9624-A490DFA86006}" v="12" dt="2023-11-02T17:16:25.453"/>
    <p1510:client id="{854E74A4-E2C4-6114-8DCC-81F6A76DC225}" v="192" dt="2023-11-02T16:44:31.046"/>
    <p1510:client id="{ED5EDC00-BC2A-4962-92EA-01586B753D3C}" v="52" dt="2023-11-02T17:10:20.305"/>
    <p1510:client id="{F4365FAB-56C8-E0A9-AACA-30F33BFF5794}" v="19" dt="2023-11-02T16:30:3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BF78-5315-6DE6-4619-D1D267114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95F02-F580-51F2-A246-9761B360D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EB8C-6DF8-01CF-7B7D-74573546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4732-2FDB-6DE5-64C6-471B52E6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E83D-58ED-58AC-0A6D-3F5B7AF1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9CAD-FD07-3C82-31E4-F1DB2084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31DFA-614C-981F-75E3-01DE2735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3B6EE-772E-28CF-BD57-7E9904EC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09265-D5B6-4B50-6BDB-6E60CEBD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A7EFC-2097-D499-C9F3-5C696366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9E8AEE-3AD5-AE1F-7494-BE7E309FB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C2F1E-40E1-8398-6644-AF78CF440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9A15-B9B2-6278-1186-5A2E82F9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4681F-5256-6893-6653-76013A27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5E334-77BF-9295-F634-CCACF5BE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7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C6AC-1F80-50DE-8DA3-951E3789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5AABA-3186-2C16-A86D-F8F2ECA67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84D87-65E1-608A-E7FA-0D5AA7BD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D605A-8800-6E3C-B460-2A8BACC0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5945E-9302-A0E5-B27D-35EF1DC0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7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B308-7B22-4C9A-9294-7A057B40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2567E-2EE2-8FCE-766C-578E97567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7924E-629D-9598-18AA-EB844B72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3A02-2843-E76A-96EC-07FC1BDB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29FA-1508-993E-B131-4414553A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B423-6AD1-BBBF-7E24-540A9B00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28A9-D29B-6F77-C4B0-4D35F5C41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6E596-5580-7BDE-A286-9207468A8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30993-F61F-2998-A7B4-B038D56B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CA604-DE50-C3D3-5DDB-95729362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E86A3-6779-21E8-40CC-1335AA31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5152-8B29-0537-8B4D-E9D59CBF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40D6-61CD-A063-9C06-BBBAAA23C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43310-7DE8-4E23-71AA-0AA556B7C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B3340-6530-7987-4A3E-1A2F2CF82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1AC70-684D-3976-BA2F-75C5D5292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62DBA-B8EE-5E97-B526-82F4A384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B8FB7-8534-7FF5-BD96-58A34A38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CA42B-5DDD-D2E3-17D8-1348016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080D-2F88-E59B-26CA-BF112A54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F5EA5-5EAF-326F-CCBF-F7644711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6056F-1805-2842-E524-66B87A71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775C4-932B-86F9-FC40-81CFBA46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6CE2D-AF24-85BD-293F-73FF6AA0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0E24A-EDCC-B5DA-03B2-7F8B0CF4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D563-C918-2D75-BEA8-F5BB37BD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8182-207B-25C0-0F3F-497F5C2E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EB55-E32D-532B-9BDC-EFA000DF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97CAE-A39E-A0F8-4BC2-8288ABA99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56F3D-EA93-6553-6295-51D3D0EB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9DFCF-43BE-815C-4A2A-67B1CC65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6C07C-7844-4168-2C5D-9CE18A35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2571-A9EC-386E-BD1A-F9EE7011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98A36-DA93-F07A-80F6-D2A2FBE8C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80DAD-3573-72D6-DA10-DD06715C3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6DAAC-00F1-5087-38AB-9747D42E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6F297-9B99-C402-D51F-C95A9B8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6AD48-A463-F82B-16E2-1934A9D7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07EB5-CAF1-E1B8-2252-6D28166C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32599-0DFA-7E35-9487-197D903D2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6405-F318-4B69-6719-04F3A4DF2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84D8-E5F7-474D-BE4E-3F0F0EF4594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B95F2-84FE-8C16-8A52-C1E364E5C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10945-3A45-6F42-1BEB-A600BD76D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AAB5-C00E-4539-BF23-70E6EF35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en-US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59957" y="284286"/>
            <a:ext cx="1061007" cy="64839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81A236-892C-5548-4EE5-6EEF85E7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094097"/>
              </p:ext>
            </p:extLst>
          </p:nvPr>
        </p:nvGraphicFramePr>
        <p:xfrm>
          <a:off x="690460" y="1779242"/>
          <a:ext cx="11036728" cy="2274627"/>
        </p:xfrm>
        <a:graphic>
          <a:graphicData uri="http://schemas.openxmlformats.org/drawingml/2006/table">
            <a:tbl>
              <a:tblPr/>
              <a:tblGrid>
                <a:gridCol w="4507906">
                  <a:extLst>
                    <a:ext uri="{9D8B030D-6E8A-4147-A177-3AD203B41FA5}">
                      <a16:colId xmlns:a16="http://schemas.microsoft.com/office/drawing/2014/main" val="1219384817"/>
                    </a:ext>
                  </a:extLst>
                </a:gridCol>
                <a:gridCol w="4637514">
                  <a:extLst>
                    <a:ext uri="{9D8B030D-6E8A-4147-A177-3AD203B41FA5}">
                      <a16:colId xmlns:a16="http://schemas.microsoft.com/office/drawing/2014/main" val="1464263989"/>
                    </a:ext>
                  </a:extLst>
                </a:gridCol>
                <a:gridCol w="1891308">
                  <a:extLst>
                    <a:ext uri="{9D8B030D-6E8A-4147-A177-3AD203B41FA5}">
                      <a16:colId xmlns:a16="http://schemas.microsoft.com/office/drawing/2014/main" val="1163519101"/>
                    </a:ext>
                  </a:extLst>
                </a:gridCol>
              </a:tblGrid>
              <a:tr h="79389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Proposed 2024 STIP Funding Summary</a:t>
                      </a:r>
                      <a:endParaRPr lang="en-US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89642"/>
                  </a:ext>
                </a:extLst>
              </a:tr>
              <a:tr h="278515"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effectLst/>
                          <a:latin typeface="Verdana Pro"/>
                        </a:rPr>
                        <a:t>Project Name</a:t>
                      </a:r>
                      <a:endParaRPr lang="en-US" sz="1800">
                        <a:effectLst/>
                        <a:latin typeface="Verdana Pr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Verdana Pro"/>
                        </a:rPr>
                        <a:t>Agency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Verdana Pro"/>
                        </a:rPr>
                        <a:t>Total Funds</a:t>
                      </a:r>
                      <a:endParaRPr lang="en-US" sz="1800">
                        <a:effectLst/>
                        <a:latin typeface="Verdana Pr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7181"/>
                  </a:ext>
                </a:extLst>
              </a:tr>
              <a:tr h="400739"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effectLst/>
                          <a:latin typeface="Verdana Pro"/>
                        </a:rPr>
                        <a:t>Planning, Programming &amp; Monitoring</a:t>
                      </a:r>
                      <a:endParaRPr lang="en-US" sz="200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 Pro"/>
                        </a:rPr>
                        <a:t>VCTC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 Pro"/>
                        </a:rPr>
                        <a:t>$2,393,000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145268"/>
                  </a:ext>
                </a:extLst>
              </a:tr>
              <a:tr h="400739"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effectLst/>
                          <a:latin typeface="Verdana Pro"/>
                        </a:rPr>
                        <a:t>Camarillo Central Avenue Bike Lanes</a:t>
                      </a:r>
                      <a:endParaRPr lang="en-US" sz="200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 Pro"/>
                        </a:rPr>
                        <a:t>City of Camarillo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 Pro"/>
                        </a:rPr>
                        <a:t>$4,667,000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610334"/>
                  </a:ext>
                </a:extLst>
              </a:tr>
              <a:tr h="40073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erdana Pr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effectLst/>
                          <a:latin typeface="Verdana Pro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effectLst/>
                          <a:latin typeface="Verdana Pro"/>
                        </a:rPr>
                        <a:t>$7,060,000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04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1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316096"/>
            <a:ext cx="1219199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en-US" sz="20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85357" y="104509"/>
            <a:ext cx="1061007" cy="648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6D2D71-130F-E8F1-B87E-9EB5FCEE12CA}"/>
              </a:ext>
            </a:extLst>
          </p:cNvPr>
          <p:cNvSpPr txBox="1"/>
          <p:nvPr/>
        </p:nvSpPr>
        <p:spPr>
          <a:xfrm>
            <a:off x="7653290" y="1547346"/>
            <a:ext cx="35615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The project will</a:t>
            </a:r>
          </a:p>
          <a:p>
            <a:r>
              <a:rPr lang="en-US" sz="2000" b="1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construct Class II bike 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000" b="1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anes </a:t>
            </a:r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on both sides of </a:t>
            </a:r>
            <a:r>
              <a:rPr lang="en-US" sz="2000" b="1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Central Avenue, </a:t>
            </a:r>
            <a:r>
              <a:rPr lang="en-US" sz="200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a high traffic volume arterial street, </a:t>
            </a:r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starting at the City limits and</a:t>
            </a:r>
          </a:p>
          <a:p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extending to the US-101 Freeway Northbound off-ramp. The project will </a:t>
            </a:r>
            <a:r>
              <a:rPr lang="en-US" sz="2000" b="1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close a missing link in the region's east-west bikeway network</a:t>
            </a:r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 on</a:t>
            </a:r>
          </a:p>
          <a:p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Central Avenue also providing </a:t>
            </a: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safer travel for </a:t>
            </a:r>
            <a:r>
              <a:rPr lang="en-US" sz="2000" b="1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en-US" sz="2000" b="0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 commuting to Rio Mesa High School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64945-35C3-57FA-0F9D-E6A9EA8BE74C}"/>
              </a:ext>
            </a:extLst>
          </p:cNvPr>
          <p:cNvSpPr txBox="1"/>
          <p:nvPr/>
        </p:nvSpPr>
        <p:spPr>
          <a:xfrm>
            <a:off x="2043712" y="380249"/>
            <a:ext cx="786004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i="0" u="none" strike="noStrike" baseline="0">
                <a:latin typeface="Calibri" panose="020F0502020204030204" pitchFamily="34" charset="0"/>
              </a:rPr>
              <a:t>Central Avenue Bike Lanes in Camarillo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582AF-DE67-2B21-B4B9-402C4F62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2" y="1543224"/>
            <a:ext cx="6282881" cy="4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s on a highway&#10;&#10;Description automatically generated">
            <a:extLst>
              <a:ext uri="{FF2B5EF4-FFF2-40B4-BE49-F238E27FC236}">
                <a16:creationId xmlns:a16="http://schemas.microsoft.com/office/drawing/2014/main" id="{6781CC5B-2AE7-2E26-C599-9840343F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263" y="1406905"/>
            <a:ext cx="5374167" cy="235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16096"/>
            <a:ext cx="12191999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en-US" sz="20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185357" y="104509"/>
            <a:ext cx="1061007" cy="648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6D2D71-130F-E8F1-B87E-9EB5FCEE12CA}"/>
              </a:ext>
            </a:extLst>
          </p:cNvPr>
          <p:cNvSpPr txBox="1"/>
          <p:nvPr/>
        </p:nvSpPr>
        <p:spPr>
          <a:xfrm>
            <a:off x="1055833" y="4003410"/>
            <a:ext cx="4410844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Commission policy – Save STIP funds for future US 101 improvements</a:t>
            </a:r>
            <a:endParaRPr lang="en-US" sz="2200"/>
          </a:p>
          <a:p>
            <a:endParaRPr lang="en-US" sz="22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200">
                <a:latin typeface="Calibri"/>
                <a:ea typeface="Calibri"/>
                <a:cs typeface="Calibri"/>
              </a:rPr>
              <a:t>Current available US 101 balance = $146 million</a:t>
            </a:r>
            <a:endParaRPr lang="en-US" sz="22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buFont typeface="Arial,Sans-Serif"/>
              <a:buChar char="•"/>
            </a:pPr>
            <a:endParaRPr lang="en-US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buFont typeface="Arial,Sans-Serif"/>
              <a:buChar char="•"/>
            </a:pPr>
            <a:endParaRPr lang="en-US" sz="2000">
              <a:latin typeface="Calibri"/>
              <a:ea typeface="Calibri"/>
              <a:cs typeface="Calibri"/>
            </a:endParaRPr>
          </a:p>
          <a:p>
            <a:endParaRPr lang="en-US" sz="2000" i="0" u="none" strike="noStrike" baseline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64945-35C3-57FA-0F9D-E6A9EA8BE74C}"/>
              </a:ext>
            </a:extLst>
          </p:cNvPr>
          <p:cNvSpPr txBox="1"/>
          <p:nvPr/>
        </p:nvSpPr>
        <p:spPr>
          <a:xfrm>
            <a:off x="2043712" y="346532"/>
            <a:ext cx="786004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400" b="1">
              <a:cs typeface="Calibri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60F9A2B-F8DC-6E4C-F06E-AF35DC9A4BC2}"/>
              </a:ext>
            </a:extLst>
          </p:cNvPr>
          <p:cNvSpPr txBox="1"/>
          <p:nvPr/>
        </p:nvSpPr>
        <p:spPr>
          <a:xfrm>
            <a:off x="2043712" y="346532"/>
            <a:ext cx="7860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latin typeface="Calibri" panose="020F0502020204030204" pitchFamily="34" charset="0"/>
              </a:rPr>
              <a:t>US 101 Improvements</a:t>
            </a:r>
            <a:endParaRPr lang="en-US" sz="2400" b="1" i="0" u="none" strike="noStrike" baseline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0670E-D96F-A6A7-C277-2A699A66E4E4}"/>
              </a:ext>
            </a:extLst>
          </p:cNvPr>
          <p:cNvSpPr txBox="1"/>
          <p:nvPr/>
        </p:nvSpPr>
        <p:spPr>
          <a:xfrm>
            <a:off x="6017346" y="4003410"/>
            <a:ext cx="5207388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200">
                <a:solidFill>
                  <a:srgbClr val="000000"/>
                </a:solidFill>
                <a:cs typeface="Calibri"/>
              </a:rPr>
              <a:t>This recommendation reserves another $19.8 million of future funds for US 101.</a:t>
            </a:r>
          </a:p>
          <a:p>
            <a:pPr marL="342900" indent="-342900">
              <a:buFont typeface="Arial,Sans-Serif"/>
              <a:buChar char="•"/>
            </a:pPr>
            <a:endParaRPr lang="en-US" sz="2200">
              <a:solidFill>
                <a:srgbClr val="000000"/>
              </a:solidFill>
              <a:cs typeface="Calibri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2200">
                <a:solidFill>
                  <a:srgbClr val="000000"/>
                </a:solidFill>
                <a:cs typeface="Calibri"/>
              </a:rPr>
              <a:t>Early Action Plan being developed to identify a reduced work scope that can be accomplished with future available funds.</a:t>
            </a:r>
          </a:p>
        </p:txBody>
      </p:sp>
    </p:spTree>
    <p:extLst>
      <p:ext uri="{BB962C8B-B14F-4D97-AF65-F5344CB8AC3E}">
        <p14:creationId xmlns:p14="http://schemas.microsoft.com/office/powerpoint/2010/main" val="137733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69C8CCBC76394FBF3D32AF50AF94AB" ma:contentTypeVersion="16" ma:contentTypeDescription="Create a new document." ma:contentTypeScope="" ma:versionID="3b44729ac2010cd1dabb873cc92ea503">
  <xsd:schema xmlns:xsd="http://www.w3.org/2001/XMLSchema" xmlns:xs="http://www.w3.org/2001/XMLSchema" xmlns:p="http://schemas.microsoft.com/office/2006/metadata/properties" xmlns:ns2="217c52dd-f207-46ed-907a-149ac87d1cb3" xmlns:ns3="392115dc-b705-46fa-b439-48a1e61ce6cc" targetNamespace="http://schemas.microsoft.com/office/2006/metadata/properties" ma:root="true" ma:fieldsID="4a03366607c3b4c717cf28da25b0bbcf" ns2:_="" ns3:_="">
    <xsd:import namespace="217c52dd-f207-46ed-907a-149ac87d1cb3"/>
    <xsd:import namespace="392115dc-b705-46fa-b439-48a1e61ce6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c52dd-f207-46ed-907a-149ac87d1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5aa16a-efdf-4c4a-b97e-f492f99ec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115dc-b705-46fa-b439-48a1e61ce6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b72b8f-543b-4bfd-b1d9-c77f4983fe7f}" ma:internalName="TaxCatchAll" ma:showField="CatchAllData" ma:web="392115dc-b705-46fa-b439-48a1e61ce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7c52dd-f207-46ed-907a-149ac87d1cb3">
      <Terms xmlns="http://schemas.microsoft.com/office/infopath/2007/PartnerControls"/>
    </lcf76f155ced4ddcb4097134ff3c332f>
    <TaxCatchAll xmlns="392115dc-b705-46fa-b439-48a1e61ce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721609-CC62-428C-9D2B-46F264B77777}">
  <ds:schemaRefs>
    <ds:schemaRef ds:uri="217c52dd-f207-46ed-907a-149ac87d1cb3"/>
    <ds:schemaRef ds:uri="392115dc-b705-46fa-b439-48a1e61ce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E4A603-DD24-42FF-8A78-3FBA0102193C}">
  <ds:schemaRefs>
    <ds:schemaRef ds:uri="http://purl.org/dc/dcmitype/"/>
    <ds:schemaRef ds:uri="http://schemas.microsoft.com/office/2006/metadata/properties"/>
    <ds:schemaRef ds:uri="http://purl.org/dc/elements/1.1/"/>
    <ds:schemaRef ds:uri="217c52dd-f207-46ed-907a-149ac87d1cb3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92115dc-b705-46fa-b439-48a1e61ce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7D1F2C-22DC-47F7-96DF-01BBE3351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Arial,Sans-Serif</vt:lpstr>
      <vt:lpstr>Calibri</vt:lpstr>
      <vt:lpstr>Calibri Light</vt:lpstr>
      <vt:lpstr>Verdana Pro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Miller</dc:creator>
  <cp:lastModifiedBy>Roxanna Ibarra</cp:lastModifiedBy>
  <cp:revision>2</cp:revision>
  <dcterms:created xsi:type="dcterms:W3CDTF">2023-10-31T15:38:11Z</dcterms:created>
  <dcterms:modified xsi:type="dcterms:W3CDTF">2023-11-02T18:38:14Z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0x0101005069C8CCBC76394FBF3D32AF50AF94AB</vt:lpwstr>
  </property>
</Properties>
</file>