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323" r:id="rId6"/>
    <p:sldId id="303" r:id="rId7"/>
    <p:sldId id="312" r:id="rId8"/>
    <p:sldId id="301" r:id="rId9"/>
    <p:sldId id="319" r:id="rId10"/>
    <p:sldId id="321" r:id="rId11"/>
    <p:sldId id="324" r:id="rId12"/>
    <p:sldId id="294"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2B11EF-5550-4EFC-9599-BD454D2CE0C8}" v="1" dt="2023-11-02T18:34:13.851"/>
    <p1510:client id="{CBF37C37-B7E1-4916-86CB-C49D15C43D19}" v="13" dt="2023-11-02T16:29:57.9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2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6AC83EF-A61B-4C70-8494-BC894F5909BC}" type="datetimeFigureOut">
              <a:rPr lang="en-US" smtClean="0"/>
              <a:t>11/2/2023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ADEFA04-3C09-4339-A658-AD0964186815}" type="slidenum">
              <a:rPr lang="en-US" smtClean="0"/>
              <a:t>‹#›</a:t>
            </a:fld>
            <a:endParaRPr lang="en-US"/>
          </a:p>
        </p:txBody>
      </p:sp>
    </p:spTree>
    <p:extLst>
      <p:ext uri="{BB962C8B-B14F-4D97-AF65-F5344CB8AC3E}">
        <p14:creationId xmlns:p14="http://schemas.microsoft.com/office/powerpoint/2010/main" val="1002153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Good Morning Chair MacDonald and Members of the Commission, for the record, my name is Amanda Fagan, and I serve as the Director of Planning and Sustainability here at VCTC. </a:t>
            </a:r>
          </a:p>
          <a:p>
            <a:pPr marL="0" marR="0" algn="just">
              <a:lnSpc>
                <a:spcPct val="115000"/>
              </a:lnSpc>
              <a:spcBef>
                <a:spcPts val="0"/>
              </a:spcBef>
              <a:spcAft>
                <a:spcPts val="0"/>
              </a:spcAft>
            </a:pPr>
            <a:endParaRPr lang="en-US" sz="110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Our most recent verbal update to the Commission took place in June, with monthly consent agenda written updates provided in July and September. With such recent discussion items presented, I will be focusing on the most recent activities and actions in the interest of time. </a:t>
            </a:r>
          </a:p>
          <a:p>
            <a:pPr marL="0" marR="0" algn="just">
              <a:lnSpc>
                <a:spcPct val="115000"/>
              </a:lnSpc>
              <a:spcBef>
                <a:spcPts val="0"/>
              </a:spcBef>
              <a:spcAft>
                <a:spcPts val="0"/>
              </a:spcAft>
            </a:pPr>
            <a:endParaRPr lang="en-US" sz="110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ADEFA04-3C09-4339-A658-AD0964186815}" type="slidenum">
              <a:rPr lang="en-US" smtClean="0"/>
              <a:t>1</a:t>
            </a:fld>
            <a:endParaRPr lang="en-US"/>
          </a:p>
        </p:txBody>
      </p:sp>
    </p:spTree>
    <p:extLst>
      <p:ext uri="{BB962C8B-B14F-4D97-AF65-F5344CB8AC3E}">
        <p14:creationId xmlns:p14="http://schemas.microsoft.com/office/powerpoint/2010/main" val="2045404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100" kern="100">
                <a:effectLst/>
                <a:latin typeface="Calibri" panose="020F0502020204030204" pitchFamily="34" charset="0"/>
                <a:ea typeface="Calibri" panose="020F0502020204030204" pitchFamily="34" charset="0"/>
                <a:cs typeface="Times New Roman" panose="02020603050405020304" pitchFamily="18" charset="0"/>
              </a:rPr>
              <a:t>The most recent verbal update to the Commission was provided at the October 6</a:t>
            </a:r>
            <a:r>
              <a:rPr lang="en-US" sz="1100" kern="100" baseline="30000">
                <a:effectLst/>
                <a:latin typeface="Calibri" panose="020F0502020204030204" pitchFamily="34" charset="0"/>
                <a:ea typeface="Calibri" panose="020F0502020204030204" pitchFamily="34" charset="0"/>
                <a:cs typeface="Times New Roman" panose="02020603050405020304" pitchFamily="18" charset="0"/>
              </a:rPr>
              <a:t>th</a:t>
            </a:r>
            <a:r>
              <a:rPr lang="en-US" sz="1100" kern="100">
                <a:effectLst/>
                <a:latin typeface="Calibri" panose="020F0502020204030204" pitchFamily="34" charset="0"/>
                <a:ea typeface="Calibri" panose="020F0502020204030204" pitchFamily="34" charset="0"/>
                <a:cs typeface="Times New Roman" panose="02020603050405020304" pitchFamily="18" charset="0"/>
              </a:rPr>
              <a:t> meeting, so this morning, I will focus on updates for the month of October. On the administrative actions side, VCTC staff continues to process rights of entry permits, lease reassignments, crossing agreements, utility license agreements, and invoices.</a:t>
            </a:r>
          </a:p>
          <a:p>
            <a:pPr marL="0" marR="0" algn="just">
              <a:lnSpc>
                <a:spcPct val="107000"/>
              </a:lnSpc>
              <a:spcBef>
                <a:spcPts val="0"/>
              </a:spcBef>
              <a:spcAft>
                <a:spcPts val="800"/>
              </a:spcAft>
            </a:pP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ADEFA04-3C09-4339-A658-AD0964186815}" type="slidenum">
              <a:rPr lang="en-US" smtClean="0"/>
              <a:t>2</a:t>
            </a:fld>
            <a:endParaRPr lang="en-US"/>
          </a:p>
        </p:txBody>
      </p:sp>
    </p:spTree>
    <p:extLst>
      <p:ext uri="{BB962C8B-B14F-4D97-AF65-F5344CB8AC3E}">
        <p14:creationId xmlns:p14="http://schemas.microsoft.com/office/powerpoint/2010/main" val="1347876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1100">
                <a:solidFill>
                  <a:srgbClr val="002060"/>
                </a:solidFill>
                <a:latin typeface="+mn-lt"/>
                <a:ea typeface="Calibri" panose="020F0502020204030204" pitchFamily="34" charset="0"/>
                <a:cs typeface="Arial" panose="020B0604020202020204" pitchFamily="34" charset="0"/>
              </a:rPr>
              <a:t>Planning, Design and Engineering to restore the pre-disaster design, capacity, and function of Sespe Creek Overflow railroad bridge is continuing. </a:t>
            </a:r>
            <a:r>
              <a:rPr lang="en-US" sz="1100" kern="100">
                <a:solidFill>
                  <a:srgbClr val="002060"/>
                </a:solidFill>
                <a:effectLst/>
                <a:latin typeface="+mn-lt"/>
                <a:ea typeface="Calibri" panose="020F0502020204030204" pitchFamily="34" charset="0"/>
                <a:cs typeface="Times New Roman" panose="02020603050405020304" pitchFamily="18" charset="0"/>
              </a:rPr>
              <a:t>VCTC received the</a:t>
            </a:r>
            <a:r>
              <a:rPr lang="en-US" sz="1100" kern="100">
                <a:effectLst/>
                <a:latin typeface="+mn-lt"/>
                <a:ea typeface="Calibri" panose="020F0502020204030204" pitchFamily="34" charset="0"/>
                <a:cs typeface="Times New Roman" panose="02020603050405020304" pitchFamily="18" charset="0"/>
              </a:rPr>
              <a:t> 90% design submittal on November 1</a:t>
            </a:r>
            <a:r>
              <a:rPr lang="en-US" sz="1100" kern="100" baseline="30000">
                <a:effectLst/>
                <a:latin typeface="+mn-lt"/>
                <a:ea typeface="Calibri" panose="020F0502020204030204" pitchFamily="34" charset="0"/>
                <a:cs typeface="Times New Roman" panose="02020603050405020304" pitchFamily="18" charset="0"/>
              </a:rPr>
              <a:t>st</a:t>
            </a:r>
            <a:r>
              <a:rPr lang="en-US" sz="1100" kern="100">
                <a:effectLst/>
                <a:latin typeface="+mn-lt"/>
                <a:ea typeface="Calibri" panose="020F0502020204030204" pitchFamily="34" charset="0"/>
                <a:cs typeface="Times New Roman" panose="02020603050405020304" pitchFamily="18" charset="0"/>
              </a:rPr>
              <a:t> and will be reviewing the submittal in coordination with Sierra Northern Railway and the County of Ventura. The design team also prepared, and VCTC reviewed, a draft Hazard Mitigation Memo for discussion with FEMA. </a:t>
            </a:r>
          </a:p>
          <a:p>
            <a:pPr marL="0" marR="0" algn="just">
              <a:lnSpc>
                <a:spcPct val="107000"/>
              </a:lnSpc>
              <a:spcBef>
                <a:spcPts val="0"/>
              </a:spcBef>
              <a:spcAft>
                <a:spcPts val="800"/>
              </a:spcAft>
            </a:pPr>
            <a:endParaRPr lang="en-US" sz="1100" kern="10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100" kern="100">
                <a:effectLst/>
                <a:latin typeface="+mn-lt"/>
                <a:ea typeface="Calibri" panose="020F0502020204030204" pitchFamily="34" charset="0"/>
                <a:cs typeface="Times New Roman" panose="02020603050405020304" pitchFamily="18" charset="0"/>
              </a:rPr>
              <a:t>The focus of the design and engineering process is to ensure safe and resilient bridge reconstruction that minimizes impacts to the environment and the community. </a:t>
            </a:r>
          </a:p>
          <a:p>
            <a:pPr marL="0" marR="0" algn="just">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bridge repair plans are designed to be modular and replicable, such that repairs and reconstruction for the remainder of the bridge could be completed as additional funding becomes available. The full bridge has been inspected by an independent railroad bridge engineer, with any recommended repairs to be completed by Sierra Northern.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ADEFA04-3C09-4339-A658-AD0964186815}" type="slidenum">
              <a:rPr lang="en-US" smtClean="0"/>
              <a:t>3</a:t>
            </a:fld>
            <a:endParaRPr lang="en-US"/>
          </a:p>
        </p:txBody>
      </p:sp>
    </p:spTree>
    <p:extLst>
      <p:ext uri="{BB962C8B-B14F-4D97-AF65-F5344CB8AC3E}">
        <p14:creationId xmlns:p14="http://schemas.microsoft.com/office/powerpoint/2010/main" val="144273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Given the urgent need to restore rail services and repair the bridge, VCTC is conducting an accelerated design and planning phase of the project. The current working schedule is to release a Request for Proposals for Construction Management support for Commission approval to release the RFP in November 2023, then to release the Request for Bids for a Construction Firm in the December/January timeframe. The goal is to commence on-site construction in May 2024 to allow construction to occur during the driest period of the year, to avoid and minimize impacts to the watershed. While we had initially hoped to complete reconstruction by the end of this calendar year, the hydrologic, geologic, and environmental conditions of the bridge and watershed are such that the construction window is from May – September.</a:t>
            </a:r>
          </a:p>
          <a:p>
            <a:pPr marL="0" marR="0" algn="just">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ADEFA04-3C09-4339-A658-AD0964186815}" type="slidenum">
              <a:rPr lang="en-US" smtClean="0"/>
              <a:t>4</a:t>
            </a:fld>
            <a:endParaRPr lang="en-US"/>
          </a:p>
        </p:txBody>
      </p:sp>
    </p:spTree>
    <p:extLst>
      <p:ext uri="{BB962C8B-B14F-4D97-AF65-F5344CB8AC3E}">
        <p14:creationId xmlns:p14="http://schemas.microsoft.com/office/powerpoint/2010/main" val="3811322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1000"/>
              </a:spcAft>
            </a:pPr>
            <a:r>
              <a:rPr lang="en-US" sz="1100">
                <a:effectLst/>
                <a:latin typeface="+mn-lt"/>
                <a:ea typeface="Calibri" panose="020F0502020204030204" pitchFamily="34" charset="0"/>
                <a:cs typeface="Arial" panose="020B0604020202020204" pitchFamily="34" charset="0"/>
              </a:rPr>
              <a:t>On October 5</a:t>
            </a:r>
            <a:r>
              <a:rPr lang="en-US" sz="1100" baseline="30000">
                <a:effectLst/>
                <a:latin typeface="+mn-lt"/>
                <a:ea typeface="Calibri" panose="020F0502020204030204" pitchFamily="34" charset="0"/>
                <a:cs typeface="Arial" panose="020B0604020202020204" pitchFamily="34" charset="0"/>
              </a:rPr>
              <a:t>th</a:t>
            </a:r>
            <a:r>
              <a:rPr lang="en-US" sz="1100">
                <a:effectLst/>
                <a:latin typeface="+mn-lt"/>
                <a:ea typeface="Calibri" panose="020F0502020204030204" pitchFamily="34" charset="0"/>
                <a:cs typeface="Arial" panose="020B0604020202020204" pitchFamily="34" charset="0"/>
              </a:rPr>
              <a:t>, VCTC facilitated the fall 2023 quarterly meeting of the Cycle Cal Coast group, with a focus on the Rails With Trails concept. We received a presentation from the U.S. Dept of Transportation’s Volpe Center on the recently updated Federal Railroad Administration  </a:t>
            </a:r>
            <a:r>
              <a:rPr lang="en-US" sz="1200">
                <a:effectLst/>
                <a:latin typeface="Arial" panose="020B0604020202020204" pitchFamily="34" charset="0"/>
                <a:ea typeface="Calibri" panose="020F0502020204030204" pitchFamily="34" charset="0"/>
                <a:cs typeface="Arial" panose="020B0604020202020204" pitchFamily="34" charset="0"/>
              </a:rPr>
              <a:t>Rails with Trails Best Practices and Lessons Learned Guidebook. Mendocino Railways President and CEO Robert Pinoli, Jr. shared a presentation on the Skunk Train Rails with Trails project in Mendocino County. VCTC Staff provided overview and updates on SPBL Trail Master Plan Update for the Saticoy to Piru sections of the trail, and the City of Ventura shared presentation on the East Ventura to Saticoy section of the SPBL Trail planning and design progress. </a:t>
            </a:r>
          </a:p>
          <a:p>
            <a:pPr marL="0" marR="0" algn="just">
              <a:lnSpc>
                <a:spcPct val="115000"/>
              </a:lnSpc>
              <a:spcBef>
                <a:spcPts val="0"/>
              </a:spcBef>
              <a:spcAft>
                <a:spcPts val="1000"/>
              </a:spcAft>
            </a:pPr>
            <a:endParaRPr lang="en-US" sz="120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15000"/>
              </a:lnSpc>
              <a:spcBef>
                <a:spcPts val="0"/>
              </a:spcBef>
              <a:spcAft>
                <a:spcPts val="1000"/>
              </a:spcAft>
            </a:pPr>
            <a:r>
              <a:rPr lang="en-US" sz="1200">
                <a:effectLst/>
                <a:latin typeface="Arial" panose="020B0604020202020204" pitchFamily="34" charset="0"/>
                <a:ea typeface="Times New Roman" panose="02020603050405020304" pitchFamily="18" charset="0"/>
                <a:cs typeface="Arial" panose="020B0604020202020204" pitchFamily="34" charset="0"/>
              </a:rPr>
              <a:t>On October 11</a:t>
            </a:r>
            <a:r>
              <a:rPr lang="en-US" sz="1200" baseline="30000">
                <a:effectLst/>
                <a:latin typeface="Arial" panose="020B0604020202020204" pitchFamily="34" charset="0"/>
                <a:ea typeface="Times New Roman" panose="02020603050405020304" pitchFamily="18" charset="0"/>
                <a:cs typeface="Arial" panose="020B0604020202020204" pitchFamily="34" charset="0"/>
              </a:rPr>
              <a:t>th</a:t>
            </a:r>
            <a:r>
              <a:rPr lang="en-US" sz="1200">
                <a:effectLst/>
                <a:latin typeface="Arial" panose="020B0604020202020204" pitchFamily="34" charset="0"/>
                <a:ea typeface="Times New Roman" panose="02020603050405020304" pitchFamily="18" charset="0"/>
                <a:cs typeface="Arial" panose="020B0604020202020204" pitchFamily="34" charset="0"/>
              </a:rPr>
              <a:t>, VCTC staff presented to the Ventura County Agricultural Policy Advisory Committee at the request of the Ag Commissioner’s Office regarding railroad operations and trail planning efforts. </a:t>
            </a:r>
            <a:r>
              <a:rPr lang="en-US" sz="1200">
                <a:effectLst/>
                <a:latin typeface="Arial" panose="020B0604020202020204" pitchFamily="34" charset="0"/>
                <a:ea typeface="Times New Roman" panose="02020603050405020304" pitchFamily="18" charset="0"/>
              </a:rPr>
              <a:t>Committee members and public attendees from the agricultural community expressed concerns regarding compatibility of a bicycle and pedestrian trail within commercial agricultural areas, notably trespass, liability, food safety, security, potential loss of agricultural land, and possible negative economic impacts to agriculture. VCTC will continue this dialogue with the Agricultural Commissioner’s Office and APAC to address these concerns through the trail planning process, and to collaborate on other issues of mutual interest, such as goods movement. We anticipated that an Advisory Committee will be formed to help guide the Trail Master Plan and EIR update, and we welcome and appreciate participation from the Agricultural Commissioner’s Office and APAC.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lvl="1" indent="-342900" algn="just">
              <a:lnSpc>
                <a:spcPct val="115000"/>
              </a:lnSpc>
              <a:spcBef>
                <a:spcPts val="0"/>
              </a:spcBef>
              <a:spcAft>
                <a:spcPts val="1000"/>
              </a:spcAft>
              <a:buFont typeface="Symbol" panose="05050102010706020507" pitchFamily="18" charset="2"/>
              <a:buChar char=""/>
            </a:pPr>
            <a:endParaRPr lang="en-US" sz="1200">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CADEFA04-3C09-4339-A658-AD0964186815}" type="slidenum">
              <a:rPr lang="en-US" smtClean="0"/>
              <a:t>5</a:t>
            </a:fld>
            <a:endParaRPr lang="en-US"/>
          </a:p>
        </p:txBody>
      </p:sp>
    </p:spTree>
    <p:extLst>
      <p:ext uri="{BB962C8B-B14F-4D97-AF65-F5344CB8AC3E}">
        <p14:creationId xmlns:p14="http://schemas.microsoft.com/office/powerpoint/2010/main" val="2286362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a:solidFill>
                  <a:srgbClr val="000000"/>
                </a:solidFill>
                <a:effectLst/>
                <a:latin typeface="+mn-lt"/>
              </a:rPr>
              <a:t>At this time, approximately </a:t>
            </a:r>
            <a:r>
              <a:rPr lang="en-US" sz="1100" b="1" i="0" u="sng">
                <a:solidFill>
                  <a:srgbClr val="000000"/>
                </a:solidFill>
                <a:effectLst/>
                <a:latin typeface="+mn-lt"/>
              </a:rPr>
              <a:t>84</a:t>
            </a:r>
            <a:r>
              <a:rPr lang="en-US" sz="1100" b="0" i="0">
                <a:solidFill>
                  <a:srgbClr val="000000"/>
                </a:solidFill>
                <a:effectLst/>
                <a:latin typeface="+mn-lt"/>
              </a:rPr>
              <a:t> rail cars remain stored on the SPBL west of Sespe Creek. VCTC continues a dialogue with Sierra Northern to identify an alternative site for the rail cars until they can be placed back in service by the owner of the rail cars or until the Sespe Bridge reconstruction is completed. VCTC continues to work with parent company Sierra Railroad to seek a path forward to address community concerns related to rail car storage in both the near and long term of the Railroad Lease and Operations Agreement.</a:t>
            </a:r>
          </a:p>
          <a:p>
            <a:pPr algn="l"/>
            <a:endParaRPr lang="en-US" sz="1100" b="0" i="0">
              <a:solidFill>
                <a:srgbClr val="000000"/>
              </a:solidFill>
              <a:effectLst/>
              <a:latin typeface="+mn-lt"/>
            </a:endParaRPr>
          </a:p>
          <a:p>
            <a:pPr algn="l"/>
            <a:endParaRPr lang="en-US" sz="1100" b="0" i="0">
              <a:solidFill>
                <a:srgbClr val="000000"/>
              </a:solidFill>
              <a:effectLst/>
              <a:latin typeface="+mn-lt"/>
            </a:endParaRPr>
          </a:p>
          <a:p>
            <a:pPr algn="l"/>
            <a:r>
              <a:rPr lang="en-US" sz="1100" b="0" i="0">
                <a:solidFill>
                  <a:srgbClr val="000000"/>
                </a:solidFill>
                <a:effectLst/>
                <a:latin typeface="+mn-lt"/>
              </a:rPr>
              <a:t>BACKUP</a:t>
            </a:r>
          </a:p>
          <a:p>
            <a:pPr algn="l"/>
            <a:r>
              <a:rPr lang="en-US" sz="1100" b="0" i="0">
                <a:solidFill>
                  <a:srgbClr val="000000"/>
                </a:solidFill>
                <a:effectLst/>
                <a:latin typeface="+mn-lt"/>
              </a:rPr>
              <a:t>Rail Car Storage refers to rail cars owned by a third party being stored on the SPBL. Rail Car Storage is anticipated to be used in the early stages of Sierra Northern operations to generate revenue while other business lines are further developed. To mitigate the impact of Rail Car Storage, the Agreement prohibits rail car storage within incorporated cities and existing communities as defined by the County of Ventura (namely Saticoy and Piru), or within 150 feet of legal public and private railroad crossings and prohibits Rail Car Storage of rail cars containing hazardous materials.</a:t>
            </a:r>
          </a:p>
          <a:p>
            <a:pPr algn="l"/>
            <a:endParaRPr lang="en-US" sz="1100" b="0" i="0">
              <a:solidFill>
                <a:srgbClr val="000000"/>
              </a:solidFill>
              <a:effectLst/>
              <a:latin typeface="+mn-lt"/>
            </a:endParaRPr>
          </a:p>
          <a:p>
            <a:pPr algn="l"/>
            <a:r>
              <a:rPr lang="en-US" sz="1100" b="0" i="0">
                <a:solidFill>
                  <a:srgbClr val="000000"/>
                </a:solidFill>
                <a:effectLst/>
                <a:latin typeface="+mn-lt"/>
              </a:rPr>
              <a:t>As a result of the severe winter storms in January 2023 and resulting damage to the Sespe Creek Overflow bridge, up to approximately 100 rail cars have been stored in an unincorporated area west of Fillmore. The storage of these cars is temporary, and every effort is being made to repair the bridge and restore service connectivity in a timely manner to allow the cars to be moved to another less visible location, until the rail cars are placed back in service by their owner.</a:t>
            </a:r>
          </a:p>
          <a:p>
            <a:pPr algn="l"/>
            <a:endParaRPr lang="en-US" sz="1100" b="0" i="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a:solidFill>
                  <a:srgbClr val="000000"/>
                </a:solidFill>
                <a:effectLst/>
                <a:latin typeface="+mn-lt"/>
              </a:rPr>
              <a:t>Passenger and freight rail cars and locomotives owned by Sierra Northern Railway and its sister company, Mendocino Railway, may be parked on the railroad, including within incorporated cities, as part of regular railroad operations. These types of cars are not considered Railroad Car Storage.</a:t>
            </a:r>
          </a:p>
          <a:p>
            <a:pPr algn="l"/>
            <a:endParaRPr lang="en-US" sz="1100" b="0" i="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a:solidFill>
                  <a:srgbClr val="000000"/>
                </a:solidFill>
                <a:effectLst/>
                <a:latin typeface="+mn-lt"/>
              </a:rPr>
              <a:t>Revenue from the storage of rail cars contributes to maintaining and improving the condition of the railroad and right-of-way. Rail car storage also contributes to efficient and safe operations of the national railroad network.</a:t>
            </a:r>
          </a:p>
          <a:p>
            <a:pPr algn="l"/>
            <a:endParaRPr lang="en-US" sz="1100" b="0" i="0">
              <a:solidFill>
                <a:srgbClr val="000000"/>
              </a:solidFill>
              <a:effectLst/>
              <a:latin typeface="+mn-lt"/>
            </a:endParaRPr>
          </a:p>
          <a:p>
            <a:pPr algn="l"/>
            <a:endParaRPr lang="en-US" sz="1100" b="0" i="0">
              <a:solidFill>
                <a:srgbClr val="000000"/>
              </a:solidFill>
              <a:effectLst/>
              <a:latin typeface="+mn-lt"/>
            </a:endParaRPr>
          </a:p>
          <a:p>
            <a:endParaRPr lang="en-US"/>
          </a:p>
        </p:txBody>
      </p:sp>
      <p:sp>
        <p:nvSpPr>
          <p:cNvPr id="4" name="Slide Number Placeholder 3"/>
          <p:cNvSpPr>
            <a:spLocks noGrp="1"/>
          </p:cNvSpPr>
          <p:nvPr>
            <p:ph type="sldNum" sz="quarter" idx="5"/>
          </p:nvPr>
        </p:nvSpPr>
        <p:spPr/>
        <p:txBody>
          <a:bodyPr/>
          <a:lstStyle/>
          <a:p>
            <a:fld id="{CADEFA04-3C09-4339-A658-AD0964186815}" type="slidenum">
              <a:rPr lang="en-US" smtClean="0"/>
              <a:t>6</a:t>
            </a:fld>
            <a:endParaRPr lang="en-US"/>
          </a:p>
        </p:txBody>
      </p:sp>
    </p:spTree>
    <p:extLst>
      <p:ext uri="{BB962C8B-B14F-4D97-AF65-F5344CB8AC3E}">
        <p14:creationId xmlns:p14="http://schemas.microsoft.com/office/powerpoint/2010/main" val="487926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give you a sense of ongoing and upcoming administrative and program management tasks for the Branch Line, this slide contains my running to-do list. </a:t>
            </a:r>
          </a:p>
        </p:txBody>
      </p:sp>
      <p:sp>
        <p:nvSpPr>
          <p:cNvPr id="4" name="Slide Number Placeholder 3"/>
          <p:cNvSpPr>
            <a:spLocks noGrp="1"/>
          </p:cNvSpPr>
          <p:nvPr>
            <p:ph type="sldNum" sz="quarter" idx="5"/>
          </p:nvPr>
        </p:nvSpPr>
        <p:spPr/>
        <p:txBody>
          <a:bodyPr/>
          <a:lstStyle/>
          <a:p>
            <a:fld id="{CADEFA04-3C09-4339-A658-AD0964186815}" type="slidenum">
              <a:rPr lang="en-US" smtClean="0"/>
              <a:t>7</a:t>
            </a:fld>
            <a:endParaRPr lang="en-US"/>
          </a:p>
        </p:txBody>
      </p:sp>
    </p:spTree>
    <p:extLst>
      <p:ext uri="{BB962C8B-B14F-4D97-AF65-F5344CB8AC3E}">
        <p14:creationId xmlns:p14="http://schemas.microsoft.com/office/powerpoint/2010/main" val="632614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I will share that Sierra Northern and Mendocino Railway participated in the 150</a:t>
            </a:r>
            <a:r>
              <a:rPr lang="en-US" baseline="30000"/>
              <a:t>th</a:t>
            </a:r>
            <a:r>
              <a:rPr lang="en-US"/>
              <a:t> Anniversary Celebration of the County of Ventura, with a locomotive, railbike, and information table during the event at the Agriculture Museum in Santa Paula.</a:t>
            </a:r>
          </a:p>
        </p:txBody>
      </p:sp>
      <p:sp>
        <p:nvSpPr>
          <p:cNvPr id="4" name="Slide Number Placeholder 3"/>
          <p:cNvSpPr>
            <a:spLocks noGrp="1"/>
          </p:cNvSpPr>
          <p:nvPr>
            <p:ph type="sldNum" sz="quarter" idx="5"/>
          </p:nvPr>
        </p:nvSpPr>
        <p:spPr/>
        <p:txBody>
          <a:bodyPr/>
          <a:lstStyle/>
          <a:p>
            <a:fld id="{CADEFA04-3C09-4339-A658-AD0964186815}" type="slidenum">
              <a:rPr lang="en-US" smtClean="0"/>
              <a:t>8</a:t>
            </a:fld>
            <a:endParaRPr lang="en-US"/>
          </a:p>
        </p:txBody>
      </p:sp>
    </p:spTree>
    <p:extLst>
      <p:ext uri="{BB962C8B-B14F-4D97-AF65-F5344CB8AC3E}">
        <p14:creationId xmlns:p14="http://schemas.microsoft.com/office/powerpoint/2010/main" val="3043181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With that, I will be happy to answer any questions you may have. I also understand that we have several public speakers on this item.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ADEFA04-3C09-4339-A658-AD0964186815}" type="slidenum">
              <a:rPr lang="en-US" smtClean="0"/>
              <a:t>9</a:t>
            </a:fld>
            <a:endParaRPr lang="en-US"/>
          </a:p>
        </p:txBody>
      </p:sp>
    </p:spTree>
    <p:extLst>
      <p:ext uri="{BB962C8B-B14F-4D97-AF65-F5344CB8AC3E}">
        <p14:creationId xmlns:p14="http://schemas.microsoft.com/office/powerpoint/2010/main" val="3227187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FEDDF-1D2F-44A5-944C-EACE9C4BF7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C0E916-D48B-42CD-BD03-19842A89E1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968606-71F9-4E09-8ECD-4DDF2699838F}"/>
              </a:ext>
            </a:extLst>
          </p:cNvPr>
          <p:cNvSpPr>
            <a:spLocks noGrp="1"/>
          </p:cNvSpPr>
          <p:nvPr>
            <p:ph type="dt" sz="half" idx="10"/>
          </p:nvPr>
        </p:nvSpPr>
        <p:spPr/>
        <p:txBody>
          <a:bodyPr/>
          <a:lstStyle/>
          <a:p>
            <a:fld id="{F69FD939-8FE9-45F6-A484-C57273686AD9}" type="datetimeFigureOut">
              <a:rPr lang="en-US" smtClean="0"/>
              <a:t>11/2/2023</a:t>
            </a:fld>
            <a:endParaRPr lang="en-US"/>
          </a:p>
        </p:txBody>
      </p:sp>
      <p:sp>
        <p:nvSpPr>
          <p:cNvPr id="5" name="Footer Placeholder 4">
            <a:extLst>
              <a:ext uri="{FF2B5EF4-FFF2-40B4-BE49-F238E27FC236}">
                <a16:creationId xmlns:a16="http://schemas.microsoft.com/office/drawing/2014/main" id="{C0F18E0B-C034-44A9-A310-9AD1BBB15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2B017-296C-4F5B-A004-9B85F5939214}"/>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3960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51166-9CBE-4EA5-93D4-7F8EAB5934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03839E-37CD-439C-9509-7C6C6370BA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5E679-DC52-42CF-9F0D-90E170389003}"/>
              </a:ext>
            </a:extLst>
          </p:cNvPr>
          <p:cNvSpPr>
            <a:spLocks noGrp="1"/>
          </p:cNvSpPr>
          <p:nvPr>
            <p:ph type="dt" sz="half" idx="10"/>
          </p:nvPr>
        </p:nvSpPr>
        <p:spPr/>
        <p:txBody>
          <a:bodyPr/>
          <a:lstStyle/>
          <a:p>
            <a:fld id="{F69FD939-8FE9-45F6-A484-C57273686AD9}" type="datetimeFigureOut">
              <a:rPr lang="en-US" smtClean="0"/>
              <a:t>11/2/2023</a:t>
            </a:fld>
            <a:endParaRPr lang="en-US"/>
          </a:p>
        </p:txBody>
      </p:sp>
      <p:sp>
        <p:nvSpPr>
          <p:cNvPr id="5" name="Footer Placeholder 4">
            <a:extLst>
              <a:ext uri="{FF2B5EF4-FFF2-40B4-BE49-F238E27FC236}">
                <a16:creationId xmlns:a16="http://schemas.microsoft.com/office/drawing/2014/main" id="{5DBFB7FE-E860-48CE-BD1C-827DB32FB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C7717-61B1-4820-BFFF-D55A9AB0D324}"/>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100365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F8C66F-FE4C-4775-ADCD-7F2CB9FC34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7C51C4-8F9E-4EC4-9ABA-ABFB57290D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9A53F-2EF4-40BF-965C-956F9721A4DE}"/>
              </a:ext>
            </a:extLst>
          </p:cNvPr>
          <p:cNvSpPr>
            <a:spLocks noGrp="1"/>
          </p:cNvSpPr>
          <p:nvPr>
            <p:ph type="dt" sz="half" idx="10"/>
          </p:nvPr>
        </p:nvSpPr>
        <p:spPr/>
        <p:txBody>
          <a:bodyPr/>
          <a:lstStyle/>
          <a:p>
            <a:fld id="{F69FD939-8FE9-45F6-A484-C57273686AD9}" type="datetimeFigureOut">
              <a:rPr lang="en-US" smtClean="0"/>
              <a:t>11/2/2023</a:t>
            </a:fld>
            <a:endParaRPr lang="en-US"/>
          </a:p>
        </p:txBody>
      </p:sp>
      <p:sp>
        <p:nvSpPr>
          <p:cNvPr id="5" name="Footer Placeholder 4">
            <a:extLst>
              <a:ext uri="{FF2B5EF4-FFF2-40B4-BE49-F238E27FC236}">
                <a16:creationId xmlns:a16="http://schemas.microsoft.com/office/drawing/2014/main" id="{42AF1E31-0726-41D4-A1B9-061FC8852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568F8-7D2B-4DFA-BB89-3A6249C085D0}"/>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237758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D7D2-40D3-475D-8EFF-AC9641B228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FE687-6949-4184-9A74-591B0BE2D5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583B2-55A2-4C21-BFEE-19D2E04BDB0D}"/>
              </a:ext>
            </a:extLst>
          </p:cNvPr>
          <p:cNvSpPr>
            <a:spLocks noGrp="1"/>
          </p:cNvSpPr>
          <p:nvPr>
            <p:ph type="dt" sz="half" idx="10"/>
          </p:nvPr>
        </p:nvSpPr>
        <p:spPr/>
        <p:txBody>
          <a:bodyPr/>
          <a:lstStyle/>
          <a:p>
            <a:fld id="{F69FD939-8FE9-45F6-A484-C57273686AD9}" type="datetimeFigureOut">
              <a:rPr lang="en-US" smtClean="0"/>
              <a:t>11/2/2023</a:t>
            </a:fld>
            <a:endParaRPr lang="en-US"/>
          </a:p>
        </p:txBody>
      </p:sp>
      <p:sp>
        <p:nvSpPr>
          <p:cNvPr id="5" name="Footer Placeholder 4">
            <a:extLst>
              <a:ext uri="{FF2B5EF4-FFF2-40B4-BE49-F238E27FC236}">
                <a16:creationId xmlns:a16="http://schemas.microsoft.com/office/drawing/2014/main" id="{AFEF111B-FEC8-4301-AF54-408BE2ED2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3F222-9B72-4133-9BB7-0B585B17A797}"/>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678712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5A59-8AA5-4A0F-A103-76466B7C68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D2BD7F-986C-4A7B-9422-7B707765B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1BC7CF-313E-44CC-BA1C-F561FD115908}"/>
              </a:ext>
            </a:extLst>
          </p:cNvPr>
          <p:cNvSpPr>
            <a:spLocks noGrp="1"/>
          </p:cNvSpPr>
          <p:nvPr>
            <p:ph type="dt" sz="half" idx="10"/>
          </p:nvPr>
        </p:nvSpPr>
        <p:spPr/>
        <p:txBody>
          <a:bodyPr/>
          <a:lstStyle/>
          <a:p>
            <a:fld id="{F69FD939-8FE9-45F6-A484-C57273686AD9}" type="datetimeFigureOut">
              <a:rPr lang="en-US" smtClean="0"/>
              <a:t>11/2/2023</a:t>
            </a:fld>
            <a:endParaRPr lang="en-US"/>
          </a:p>
        </p:txBody>
      </p:sp>
      <p:sp>
        <p:nvSpPr>
          <p:cNvPr id="5" name="Footer Placeholder 4">
            <a:extLst>
              <a:ext uri="{FF2B5EF4-FFF2-40B4-BE49-F238E27FC236}">
                <a16:creationId xmlns:a16="http://schemas.microsoft.com/office/drawing/2014/main" id="{5DFCD526-EBE5-4165-AE4F-428C30969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190A7-79CB-40CB-93B5-9AB01D5E0BB6}"/>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2804970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3845-A5E5-44AF-B855-6D988C0DD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DFB0AB-72B3-4699-8B9C-E5D6A451A1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9639DB-6D22-4393-B853-4C06227A72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A24338-28D2-41CE-ABB3-02E8F5ED725E}"/>
              </a:ext>
            </a:extLst>
          </p:cNvPr>
          <p:cNvSpPr>
            <a:spLocks noGrp="1"/>
          </p:cNvSpPr>
          <p:nvPr>
            <p:ph type="dt" sz="half" idx="10"/>
          </p:nvPr>
        </p:nvSpPr>
        <p:spPr/>
        <p:txBody>
          <a:bodyPr/>
          <a:lstStyle/>
          <a:p>
            <a:fld id="{F69FD939-8FE9-45F6-A484-C57273686AD9}" type="datetimeFigureOut">
              <a:rPr lang="en-US" smtClean="0"/>
              <a:t>11/2/2023</a:t>
            </a:fld>
            <a:endParaRPr lang="en-US"/>
          </a:p>
        </p:txBody>
      </p:sp>
      <p:sp>
        <p:nvSpPr>
          <p:cNvPr id="6" name="Footer Placeholder 5">
            <a:extLst>
              <a:ext uri="{FF2B5EF4-FFF2-40B4-BE49-F238E27FC236}">
                <a16:creationId xmlns:a16="http://schemas.microsoft.com/office/drawing/2014/main" id="{2A0B42B1-2899-4271-8EC4-E27FE5A062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F7212C-C3C5-40E9-94B1-8B1D9A49CE37}"/>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53289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8840-E46A-411E-9C35-6C5025553A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E032F-A895-44CD-891D-D0275C7DBD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A0CAC-110E-406E-BCFE-877F06CBA9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DA12E1-5E25-4DAB-AB77-445CAE80A3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562F34-FDAA-4473-8711-53968E5886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766615-6ACC-4559-8DDA-2CD704200055}"/>
              </a:ext>
            </a:extLst>
          </p:cNvPr>
          <p:cNvSpPr>
            <a:spLocks noGrp="1"/>
          </p:cNvSpPr>
          <p:nvPr>
            <p:ph type="dt" sz="half" idx="10"/>
          </p:nvPr>
        </p:nvSpPr>
        <p:spPr/>
        <p:txBody>
          <a:bodyPr/>
          <a:lstStyle/>
          <a:p>
            <a:fld id="{F69FD939-8FE9-45F6-A484-C57273686AD9}" type="datetimeFigureOut">
              <a:rPr lang="en-US" smtClean="0"/>
              <a:t>11/2/2023</a:t>
            </a:fld>
            <a:endParaRPr lang="en-US"/>
          </a:p>
        </p:txBody>
      </p:sp>
      <p:sp>
        <p:nvSpPr>
          <p:cNvPr id="8" name="Footer Placeholder 7">
            <a:extLst>
              <a:ext uri="{FF2B5EF4-FFF2-40B4-BE49-F238E27FC236}">
                <a16:creationId xmlns:a16="http://schemas.microsoft.com/office/drawing/2014/main" id="{B1D92234-970F-4A4F-975F-CD29457DB2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2A37C-17FE-4EE2-BCB8-8A1D795CCD48}"/>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1742821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A94A-D912-4BEB-936A-B9AA045BAD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358578-A86B-4C81-A173-BE3574397B1E}"/>
              </a:ext>
            </a:extLst>
          </p:cNvPr>
          <p:cNvSpPr>
            <a:spLocks noGrp="1"/>
          </p:cNvSpPr>
          <p:nvPr>
            <p:ph type="dt" sz="half" idx="10"/>
          </p:nvPr>
        </p:nvSpPr>
        <p:spPr/>
        <p:txBody>
          <a:bodyPr/>
          <a:lstStyle/>
          <a:p>
            <a:fld id="{F69FD939-8FE9-45F6-A484-C57273686AD9}" type="datetimeFigureOut">
              <a:rPr lang="en-US" smtClean="0"/>
              <a:t>11/2/2023</a:t>
            </a:fld>
            <a:endParaRPr lang="en-US"/>
          </a:p>
        </p:txBody>
      </p:sp>
      <p:sp>
        <p:nvSpPr>
          <p:cNvPr id="4" name="Footer Placeholder 3">
            <a:extLst>
              <a:ext uri="{FF2B5EF4-FFF2-40B4-BE49-F238E27FC236}">
                <a16:creationId xmlns:a16="http://schemas.microsoft.com/office/drawing/2014/main" id="{B39B632E-228F-49A6-8EAB-ADB94AAFC5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4D1A81-9A36-4C69-A6ED-D153B7EC8CEE}"/>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1738172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6C405-6831-4855-B02A-24AEABD5C2D7}"/>
              </a:ext>
            </a:extLst>
          </p:cNvPr>
          <p:cNvSpPr>
            <a:spLocks noGrp="1"/>
          </p:cNvSpPr>
          <p:nvPr>
            <p:ph type="dt" sz="half" idx="10"/>
          </p:nvPr>
        </p:nvSpPr>
        <p:spPr/>
        <p:txBody>
          <a:bodyPr/>
          <a:lstStyle/>
          <a:p>
            <a:fld id="{F69FD939-8FE9-45F6-A484-C57273686AD9}" type="datetimeFigureOut">
              <a:rPr lang="en-US" smtClean="0"/>
              <a:t>11/2/2023</a:t>
            </a:fld>
            <a:endParaRPr lang="en-US"/>
          </a:p>
        </p:txBody>
      </p:sp>
      <p:sp>
        <p:nvSpPr>
          <p:cNvPr id="3" name="Footer Placeholder 2">
            <a:extLst>
              <a:ext uri="{FF2B5EF4-FFF2-40B4-BE49-F238E27FC236}">
                <a16:creationId xmlns:a16="http://schemas.microsoft.com/office/drawing/2014/main" id="{CA8D0E4E-94F5-4815-BB0E-015C62DC97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BA0A2E-DF5E-4068-B73E-48569FCF6A6B}"/>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2235406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15D3-13B3-41C3-AD32-3CA032F53C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AB6692-B599-4FC6-910C-18DC38B7EF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C31C06-CB61-47ED-B00B-6CFD81E9A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12193-50EE-4C6D-AC53-6449747DCBE9}"/>
              </a:ext>
            </a:extLst>
          </p:cNvPr>
          <p:cNvSpPr>
            <a:spLocks noGrp="1"/>
          </p:cNvSpPr>
          <p:nvPr>
            <p:ph type="dt" sz="half" idx="10"/>
          </p:nvPr>
        </p:nvSpPr>
        <p:spPr/>
        <p:txBody>
          <a:bodyPr/>
          <a:lstStyle/>
          <a:p>
            <a:fld id="{F69FD939-8FE9-45F6-A484-C57273686AD9}" type="datetimeFigureOut">
              <a:rPr lang="en-US" smtClean="0"/>
              <a:t>11/2/2023</a:t>
            </a:fld>
            <a:endParaRPr lang="en-US"/>
          </a:p>
        </p:txBody>
      </p:sp>
      <p:sp>
        <p:nvSpPr>
          <p:cNvPr id="6" name="Footer Placeholder 5">
            <a:extLst>
              <a:ext uri="{FF2B5EF4-FFF2-40B4-BE49-F238E27FC236}">
                <a16:creationId xmlns:a16="http://schemas.microsoft.com/office/drawing/2014/main" id="{D4F33888-F2D4-4D97-851C-A680C99987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E50E8F-1EE4-40D3-A354-862F2B5851AE}"/>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137767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1FA9-E964-4FA9-8891-3BDE45373A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DCD5B9-E5B6-4A6E-B267-F2E2AE5CE4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B905C4-D464-4826-9F8A-1BA1115319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96AD33-1C23-4373-8443-74B86622987C}"/>
              </a:ext>
            </a:extLst>
          </p:cNvPr>
          <p:cNvSpPr>
            <a:spLocks noGrp="1"/>
          </p:cNvSpPr>
          <p:nvPr>
            <p:ph type="dt" sz="half" idx="10"/>
          </p:nvPr>
        </p:nvSpPr>
        <p:spPr/>
        <p:txBody>
          <a:bodyPr/>
          <a:lstStyle/>
          <a:p>
            <a:fld id="{F69FD939-8FE9-45F6-A484-C57273686AD9}" type="datetimeFigureOut">
              <a:rPr lang="en-US" smtClean="0"/>
              <a:t>11/2/2023</a:t>
            </a:fld>
            <a:endParaRPr lang="en-US"/>
          </a:p>
        </p:txBody>
      </p:sp>
      <p:sp>
        <p:nvSpPr>
          <p:cNvPr id="6" name="Footer Placeholder 5">
            <a:extLst>
              <a:ext uri="{FF2B5EF4-FFF2-40B4-BE49-F238E27FC236}">
                <a16:creationId xmlns:a16="http://schemas.microsoft.com/office/drawing/2014/main" id="{08C48BA4-BFCD-47F3-9A9E-B836B2970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FCD177-1371-4D9E-82F9-A5EF34B4D145}"/>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248838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94D196-220A-4716-8DC3-81C9B48AD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518254-EAB2-41B3-82A7-534F9D58C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A6136-2994-4B4C-A24E-70DAB3185B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FD939-8FE9-45F6-A484-C57273686AD9}" type="datetimeFigureOut">
              <a:rPr lang="en-US" smtClean="0"/>
              <a:t>11/2/2023</a:t>
            </a:fld>
            <a:endParaRPr lang="en-US"/>
          </a:p>
        </p:txBody>
      </p:sp>
      <p:sp>
        <p:nvSpPr>
          <p:cNvPr id="5" name="Footer Placeholder 4">
            <a:extLst>
              <a:ext uri="{FF2B5EF4-FFF2-40B4-BE49-F238E27FC236}">
                <a16:creationId xmlns:a16="http://schemas.microsoft.com/office/drawing/2014/main" id="{529D8EF8-C929-4FE8-B4C8-0E2DBC396A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A26A40-D1B7-47D1-8AC6-9894EF28BD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949DF-C673-41AF-B500-492E15445579}" type="slidenum">
              <a:rPr lang="en-US" smtClean="0"/>
              <a:t>‹#›</a:t>
            </a:fld>
            <a:endParaRPr lang="en-US"/>
          </a:p>
        </p:txBody>
      </p:sp>
    </p:spTree>
    <p:extLst>
      <p:ext uri="{BB962C8B-B14F-4D97-AF65-F5344CB8AC3E}">
        <p14:creationId xmlns:p14="http://schemas.microsoft.com/office/powerpoint/2010/main" val="898888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8">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yellow flag&#10;&#10;Description automatically generated with low confidence">
            <a:extLst>
              <a:ext uri="{FF2B5EF4-FFF2-40B4-BE49-F238E27FC236}">
                <a16:creationId xmlns:a16="http://schemas.microsoft.com/office/drawing/2014/main" id="{538C2993-C343-4AB2-B373-8BD70A1844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9601" r="-2" b="2060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3" name="Picture 12" descr="A train on the railway tracks&#10;&#10;Description automatically generated with medium confidence">
            <a:extLst>
              <a:ext uri="{FF2B5EF4-FFF2-40B4-BE49-F238E27FC236}">
                <a16:creationId xmlns:a16="http://schemas.microsoft.com/office/drawing/2014/main" id="{9E498523-63EF-7686-37AA-331FC3F3A2D3}"/>
              </a:ext>
            </a:extLst>
          </p:cNvPr>
          <p:cNvPicPr>
            <a:picLocks noChangeAspect="1"/>
          </p:cNvPicPr>
          <p:nvPr/>
        </p:nvPicPr>
        <p:blipFill rotWithShape="1">
          <a:blip r:embed="rId4">
            <a:extLst>
              <a:ext uri="{28A0092B-C50C-407E-A947-70E740481C1C}">
                <a14:useLocalDpi xmlns:a14="http://schemas.microsoft.com/office/drawing/2010/main" val="0"/>
              </a:ext>
            </a:extLst>
          </a:blip>
          <a:srcRect t="18490" r="-2" b="1253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8" name="Freeform: Shape 30">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2">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11228B-5EDE-4077-A33B-165F3FA58E9F}"/>
              </a:ext>
            </a:extLst>
          </p:cNvPr>
          <p:cNvSpPr>
            <a:spLocks noGrp="1"/>
          </p:cNvSpPr>
          <p:nvPr>
            <p:ph type="ctrTitle"/>
          </p:nvPr>
        </p:nvSpPr>
        <p:spPr>
          <a:xfrm>
            <a:off x="438912" y="1524659"/>
            <a:ext cx="5376262" cy="2774088"/>
          </a:xfrm>
        </p:spPr>
        <p:txBody>
          <a:bodyPr>
            <a:normAutofit/>
          </a:bodyPr>
          <a:lstStyle/>
          <a:p>
            <a:pPr algn="l"/>
            <a:r>
              <a:rPr lang="en-US" sz="5400" b="1">
                <a:solidFill>
                  <a:srgbClr val="002060"/>
                </a:solidFill>
                <a:latin typeface="+mn-lt"/>
              </a:rPr>
              <a:t>Santa Paula Branch Line</a:t>
            </a:r>
            <a:br>
              <a:rPr lang="en-US" sz="5400" b="1">
                <a:solidFill>
                  <a:srgbClr val="002060"/>
                </a:solidFill>
                <a:latin typeface="+mn-lt"/>
              </a:rPr>
            </a:br>
            <a:r>
              <a:rPr lang="en-US" sz="5400" b="1">
                <a:solidFill>
                  <a:srgbClr val="002060"/>
                </a:solidFill>
                <a:latin typeface="+mn-lt"/>
              </a:rPr>
              <a:t>Update</a:t>
            </a:r>
          </a:p>
        </p:txBody>
      </p:sp>
      <p:sp>
        <p:nvSpPr>
          <p:cNvPr id="3" name="Subtitle 2">
            <a:extLst>
              <a:ext uri="{FF2B5EF4-FFF2-40B4-BE49-F238E27FC236}">
                <a16:creationId xmlns:a16="http://schemas.microsoft.com/office/drawing/2014/main" id="{7EFEF5F0-77AE-474D-ABA0-D2637B3B5D4E}"/>
              </a:ext>
            </a:extLst>
          </p:cNvPr>
          <p:cNvSpPr>
            <a:spLocks noGrp="1"/>
          </p:cNvSpPr>
          <p:nvPr>
            <p:ph type="subTitle" idx="1"/>
          </p:nvPr>
        </p:nvSpPr>
        <p:spPr>
          <a:xfrm>
            <a:off x="438912" y="4687367"/>
            <a:ext cx="4917948" cy="1544950"/>
          </a:xfrm>
        </p:spPr>
        <p:txBody>
          <a:bodyPr>
            <a:normAutofit/>
          </a:bodyPr>
          <a:lstStyle/>
          <a:p>
            <a:pPr algn="l"/>
            <a:endParaRPr lang="en-US" sz="1500">
              <a:solidFill>
                <a:srgbClr val="002060"/>
              </a:solidFill>
            </a:endParaRPr>
          </a:p>
          <a:p>
            <a:pPr algn="l"/>
            <a:r>
              <a:rPr lang="en-US" sz="2000">
                <a:solidFill>
                  <a:srgbClr val="002060"/>
                </a:solidFill>
              </a:rPr>
              <a:t>Presentation to the</a:t>
            </a:r>
          </a:p>
          <a:p>
            <a:pPr algn="l"/>
            <a:r>
              <a:rPr lang="en-US" sz="2000" b="1">
                <a:solidFill>
                  <a:srgbClr val="002060"/>
                </a:solidFill>
              </a:rPr>
              <a:t>Ventura County Transportation Commission</a:t>
            </a:r>
          </a:p>
          <a:p>
            <a:pPr algn="l"/>
            <a:r>
              <a:rPr lang="en-US" sz="2000">
                <a:solidFill>
                  <a:srgbClr val="002060"/>
                </a:solidFill>
              </a:rPr>
              <a:t>November 3, 2023</a:t>
            </a:r>
          </a:p>
        </p:txBody>
      </p:sp>
      <p:sp>
        <p:nvSpPr>
          <p:cNvPr id="35" name="Rectangle 34">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7" name="Rectangle 36">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831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1768711" y="174663"/>
            <a:ext cx="9204089" cy="1243584"/>
          </a:xfrm>
        </p:spPr>
        <p:txBody>
          <a:bodyPr>
            <a:normAutofit/>
          </a:bodyPr>
          <a:lstStyle/>
          <a:p>
            <a:r>
              <a:rPr lang="en-US" sz="3400" b="1">
                <a:solidFill>
                  <a:srgbClr val="002060"/>
                </a:solidFill>
                <a:latin typeface="+mn-lt"/>
              </a:rPr>
              <a:t>VCTC Administrative Actions for October 2023</a:t>
            </a:r>
          </a:p>
        </p:txBody>
      </p: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338725" y="1214197"/>
            <a:ext cx="4312787" cy="5469140"/>
          </a:xfrm>
        </p:spPr>
        <p:txBody>
          <a:bodyPr>
            <a:normAutofit fontScale="70000" lnSpcReduction="20000"/>
          </a:bodyPr>
          <a:lstStyle/>
          <a:p>
            <a:pPr marL="274320" marR="0" lvl="0" indent="-274320">
              <a:lnSpc>
                <a:spcPct val="120000"/>
              </a:lnSpc>
              <a:spcBef>
                <a:spcPts val="0"/>
              </a:spcBef>
              <a:spcAft>
                <a:spcPts val="0"/>
              </a:spcAft>
              <a:buFont typeface="Symbol" panose="05050102010706020507" pitchFamily="18" charset="2"/>
              <a:buChar char=""/>
            </a:pPr>
            <a:r>
              <a:rPr lang="en-US" sz="3600">
                <a:solidFill>
                  <a:srgbClr val="002060"/>
                </a:solidFill>
                <a:ea typeface="Calibri" panose="020F0502020204030204" pitchFamily="34" charset="0"/>
                <a:cs typeface="Arial" panose="020B0604020202020204" pitchFamily="34" charset="0"/>
              </a:rPr>
              <a:t>Several ROE permits completed or pending</a:t>
            </a:r>
          </a:p>
          <a:p>
            <a:pPr marL="274320" marR="0" lvl="0" indent="-274320">
              <a:lnSpc>
                <a:spcPct val="120000"/>
              </a:lnSpc>
              <a:spcBef>
                <a:spcPts val="0"/>
              </a:spcBef>
              <a:spcAft>
                <a:spcPts val="0"/>
              </a:spcAft>
              <a:buFont typeface="Symbol" panose="05050102010706020507" pitchFamily="18" charset="2"/>
              <a:buChar char=""/>
            </a:pPr>
            <a:r>
              <a:rPr lang="en-US" sz="3600">
                <a:solidFill>
                  <a:srgbClr val="002060"/>
                </a:solidFill>
                <a:ea typeface="Calibri" panose="020F0502020204030204" pitchFamily="34" charset="0"/>
                <a:cs typeface="Arial" panose="020B0604020202020204" pitchFamily="34" charset="0"/>
              </a:rPr>
              <a:t>1 lease reassignment completed, 1 pending</a:t>
            </a:r>
          </a:p>
          <a:p>
            <a:pPr marL="274320" marR="0" lvl="0" indent="-274320">
              <a:lnSpc>
                <a:spcPct val="120000"/>
              </a:lnSpc>
              <a:spcBef>
                <a:spcPts val="0"/>
              </a:spcBef>
              <a:spcAft>
                <a:spcPts val="0"/>
              </a:spcAft>
              <a:buFont typeface="Symbol" panose="05050102010706020507" pitchFamily="18" charset="2"/>
              <a:buChar char=""/>
            </a:pPr>
            <a:r>
              <a:rPr lang="en-US" sz="3600">
                <a:solidFill>
                  <a:srgbClr val="002060"/>
                </a:solidFill>
                <a:ea typeface="Calibri" panose="020F0502020204030204" pitchFamily="34" charset="0"/>
                <a:cs typeface="Arial" panose="020B0604020202020204" pitchFamily="34" charset="0"/>
              </a:rPr>
              <a:t>1 new crossing agreement</a:t>
            </a:r>
          </a:p>
          <a:p>
            <a:pPr marL="274320" marR="0" lvl="0" indent="-274320">
              <a:lnSpc>
                <a:spcPct val="120000"/>
              </a:lnSpc>
              <a:spcBef>
                <a:spcPts val="0"/>
              </a:spcBef>
              <a:spcAft>
                <a:spcPts val="0"/>
              </a:spcAft>
              <a:buFont typeface="Symbol" panose="05050102010706020507" pitchFamily="18" charset="2"/>
              <a:buChar char=""/>
            </a:pPr>
            <a:r>
              <a:rPr lang="en-US" sz="3600">
                <a:solidFill>
                  <a:srgbClr val="002060"/>
                </a:solidFill>
                <a:ea typeface="Calibri" panose="020F0502020204030204" pitchFamily="34" charset="0"/>
                <a:cs typeface="Arial" panose="020B0604020202020204" pitchFamily="34" charset="0"/>
              </a:rPr>
              <a:t>1 new utility license agreement pending</a:t>
            </a:r>
          </a:p>
          <a:p>
            <a:pPr marL="274320" marR="0" lvl="0" indent="-274320">
              <a:lnSpc>
                <a:spcPct val="120000"/>
              </a:lnSpc>
              <a:spcBef>
                <a:spcPts val="0"/>
              </a:spcBef>
              <a:spcAft>
                <a:spcPts val="0"/>
              </a:spcAft>
              <a:buFont typeface="Symbol" panose="05050102010706020507" pitchFamily="18" charset="2"/>
              <a:buChar char=""/>
            </a:pPr>
            <a:r>
              <a:rPr lang="en-US" sz="3600">
                <a:solidFill>
                  <a:srgbClr val="002060"/>
                </a:solidFill>
                <a:ea typeface="Calibri" panose="020F0502020204030204" pitchFamily="34" charset="0"/>
                <a:cs typeface="Arial" panose="020B0604020202020204" pitchFamily="34" charset="0"/>
              </a:rPr>
              <a:t>Processing FY 2022/2023 SNR O&amp;M invoices</a:t>
            </a:r>
          </a:p>
          <a:p>
            <a:pPr marL="274320" marR="0" lvl="0" indent="-274320">
              <a:lnSpc>
                <a:spcPct val="120000"/>
              </a:lnSpc>
              <a:spcBef>
                <a:spcPts val="0"/>
              </a:spcBef>
              <a:spcAft>
                <a:spcPts val="0"/>
              </a:spcAft>
              <a:buFont typeface="Symbol" panose="05050102010706020507" pitchFamily="18" charset="2"/>
              <a:buChar char=""/>
            </a:pPr>
            <a:r>
              <a:rPr lang="en-US" sz="3600">
                <a:solidFill>
                  <a:srgbClr val="002060"/>
                </a:solidFill>
                <a:ea typeface="Calibri" panose="020F0502020204030204" pitchFamily="34" charset="0"/>
                <a:cs typeface="Arial" panose="020B0604020202020204" pitchFamily="34" charset="0"/>
              </a:rPr>
              <a:t>Developing new online tool for receiving, tracking, and processing real estate actions on SPBL</a:t>
            </a:r>
          </a:p>
          <a:p>
            <a:pPr marR="0" lvl="0">
              <a:lnSpc>
                <a:spcPct val="100000"/>
              </a:lnSpc>
              <a:spcBef>
                <a:spcPts val="0"/>
              </a:spcBef>
              <a:spcAft>
                <a:spcPts val="0"/>
              </a:spcAft>
              <a:buFont typeface="Symbol" panose="05050102010706020507" pitchFamily="18" charset="2"/>
              <a:buChar char=""/>
            </a:pPr>
            <a:endParaRPr lang="en-US">
              <a:solidFill>
                <a:srgbClr val="002060"/>
              </a:solidFill>
              <a:ea typeface="Calibri" panose="020F0502020204030204" pitchFamily="34" charset="0"/>
              <a:cs typeface="Arial" panose="020B0604020202020204" pitchFamily="34" charset="0"/>
            </a:endParaRPr>
          </a:p>
          <a:p>
            <a:pPr marR="0" lvl="0">
              <a:lnSpc>
                <a:spcPct val="100000"/>
              </a:lnSpc>
              <a:spcBef>
                <a:spcPts val="0"/>
              </a:spcBef>
              <a:spcAft>
                <a:spcPts val="0"/>
              </a:spcAft>
              <a:buFont typeface="Symbol" panose="05050102010706020507" pitchFamily="18" charset="2"/>
              <a:buChar char=""/>
            </a:pPr>
            <a:endParaRPr lang="en-US">
              <a:solidFill>
                <a:srgbClr val="002060"/>
              </a:solidFill>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2000">
              <a:effectLst/>
              <a:ea typeface="Calibri" panose="020F0502020204030204" pitchFamily="34" charset="0"/>
              <a:cs typeface="Arial" panose="020B0604020202020204" pitchFamily="34" charset="0"/>
            </a:endParaRPr>
          </a:p>
          <a:p>
            <a:pPr marL="0" indent="0">
              <a:buNone/>
            </a:pPr>
            <a:endParaRPr lang="en-US" sz="2000"/>
          </a:p>
        </p:txBody>
      </p:sp>
      <p:pic>
        <p:nvPicPr>
          <p:cNvPr id="3" name="Picture 2" descr="A blue and yellow flag&#10;&#10;Description automatically generated with low confidence">
            <a:extLst>
              <a:ext uri="{FF2B5EF4-FFF2-40B4-BE49-F238E27FC236}">
                <a16:creationId xmlns:a16="http://schemas.microsoft.com/office/drawing/2014/main" id="{FF7D6CB9-37D5-CE0E-82D6-EE8F11C218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268" r="19031" b="1"/>
          <a:stretch/>
        </p:blipFill>
        <p:spPr>
          <a:xfrm>
            <a:off x="-8667" y="0"/>
            <a:ext cx="1777379" cy="1214197"/>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8" name="Picture 7">
            <a:extLst>
              <a:ext uri="{FF2B5EF4-FFF2-40B4-BE49-F238E27FC236}">
                <a16:creationId xmlns:a16="http://schemas.microsoft.com/office/drawing/2014/main" id="{E8091190-7BD4-EEF4-B954-7A93E8F74489}"/>
              </a:ext>
            </a:extLst>
          </p:cNvPr>
          <p:cNvPicPr>
            <a:picLocks noChangeAspect="1"/>
          </p:cNvPicPr>
          <p:nvPr/>
        </p:nvPicPr>
        <p:blipFill>
          <a:blip r:embed="rId4"/>
          <a:stretch>
            <a:fillRect/>
          </a:stretch>
        </p:blipFill>
        <p:spPr>
          <a:xfrm>
            <a:off x="4865062" y="1771967"/>
            <a:ext cx="6878882" cy="3751823"/>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B1F4E046-A116-BE10-83FA-B58CCAD7E954}"/>
              </a:ext>
            </a:extLst>
          </p:cNvPr>
          <p:cNvSpPr txBox="1"/>
          <p:nvPr/>
        </p:nvSpPr>
        <p:spPr>
          <a:xfrm>
            <a:off x="7474226" y="3428998"/>
            <a:ext cx="2559762" cy="830997"/>
          </a:xfrm>
          <a:prstGeom prst="rect">
            <a:avLst/>
          </a:prstGeom>
          <a:noFill/>
        </p:spPr>
        <p:txBody>
          <a:bodyPr wrap="square" rtlCol="0">
            <a:spAutoFit/>
          </a:bodyPr>
          <a:lstStyle/>
          <a:p>
            <a:r>
              <a:rPr lang="en-US" sz="4800" b="1">
                <a:solidFill>
                  <a:schemeClr val="bg2"/>
                </a:solidFill>
              </a:rPr>
              <a:t>DRAFT</a:t>
            </a:r>
          </a:p>
        </p:txBody>
      </p:sp>
    </p:spTree>
    <p:extLst>
      <p:ext uri="{BB962C8B-B14F-4D97-AF65-F5344CB8AC3E}">
        <p14:creationId xmlns:p14="http://schemas.microsoft.com/office/powerpoint/2010/main" val="3297258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0">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11BEE38-F75C-8FF6-0C9B-DAE911C439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68" r="3" b="3"/>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train on a bridge&#10;&#10;Description automatically generated with low confidence">
            <a:extLst>
              <a:ext uri="{FF2B5EF4-FFF2-40B4-BE49-F238E27FC236}">
                <a16:creationId xmlns:a16="http://schemas.microsoft.com/office/drawing/2014/main" id="{3174D2DD-D794-8ED3-B165-440FE78DA3EB}"/>
              </a:ext>
            </a:extLst>
          </p:cNvPr>
          <p:cNvPicPr>
            <a:picLocks noChangeAspect="1"/>
          </p:cNvPicPr>
          <p:nvPr/>
        </p:nvPicPr>
        <p:blipFill rotWithShape="1">
          <a:blip r:embed="rId4">
            <a:extLst>
              <a:ext uri="{28A0092B-C50C-407E-A947-70E740481C1C}">
                <a14:useLocalDpi xmlns:a14="http://schemas.microsoft.com/office/drawing/2010/main" val="0"/>
              </a:ext>
            </a:extLst>
          </a:blip>
          <a:srcRect r="3346"/>
          <a:stretch/>
        </p:blipFill>
        <p:spPr>
          <a:xfrm>
            <a:off x="2542160" y="3446158"/>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041" name="Freeform: Shape 1032">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2" name="Freeform: Shape 1034">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448056" y="685800"/>
            <a:ext cx="2807208" cy="1325563"/>
          </a:xfrm>
        </p:spPr>
        <p:txBody>
          <a:bodyPr vert="horz" lIns="91440" tIns="45720" rIns="91440" bIns="45720" rtlCol="0" anchor="ctr">
            <a:normAutofit/>
          </a:bodyPr>
          <a:lstStyle/>
          <a:p>
            <a:r>
              <a:rPr lang="en-US" sz="2800" b="1" kern="1200">
                <a:solidFill>
                  <a:srgbClr val="002060"/>
                </a:solidFill>
                <a:latin typeface="+mj-lt"/>
                <a:ea typeface="+mj-ea"/>
                <a:cs typeface="+mj-cs"/>
              </a:rPr>
              <a:t>Sespe Creek Overflow Bridge Updates</a:t>
            </a:r>
          </a:p>
        </p:txBody>
      </p:sp>
      <p:sp>
        <p:nvSpPr>
          <p:cNvPr id="1043" name="Rectangle 103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9" name="Rectangle 103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3079">
            <a:extLst>
              <a:ext uri="{FF2B5EF4-FFF2-40B4-BE49-F238E27FC236}">
                <a16:creationId xmlns:a16="http://schemas.microsoft.com/office/drawing/2014/main" id="{F274833D-90A3-4BCF-D3BC-1757F33DB441}"/>
              </a:ext>
            </a:extLst>
          </p:cNvPr>
          <p:cNvSpPr txBox="1">
            <a:spLocks/>
          </p:cNvSpPr>
          <p:nvPr/>
        </p:nvSpPr>
        <p:spPr>
          <a:xfrm>
            <a:off x="157813" y="2272167"/>
            <a:ext cx="3325126" cy="442189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2400">
                <a:solidFill>
                  <a:srgbClr val="002060"/>
                </a:solidFill>
              </a:rPr>
              <a:t>Design team nearing completion of 90% design stage and submittal to VCTC for review (~11/6)</a:t>
            </a:r>
          </a:p>
          <a:p>
            <a:pPr>
              <a:spcBef>
                <a:spcPts val="0"/>
              </a:spcBef>
              <a:spcAft>
                <a:spcPts val="600"/>
              </a:spcAft>
            </a:pPr>
            <a:r>
              <a:rPr lang="en-US" sz="2400">
                <a:solidFill>
                  <a:srgbClr val="002060"/>
                </a:solidFill>
              </a:rPr>
              <a:t>VCTC finalized Construction Management RFP with Counsel and Risk Manager review for Commission approval to release RFP at Nov. Commission meeting</a:t>
            </a:r>
            <a:endParaRPr lang="en-US" sz="2400"/>
          </a:p>
          <a:p>
            <a:pPr>
              <a:spcBef>
                <a:spcPts val="0"/>
              </a:spcBef>
            </a:pPr>
            <a:endParaRPr lang="en-US" sz="1300"/>
          </a:p>
          <a:p>
            <a:pPr>
              <a:spcBef>
                <a:spcPts val="0"/>
              </a:spcBef>
            </a:pPr>
            <a:endParaRPr lang="en-US" sz="1300"/>
          </a:p>
          <a:p>
            <a:pPr>
              <a:spcBef>
                <a:spcPts val="0"/>
              </a:spcBef>
            </a:pPr>
            <a:endParaRPr lang="en-US" sz="1300"/>
          </a:p>
          <a:p>
            <a:pPr marL="0"/>
            <a:endParaRPr lang="en-US" sz="1300"/>
          </a:p>
        </p:txBody>
      </p:sp>
      <p:pic>
        <p:nvPicPr>
          <p:cNvPr id="5" name="Picture 4" descr="A picture containing sky, outdoor, ground, stone&#10;&#10;Description automatically generated">
            <a:extLst>
              <a:ext uri="{FF2B5EF4-FFF2-40B4-BE49-F238E27FC236}">
                <a16:creationId xmlns:a16="http://schemas.microsoft.com/office/drawing/2014/main" id="{4443C371-6E6F-6A62-AF6F-9AA90E30CD20}"/>
              </a:ext>
            </a:extLst>
          </p:cNvPr>
          <p:cNvPicPr>
            <a:picLocks noChangeAspect="1"/>
          </p:cNvPicPr>
          <p:nvPr/>
        </p:nvPicPr>
        <p:blipFill rotWithShape="1">
          <a:blip r:embed="rId5">
            <a:extLst>
              <a:ext uri="{28A0092B-C50C-407E-A947-70E740481C1C}">
                <a14:useLocalDpi xmlns:a14="http://schemas.microsoft.com/office/drawing/2010/main" val="0"/>
              </a:ext>
            </a:extLst>
          </a:blip>
          <a:srcRect l="10520" r="10309"/>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1028" name="Picture 4">
            <a:extLst>
              <a:ext uri="{FF2B5EF4-FFF2-40B4-BE49-F238E27FC236}">
                <a16:creationId xmlns:a16="http://schemas.microsoft.com/office/drawing/2014/main" id="{1A574F5F-7707-070D-5B8E-3EE9EAADCA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8333" y="3401568"/>
            <a:ext cx="5888239" cy="3451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995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1768712" y="174663"/>
            <a:ext cx="5577310" cy="1243584"/>
          </a:xfrm>
        </p:spPr>
        <p:txBody>
          <a:bodyPr>
            <a:noAutofit/>
          </a:bodyPr>
          <a:lstStyle/>
          <a:p>
            <a:r>
              <a:rPr lang="en-US" sz="4000" b="1">
                <a:solidFill>
                  <a:srgbClr val="002060"/>
                </a:solidFill>
                <a:latin typeface="+mn-lt"/>
              </a:rPr>
              <a:t>Sespe Overflow Bridge Reconstruction Timeline</a:t>
            </a:r>
          </a:p>
        </p:txBody>
      </p: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448056" y="1711627"/>
            <a:ext cx="6620401" cy="4862850"/>
          </a:xfrm>
        </p:spPr>
        <p:txBody>
          <a:bodyPr>
            <a:normAutofit/>
          </a:bodyPr>
          <a:lstStyle/>
          <a:p>
            <a:pPr marR="0" lvl="0">
              <a:lnSpc>
                <a:spcPct val="110000"/>
              </a:lnSpc>
              <a:spcBef>
                <a:spcPts val="0"/>
              </a:spcBef>
              <a:spcAft>
                <a:spcPts val="0"/>
              </a:spcAft>
              <a:buFont typeface="Symbol" panose="05050102010706020507" pitchFamily="18" charset="2"/>
              <a:buChar char=""/>
            </a:pPr>
            <a:r>
              <a:rPr lang="en-US">
                <a:solidFill>
                  <a:srgbClr val="002060"/>
                </a:solidFill>
                <a:ea typeface="Calibri" panose="020F0502020204030204" pitchFamily="34" charset="0"/>
                <a:cs typeface="Arial" panose="020B0604020202020204" pitchFamily="34" charset="0"/>
              </a:rPr>
              <a:t>Based on field study, environmental, geotechnical and hydrology findings, timeline to </a:t>
            </a:r>
            <a:r>
              <a:rPr lang="en-US">
                <a:solidFill>
                  <a:srgbClr val="002060"/>
                </a:solidFill>
                <a:effectLst/>
                <a:ea typeface="Calibri" panose="020F0502020204030204" pitchFamily="34" charset="0"/>
                <a:cs typeface="Arial" panose="020B0604020202020204" pitchFamily="34" charset="0"/>
              </a:rPr>
              <a:t>complete design with plans &amp; spec</a:t>
            </a:r>
            <a:r>
              <a:rPr lang="en-US">
                <a:solidFill>
                  <a:srgbClr val="002060"/>
                </a:solidFill>
                <a:ea typeface="Calibri" panose="020F0502020204030204" pitchFamily="34" charset="0"/>
                <a:cs typeface="Arial" panose="020B0604020202020204" pitchFamily="34" charset="0"/>
              </a:rPr>
              <a:t>s (Received Nov. 1, 2023)</a:t>
            </a:r>
          </a:p>
          <a:p>
            <a:pPr marR="0" lvl="0">
              <a:lnSpc>
                <a:spcPct val="110000"/>
              </a:lnSpc>
              <a:spcBef>
                <a:spcPts val="0"/>
              </a:spcBef>
              <a:spcAft>
                <a:spcPts val="0"/>
              </a:spcAft>
              <a:buFont typeface="Symbol" panose="05050102010706020507" pitchFamily="18" charset="2"/>
              <a:buChar char=""/>
            </a:pPr>
            <a:r>
              <a:rPr lang="en-US">
                <a:solidFill>
                  <a:srgbClr val="002060"/>
                </a:solidFill>
                <a:ea typeface="Calibri" panose="020F0502020204030204" pitchFamily="34" charset="0"/>
                <a:cs typeface="Arial" panose="020B0604020202020204" pitchFamily="34" charset="0"/>
              </a:rPr>
              <a:t>Release Request for Proposals for Construction Management Support: Nov. 2023</a:t>
            </a:r>
          </a:p>
          <a:p>
            <a:pPr marR="0" lvl="0">
              <a:lnSpc>
                <a:spcPct val="110000"/>
              </a:lnSpc>
              <a:spcBef>
                <a:spcPts val="0"/>
              </a:spcBef>
              <a:spcAft>
                <a:spcPts val="0"/>
              </a:spcAft>
              <a:buFont typeface="Symbol" panose="05050102010706020507" pitchFamily="18" charset="2"/>
              <a:buChar char=""/>
            </a:pPr>
            <a:r>
              <a:rPr lang="en-US">
                <a:solidFill>
                  <a:srgbClr val="002060"/>
                </a:solidFill>
                <a:ea typeface="Calibri" panose="020F0502020204030204" pitchFamily="34" charset="0"/>
                <a:cs typeface="Arial" panose="020B0604020202020204" pitchFamily="34" charset="0"/>
              </a:rPr>
              <a:t>Release Request for Bids for Construction Firm: Dec. 2023/Jan. 2024</a:t>
            </a:r>
          </a:p>
          <a:p>
            <a:pPr marR="0" lvl="0">
              <a:lnSpc>
                <a:spcPct val="110000"/>
              </a:lnSpc>
              <a:spcBef>
                <a:spcPts val="0"/>
              </a:spcBef>
              <a:spcAft>
                <a:spcPts val="0"/>
              </a:spcAft>
              <a:buFont typeface="Symbol" panose="05050102010706020507" pitchFamily="18" charset="2"/>
              <a:buChar char=""/>
            </a:pPr>
            <a:r>
              <a:rPr lang="en-US">
                <a:solidFill>
                  <a:srgbClr val="002060"/>
                </a:solidFill>
                <a:effectLst/>
                <a:ea typeface="Calibri" panose="020F0502020204030204" pitchFamily="34" charset="0"/>
                <a:cs typeface="Arial" panose="020B0604020202020204" pitchFamily="34" charset="0"/>
              </a:rPr>
              <a:t>Construction period: May – Aug. 2024</a:t>
            </a:r>
          </a:p>
          <a:p>
            <a:pPr marR="0" lvl="0">
              <a:spcBef>
                <a:spcPts val="0"/>
              </a:spcBef>
              <a:spcAft>
                <a:spcPts val="0"/>
              </a:spcAft>
              <a:buFont typeface="Symbol" panose="05050102010706020507" pitchFamily="18" charset="2"/>
              <a:buChar char=""/>
            </a:pPr>
            <a:endParaRPr lang="en-US" sz="2000">
              <a:effectLst/>
              <a:ea typeface="Calibri" panose="020F0502020204030204" pitchFamily="34" charset="0"/>
              <a:cs typeface="Arial" panose="020B0604020202020204" pitchFamily="34" charset="0"/>
            </a:endParaRPr>
          </a:p>
          <a:p>
            <a:pPr marL="0" indent="0">
              <a:buNone/>
            </a:pPr>
            <a:endParaRPr lang="en-US" sz="2000"/>
          </a:p>
        </p:txBody>
      </p:sp>
      <p:pic>
        <p:nvPicPr>
          <p:cNvPr id="3" name="Picture 2" descr="A blue and yellow flag&#10;&#10;Description automatically generated with low confidence">
            <a:extLst>
              <a:ext uri="{FF2B5EF4-FFF2-40B4-BE49-F238E27FC236}">
                <a16:creationId xmlns:a16="http://schemas.microsoft.com/office/drawing/2014/main" id="{FF7D6CB9-37D5-CE0E-82D6-EE8F11C218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268" r="19031" b="1"/>
          <a:stretch/>
        </p:blipFill>
        <p:spPr>
          <a:xfrm>
            <a:off x="-8667" y="0"/>
            <a:ext cx="1777379" cy="1214197"/>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4" descr="A picture containing outdoor, sky, rock, ground&#10;&#10;Description automatically generated">
            <a:extLst>
              <a:ext uri="{FF2B5EF4-FFF2-40B4-BE49-F238E27FC236}">
                <a16:creationId xmlns:a16="http://schemas.microsoft.com/office/drawing/2014/main" id="{2F8EDF58-7B29-374A-8563-0F1E68998DE3}"/>
              </a:ext>
            </a:extLst>
          </p:cNvPr>
          <p:cNvPicPr>
            <a:picLocks noChangeAspect="1"/>
          </p:cNvPicPr>
          <p:nvPr/>
        </p:nvPicPr>
        <p:blipFill rotWithShape="1">
          <a:blip r:embed="rId4">
            <a:extLst>
              <a:ext uri="{28A0092B-C50C-407E-A947-70E740481C1C}">
                <a14:useLocalDpi xmlns:a14="http://schemas.microsoft.com/office/drawing/2010/main" val="0"/>
              </a:ext>
            </a:extLst>
          </a:blip>
          <a:srcRect t="12773" r="-4" b="5963"/>
          <a:stretch/>
        </p:blipFill>
        <p:spPr>
          <a:xfrm>
            <a:off x="8472248" y="0"/>
            <a:ext cx="3719752" cy="2267032"/>
          </a:xfrm>
          <a:prstGeom prst="rect">
            <a:avLst/>
          </a:prstGeom>
        </p:spPr>
      </p:pic>
      <p:pic>
        <p:nvPicPr>
          <p:cNvPr id="6" name="Picture 5" descr="A picture containing rock, outdoor, sky, ground&#10;&#10;Description automatically generated">
            <a:extLst>
              <a:ext uri="{FF2B5EF4-FFF2-40B4-BE49-F238E27FC236}">
                <a16:creationId xmlns:a16="http://schemas.microsoft.com/office/drawing/2014/main" id="{E0EE0897-45A9-E208-D1C3-7A34D44C3EE3}"/>
              </a:ext>
            </a:extLst>
          </p:cNvPr>
          <p:cNvPicPr>
            <a:picLocks noChangeAspect="1"/>
          </p:cNvPicPr>
          <p:nvPr/>
        </p:nvPicPr>
        <p:blipFill rotWithShape="1">
          <a:blip r:embed="rId5">
            <a:extLst>
              <a:ext uri="{28A0092B-C50C-407E-A947-70E740481C1C}">
                <a14:useLocalDpi xmlns:a14="http://schemas.microsoft.com/office/drawing/2010/main" val="0"/>
              </a:ext>
            </a:extLst>
          </a:blip>
          <a:srcRect t="13892" r="-4" b="5432"/>
          <a:stretch/>
        </p:blipFill>
        <p:spPr>
          <a:xfrm>
            <a:off x="8472248" y="4623820"/>
            <a:ext cx="3719752" cy="2250607"/>
          </a:xfrm>
          <a:prstGeom prst="rect">
            <a:avLst/>
          </a:prstGeom>
        </p:spPr>
      </p:pic>
      <p:pic>
        <p:nvPicPr>
          <p:cNvPr id="7" name="Picture 6" descr="A bridge over a river&#10;&#10;Description automatically generated with medium confidence">
            <a:extLst>
              <a:ext uri="{FF2B5EF4-FFF2-40B4-BE49-F238E27FC236}">
                <a16:creationId xmlns:a16="http://schemas.microsoft.com/office/drawing/2014/main" id="{5DAC561C-1A66-0E95-F80A-AAA248C455B4}"/>
              </a:ext>
            </a:extLst>
          </p:cNvPr>
          <p:cNvPicPr>
            <a:picLocks noChangeAspect="1"/>
          </p:cNvPicPr>
          <p:nvPr/>
        </p:nvPicPr>
        <p:blipFill rotWithShape="1">
          <a:blip r:embed="rId6">
            <a:extLst>
              <a:ext uri="{28A0092B-C50C-407E-A947-70E740481C1C}">
                <a14:useLocalDpi xmlns:a14="http://schemas.microsoft.com/office/drawing/2010/main" val="0"/>
              </a:ext>
            </a:extLst>
          </a:blip>
          <a:srcRect t="1370" b="4520"/>
          <a:stretch/>
        </p:blipFill>
        <p:spPr>
          <a:xfrm>
            <a:off x="8472246" y="2465136"/>
            <a:ext cx="3719753" cy="1969139"/>
          </a:xfrm>
          <a:prstGeom prst="rect">
            <a:avLst/>
          </a:prstGeom>
        </p:spPr>
      </p:pic>
    </p:spTree>
    <p:extLst>
      <p:ext uri="{BB962C8B-B14F-4D97-AF65-F5344CB8AC3E}">
        <p14:creationId xmlns:p14="http://schemas.microsoft.com/office/powerpoint/2010/main" val="1949056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7489290" y="572569"/>
            <a:ext cx="4180196" cy="857383"/>
          </a:xfrm>
        </p:spPr>
        <p:txBody>
          <a:bodyPr anchor="b">
            <a:normAutofit/>
          </a:bodyPr>
          <a:lstStyle/>
          <a:p>
            <a:r>
              <a:rPr lang="en-US" sz="3600" b="1">
                <a:solidFill>
                  <a:srgbClr val="002060"/>
                </a:solidFill>
                <a:latin typeface="+mn-lt"/>
              </a:rPr>
              <a:t>SPBL Trail Planning</a:t>
            </a:r>
          </a:p>
        </p:txBody>
      </p:sp>
      <p:pic>
        <p:nvPicPr>
          <p:cNvPr id="4" name="Picture 3" descr="A picture containing grass, scene, way, sky&#10;&#10;Description automatically generated">
            <a:extLst>
              <a:ext uri="{FF2B5EF4-FFF2-40B4-BE49-F238E27FC236}">
                <a16:creationId xmlns:a16="http://schemas.microsoft.com/office/drawing/2014/main" id="{B364C97B-A4CD-B247-2652-C9D603F7ADC5}"/>
              </a:ext>
            </a:extLst>
          </p:cNvPr>
          <p:cNvPicPr>
            <a:picLocks noChangeAspect="1"/>
          </p:cNvPicPr>
          <p:nvPr/>
        </p:nvPicPr>
        <p:blipFill rotWithShape="1">
          <a:blip r:embed="rId3">
            <a:extLst>
              <a:ext uri="{28A0092B-C50C-407E-A947-70E740481C1C}">
                <a14:useLocalDpi xmlns:a14="http://schemas.microsoft.com/office/drawing/2010/main" val="0"/>
              </a:ext>
            </a:extLst>
          </a:blip>
          <a:srcRect l="4269" r="34791" b="3"/>
          <a:stretch/>
        </p:blipFill>
        <p:spPr>
          <a:xfrm>
            <a:off x="827056" y="10"/>
            <a:ext cx="3684895" cy="3371003"/>
          </a:xfrm>
          <a:custGeom>
            <a:avLst/>
            <a:gdLst/>
            <a:ahLst/>
            <a:cxnLst/>
            <a:rect l="l" t="t" r="r" b="b"/>
            <a:pathLst>
              <a:path w="3684895" h="3371013">
                <a:moveTo>
                  <a:pt x="814319" y="0"/>
                </a:moveTo>
                <a:lnTo>
                  <a:pt x="2646102" y="0"/>
                </a:lnTo>
                <a:lnTo>
                  <a:pt x="2763706" y="60075"/>
                </a:lnTo>
                <a:cubicBezTo>
                  <a:pt x="3112491" y="250068"/>
                  <a:pt x="3427773" y="506300"/>
                  <a:pt x="3555160" y="761795"/>
                </a:cubicBezTo>
                <a:cubicBezTo>
                  <a:pt x="3782119" y="1329903"/>
                  <a:pt x="3717307" y="1801467"/>
                  <a:pt x="3313170" y="2565477"/>
                </a:cubicBezTo>
                <a:cubicBezTo>
                  <a:pt x="3052526" y="3058219"/>
                  <a:pt x="2518550" y="3289114"/>
                  <a:pt x="2372191" y="3317040"/>
                </a:cubicBezTo>
                <a:cubicBezTo>
                  <a:pt x="1938581" y="3482157"/>
                  <a:pt x="1017204" y="3239634"/>
                  <a:pt x="623783" y="2978010"/>
                </a:cubicBezTo>
                <a:cubicBezTo>
                  <a:pt x="230362" y="2716386"/>
                  <a:pt x="73580" y="2172271"/>
                  <a:pt x="11667" y="1747298"/>
                </a:cubicBezTo>
                <a:cubicBezTo>
                  <a:pt x="-50247" y="1322325"/>
                  <a:pt x="149531" y="606163"/>
                  <a:pt x="252300" y="428173"/>
                </a:cubicBezTo>
                <a:cubicBezTo>
                  <a:pt x="300473" y="344740"/>
                  <a:pt x="466920" y="186546"/>
                  <a:pt x="724873" y="45143"/>
                </a:cubicBezTo>
                <a:close/>
              </a:path>
            </a:pathLst>
          </a:custGeom>
        </p:spPr>
      </p:pic>
      <p:grpSp>
        <p:nvGrpSpPr>
          <p:cNvPr id="3092" name="Group 3091">
            <a:extLst>
              <a:ext uri="{FF2B5EF4-FFF2-40B4-BE49-F238E27FC236}">
                <a16:creationId xmlns:a16="http://schemas.microsoft.com/office/drawing/2014/main" id="{94F74A87-EC23-1F8A-9041-4BB5DC2AE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6363" y="1028362"/>
            <a:ext cx="351312" cy="354665"/>
            <a:chOff x="9666686" y="4390924"/>
            <a:chExt cx="351312" cy="354665"/>
          </a:xfrm>
        </p:grpSpPr>
        <p:sp>
          <p:nvSpPr>
            <p:cNvPr id="3093" name="Freeform: Shape 3092">
              <a:extLst>
                <a:ext uri="{FF2B5EF4-FFF2-40B4-BE49-F238E27FC236}">
                  <a16:creationId xmlns:a16="http://schemas.microsoft.com/office/drawing/2014/main" id="{B4450131-B3E4-23F4-E488-31BE548B8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478977">
              <a:off x="9666686" y="4390924"/>
              <a:ext cx="351312" cy="35466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 name="connsiteX0" fmla="*/ 2289077 w 4369801"/>
                <a:gd name="connsiteY0" fmla="*/ -2 h 5893101"/>
                <a:gd name="connsiteX1" fmla="*/ 4246243 w 4369801"/>
                <a:gd name="connsiteY1" fmla="*/ 2234093 h 5893101"/>
                <a:gd name="connsiteX2" fmla="*/ 3961365 w 4369801"/>
                <a:gd name="connsiteY2" fmla="*/ 4137274 h 5893101"/>
                <a:gd name="connsiteX3" fmla="*/ 2577801 w 4369801"/>
                <a:gd name="connsiteY3" fmla="*/ 5819190 h 5893101"/>
                <a:gd name="connsiteX4" fmla="*/ 584870 w 4369801"/>
                <a:gd name="connsiteY4" fmla="*/ 4985423 h 5893101"/>
                <a:gd name="connsiteX5" fmla="*/ 102472 w 4369801"/>
                <a:gd name="connsiteY5" fmla="*/ 1134043 h 5893101"/>
                <a:gd name="connsiteX6" fmla="*/ 2289077 w 4369801"/>
                <a:gd name="connsiteY6" fmla="*/ -2 h 5893101"/>
                <a:gd name="connsiteX0" fmla="*/ 2352777 w 4433501"/>
                <a:gd name="connsiteY0" fmla="*/ -2 h 5854124"/>
                <a:gd name="connsiteX1" fmla="*/ 4309943 w 4433501"/>
                <a:gd name="connsiteY1" fmla="*/ 2234093 h 5854124"/>
                <a:gd name="connsiteX2" fmla="*/ 4025065 w 4433501"/>
                <a:gd name="connsiteY2" fmla="*/ 4137274 h 5854124"/>
                <a:gd name="connsiteX3" fmla="*/ 2641501 w 4433501"/>
                <a:gd name="connsiteY3" fmla="*/ 5819190 h 5854124"/>
                <a:gd name="connsiteX4" fmla="*/ 430809 w 4433501"/>
                <a:gd name="connsiteY4" fmla="*/ 4389642 h 5854124"/>
                <a:gd name="connsiteX5" fmla="*/ 166172 w 4433501"/>
                <a:gd name="connsiteY5" fmla="*/ 1134043 h 5854124"/>
                <a:gd name="connsiteX6" fmla="*/ 2352777 w 4433501"/>
                <a:gd name="connsiteY6" fmla="*/ -2 h 5854124"/>
                <a:gd name="connsiteX0" fmla="*/ 2193618 w 4274342"/>
                <a:gd name="connsiteY0" fmla="*/ -2 h 5850779"/>
                <a:gd name="connsiteX1" fmla="*/ 4150784 w 4274342"/>
                <a:gd name="connsiteY1" fmla="*/ 2234093 h 5850779"/>
                <a:gd name="connsiteX2" fmla="*/ 3865906 w 4274342"/>
                <a:gd name="connsiteY2" fmla="*/ 4137274 h 5850779"/>
                <a:gd name="connsiteX3" fmla="*/ 2482342 w 4274342"/>
                <a:gd name="connsiteY3" fmla="*/ 5819190 h 5850779"/>
                <a:gd name="connsiteX4" fmla="*/ 271650 w 4274342"/>
                <a:gd name="connsiteY4" fmla="*/ 4389642 h 5850779"/>
                <a:gd name="connsiteX5" fmla="*/ 247914 w 4274342"/>
                <a:gd name="connsiteY5" fmla="*/ 1846756 h 5850779"/>
                <a:gd name="connsiteX6" fmla="*/ 2193618 w 4274342"/>
                <a:gd name="connsiteY6" fmla="*/ -2 h 5850779"/>
                <a:gd name="connsiteX0" fmla="*/ 1967294 w 4267345"/>
                <a:gd name="connsiteY0" fmla="*/ -3 h 5416782"/>
                <a:gd name="connsiteX1" fmla="*/ 4137681 w 4267345"/>
                <a:gd name="connsiteY1" fmla="*/ 1800096 h 5416782"/>
                <a:gd name="connsiteX2" fmla="*/ 3852803 w 4267345"/>
                <a:gd name="connsiteY2" fmla="*/ 3703277 h 5416782"/>
                <a:gd name="connsiteX3" fmla="*/ 2469239 w 4267345"/>
                <a:gd name="connsiteY3" fmla="*/ 5385193 h 5416782"/>
                <a:gd name="connsiteX4" fmla="*/ 258547 w 4267345"/>
                <a:gd name="connsiteY4" fmla="*/ 3955645 h 5416782"/>
                <a:gd name="connsiteX5" fmla="*/ 234811 w 4267345"/>
                <a:gd name="connsiteY5" fmla="*/ 1412759 h 5416782"/>
                <a:gd name="connsiteX6" fmla="*/ 1967294 w 4267345"/>
                <a:gd name="connsiteY6" fmla="*/ -3 h 5416782"/>
                <a:gd name="connsiteX0" fmla="*/ 1967294 w 3964997"/>
                <a:gd name="connsiteY0" fmla="*/ -3 h 5416782"/>
                <a:gd name="connsiteX1" fmla="*/ 3668011 w 3964997"/>
                <a:gd name="connsiteY1" fmla="*/ 1478862 h 5416782"/>
                <a:gd name="connsiteX2" fmla="*/ 3852803 w 3964997"/>
                <a:gd name="connsiteY2" fmla="*/ 3703277 h 5416782"/>
                <a:gd name="connsiteX3" fmla="*/ 2469239 w 3964997"/>
                <a:gd name="connsiteY3" fmla="*/ 5385193 h 5416782"/>
                <a:gd name="connsiteX4" fmla="*/ 258547 w 3964997"/>
                <a:gd name="connsiteY4" fmla="*/ 3955645 h 5416782"/>
                <a:gd name="connsiteX5" fmla="*/ 234811 w 3964997"/>
                <a:gd name="connsiteY5" fmla="*/ 1412759 h 5416782"/>
                <a:gd name="connsiteX6" fmla="*/ 1967294 w 3964997"/>
                <a:gd name="connsiteY6" fmla="*/ -3 h 541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997" h="5416782">
                  <a:moveTo>
                    <a:pt x="1967294" y="-3"/>
                  </a:moveTo>
                  <a:cubicBezTo>
                    <a:pt x="2657922" y="183339"/>
                    <a:pt x="3353760" y="861649"/>
                    <a:pt x="3668011" y="1478862"/>
                  </a:cubicBezTo>
                  <a:cubicBezTo>
                    <a:pt x="3982262" y="2096075"/>
                    <a:pt x="4052598" y="3052222"/>
                    <a:pt x="3852803" y="3703277"/>
                  </a:cubicBezTo>
                  <a:cubicBezTo>
                    <a:pt x="3653008" y="4354332"/>
                    <a:pt x="2782065" y="5270224"/>
                    <a:pt x="2469239" y="5385193"/>
                  </a:cubicBezTo>
                  <a:cubicBezTo>
                    <a:pt x="1758393" y="5606258"/>
                    <a:pt x="630952" y="4617717"/>
                    <a:pt x="258547" y="3955645"/>
                  </a:cubicBezTo>
                  <a:cubicBezTo>
                    <a:pt x="-113858" y="3293573"/>
                    <a:pt x="-49980" y="2072034"/>
                    <a:pt x="234811" y="1412759"/>
                  </a:cubicBezTo>
                  <a:cubicBezTo>
                    <a:pt x="519602" y="753484"/>
                    <a:pt x="1314621" y="30745"/>
                    <a:pt x="1967294" y="-3"/>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94" name="Freeform: Shape 3093">
              <a:extLst>
                <a:ext uri="{FF2B5EF4-FFF2-40B4-BE49-F238E27FC236}">
                  <a16:creationId xmlns:a16="http://schemas.microsoft.com/office/drawing/2014/main" id="{6CA21CE1-1E10-EA4C-F5E8-174774B08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478977">
              <a:off x="9666686" y="4390925"/>
              <a:ext cx="351312" cy="35466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 name="connsiteX0" fmla="*/ 2289077 w 4369801"/>
                <a:gd name="connsiteY0" fmla="*/ -2 h 5893101"/>
                <a:gd name="connsiteX1" fmla="*/ 4246243 w 4369801"/>
                <a:gd name="connsiteY1" fmla="*/ 2234093 h 5893101"/>
                <a:gd name="connsiteX2" fmla="*/ 3961365 w 4369801"/>
                <a:gd name="connsiteY2" fmla="*/ 4137274 h 5893101"/>
                <a:gd name="connsiteX3" fmla="*/ 2577801 w 4369801"/>
                <a:gd name="connsiteY3" fmla="*/ 5819190 h 5893101"/>
                <a:gd name="connsiteX4" fmla="*/ 584870 w 4369801"/>
                <a:gd name="connsiteY4" fmla="*/ 4985423 h 5893101"/>
                <a:gd name="connsiteX5" fmla="*/ 102472 w 4369801"/>
                <a:gd name="connsiteY5" fmla="*/ 1134043 h 5893101"/>
                <a:gd name="connsiteX6" fmla="*/ 2289077 w 4369801"/>
                <a:gd name="connsiteY6" fmla="*/ -2 h 5893101"/>
                <a:gd name="connsiteX0" fmla="*/ 2352777 w 4433501"/>
                <a:gd name="connsiteY0" fmla="*/ -2 h 5854124"/>
                <a:gd name="connsiteX1" fmla="*/ 4309943 w 4433501"/>
                <a:gd name="connsiteY1" fmla="*/ 2234093 h 5854124"/>
                <a:gd name="connsiteX2" fmla="*/ 4025065 w 4433501"/>
                <a:gd name="connsiteY2" fmla="*/ 4137274 h 5854124"/>
                <a:gd name="connsiteX3" fmla="*/ 2641501 w 4433501"/>
                <a:gd name="connsiteY3" fmla="*/ 5819190 h 5854124"/>
                <a:gd name="connsiteX4" fmla="*/ 430809 w 4433501"/>
                <a:gd name="connsiteY4" fmla="*/ 4389642 h 5854124"/>
                <a:gd name="connsiteX5" fmla="*/ 166172 w 4433501"/>
                <a:gd name="connsiteY5" fmla="*/ 1134043 h 5854124"/>
                <a:gd name="connsiteX6" fmla="*/ 2352777 w 4433501"/>
                <a:gd name="connsiteY6" fmla="*/ -2 h 5854124"/>
                <a:gd name="connsiteX0" fmla="*/ 2193618 w 4274342"/>
                <a:gd name="connsiteY0" fmla="*/ -2 h 5850779"/>
                <a:gd name="connsiteX1" fmla="*/ 4150784 w 4274342"/>
                <a:gd name="connsiteY1" fmla="*/ 2234093 h 5850779"/>
                <a:gd name="connsiteX2" fmla="*/ 3865906 w 4274342"/>
                <a:gd name="connsiteY2" fmla="*/ 4137274 h 5850779"/>
                <a:gd name="connsiteX3" fmla="*/ 2482342 w 4274342"/>
                <a:gd name="connsiteY3" fmla="*/ 5819190 h 5850779"/>
                <a:gd name="connsiteX4" fmla="*/ 271650 w 4274342"/>
                <a:gd name="connsiteY4" fmla="*/ 4389642 h 5850779"/>
                <a:gd name="connsiteX5" fmla="*/ 247914 w 4274342"/>
                <a:gd name="connsiteY5" fmla="*/ 1846756 h 5850779"/>
                <a:gd name="connsiteX6" fmla="*/ 2193618 w 4274342"/>
                <a:gd name="connsiteY6" fmla="*/ -2 h 5850779"/>
                <a:gd name="connsiteX0" fmla="*/ 1967294 w 4267345"/>
                <a:gd name="connsiteY0" fmla="*/ -3 h 5416782"/>
                <a:gd name="connsiteX1" fmla="*/ 4137681 w 4267345"/>
                <a:gd name="connsiteY1" fmla="*/ 1800096 h 5416782"/>
                <a:gd name="connsiteX2" fmla="*/ 3852803 w 4267345"/>
                <a:gd name="connsiteY2" fmla="*/ 3703277 h 5416782"/>
                <a:gd name="connsiteX3" fmla="*/ 2469239 w 4267345"/>
                <a:gd name="connsiteY3" fmla="*/ 5385193 h 5416782"/>
                <a:gd name="connsiteX4" fmla="*/ 258547 w 4267345"/>
                <a:gd name="connsiteY4" fmla="*/ 3955645 h 5416782"/>
                <a:gd name="connsiteX5" fmla="*/ 234811 w 4267345"/>
                <a:gd name="connsiteY5" fmla="*/ 1412759 h 5416782"/>
                <a:gd name="connsiteX6" fmla="*/ 1967294 w 4267345"/>
                <a:gd name="connsiteY6" fmla="*/ -3 h 5416782"/>
                <a:gd name="connsiteX0" fmla="*/ 1967294 w 3964997"/>
                <a:gd name="connsiteY0" fmla="*/ -3 h 5416782"/>
                <a:gd name="connsiteX1" fmla="*/ 3668011 w 3964997"/>
                <a:gd name="connsiteY1" fmla="*/ 1478862 h 5416782"/>
                <a:gd name="connsiteX2" fmla="*/ 3852803 w 3964997"/>
                <a:gd name="connsiteY2" fmla="*/ 3703277 h 5416782"/>
                <a:gd name="connsiteX3" fmla="*/ 2469239 w 3964997"/>
                <a:gd name="connsiteY3" fmla="*/ 5385193 h 5416782"/>
                <a:gd name="connsiteX4" fmla="*/ 258547 w 3964997"/>
                <a:gd name="connsiteY4" fmla="*/ 3955645 h 5416782"/>
                <a:gd name="connsiteX5" fmla="*/ 234811 w 3964997"/>
                <a:gd name="connsiteY5" fmla="*/ 1412759 h 5416782"/>
                <a:gd name="connsiteX6" fmla="*/ 1967294 w 3964997"/>
                <a:gd name="connsiteY6" fmla="*/ -3 h 541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997" h="5416782">
                  <a:moveTo>
                    <a:pt x="1967294" y="-3"/>
                  </a:moveTo>
                  <a:cubicBezTo>
                    <a:pt x="2657922" y="183339"/>
                    <a:pt x="3353760" y="861649"/>
                    <a:pt x="3668011" y="1478862"/>
                  </a:cubicBezTo>
                  <a:cubicBezTo>
                    <a:pt x="3982262" y="2096075"/>
                    <a:pt x="4052598" y="3052222"/>
                    <a:pt x="3852803" y="3703277"/>
                  </a:cubicBezTo>
                  <a:cubicBezTo>
                    <a:pt x="3653008" y="4354332"/>
                    <a:pt x="2782065" y="5270224"/>
                    <a:pt x="2469239" y="5385193"/>
                  </a:cubicBezTo>
                  <a:cubicBezTo>
                    <a:pt x="1758393" y="5606258"/>
                    <a:pt x="630952" y="4617717"/>
                    <a:pt x="258547" y="3955645"/>
                  </a:cubicBezTo>
                  <a:cubicBezTo>
                    <a:pt x="-113858" y="3293573"/>
                    <a:pt x="-49980" y="2072034"/>
                    <a:pt x="234811" y="1412759"/>
                  </a:cubicBezTo>
                  <a:cubicBezTo>
                    <a:pt x="519602" y="753484"/>
                    <a:pt x="1314621" y="30745"/>
                    <a:pt x="1967294" y="-3"/>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descr="A picture containing calendar&#10;&#10;Description automatically generated">
            <a:extLst>
              <a:ext uri="{FF2B5EF4-FFF2-40B4-BE49-F238E27FC236}">
                <a16:creationId xmlns:a16="http://schemas.microsoft.com/office/drawing/2014/main" id="{7E03244C-3700-A8E7-3E6D-9465A038000B}"/>
              </a:ext>
            </a:extLst>
          </p:cNvPr>
          <p:cNvPicPr>
            <a:picLocks noChangeAspect="1"/>
          </p:cNvPicPr>
          <p:nvPr/>
        </p:nvPicPr>
        <p:blipFill rotWithShape="1">
          <a:blip r:embed="rId4">
            <a:extLst>
              <a:ext uri="{28A0092B-C50C-407E-A947-70E740481C1C}">
                <a14:useLocalDpi xmlns:a14="http://schemas.microsoft.com/office/drawing/2010/main" val="0"/>
              </a:ext>
            </a:extLst>
          </a:blip>
          <a:srcRect t="702" r="-1" b="-1"/>
          <a:stretch/>
        </p:blipFill>
        <p:spPr>
          <a:xfrm>
            <a:off x="3274721" y="3143184"/>
            <a:ext cx="3377857" cy="3371013"/>
          </a:xfrm>
          <a:custGeom>
            <a:avLst/>
            <a:gdLst/>
            <a:ahLst/>
            <a:cxnLst/>
            <a:rect l="l" t="t" r="r" b="b"/>
            <a:pathLst>
              <a:path w="3424033" h="3337571">
                <a:moveTo>
                  <a:pt x="1720805" y="693"/>
                </a:moveTo>
                <a:cubicBezTo>
                  <a:pt x="2205049" y="12009"/>
                  <a:pt x="2781823" y="161562"/>
                  <a:pt x="3044652" y="418646"/>
                </a:cubicBezTo>
                <a:cubicBezTo>
                  <a:pt x="3420847" y="852797"/>
                  <a:pt x="3477608" y="1287169"/>
                  <a:pt x="3385089" y="2093273"/>
                </a:cubicBezTo>
                <a:cubicBezTo>
                  <a:pt x="3322190" y="2741893"/>
                  <a:pt x="2902850" y="2979814"/>
                  <a:pt x="2781601" y="3049633"/>
                </a:cubicBezTo>
                <a:cubicBezTo>
                  <a:pt x="2447739" y="3329571"/>
                  <a:pt x="1555691" y="3397986"/>
                  <a:pt x="1126145" y="3286968"/>
                </a:cubicBezTo>
                <a:cubicBezTo>
                  <a:pt x="696599" y="3175950"/>
                  <a:pt x="390046" y="2741487"/>
                  <a:pt x="204325" y="2383524"/>
                </a:cubicBezTo>
                <a:cubicBezTo>
                  <a:pt x="18604" y="2025562"/>
                  <a:pt x="-24575" y="1328728"/>
                  <a:pt x="11817" y="1139193"/>
                </a:cubicBezTo>
                <a:cubicBezTo>
                  <a:pt x="48210" y="949659"/>
                  <a:pt x="457419" y="292608"/>
                  <a:pt x="1282459" y="36593"/>
                </a:cubicBezTo>
                <a:cubicBezTo>
                  <a:pt x="1408256" y="8509"/>
                  <a:pt x="1559390" y="-3079"/>
                  <a:pt x="1720805" y="693"/>
                </a:cubicBezTo>
                <a:close/>
              </a:path>
            </a:pathLst>
          </a:custGeom>
        </p:spPr>
      </p:pic>
      <p:grpSp>
        <p:nvGrpSpPr>
          <p:cNvPr id="3096" name="Group 3095">
            <a:extLst>
              <a:ext uri="{FF2B5EF4-FFF2-40B4-BE49-F238E27FC236}">
                <a16:creationId xmlns:a16="http://schemas.microsoft.com/office/drawing/2014/main" id="{AEF8C744-00EF-C838-2956-8F9C927AF0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04300" flipV="1">
            <a:off x="4647018" y="1507775"/>
            <a:ext cx="1172834" cy="1769235"/>
            <a:chOff x="11427017" y="5072635"/>
            <a:chExt cx="1284318" cy="1937410"/>
          </a:xfrm>
        </p:grpSpPr>
        <p:sp>
          <p:nvSpPr>
            <p:cNvPr id="3097" name="Freeform: Shape 3096">
              <a:extLst>
                <a:ext uri="{FF2B5EF4-FFF2-40B4-BE49-F238E27FC236}">
                  <a16:creationId xmlns:a16="http://schemas.microsoft.com/office/drawing/2014/main" id="{835CCD00-0EE9-EDA9-E602-F6D8CED6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516067" flipH="1">
              <a:off x="11427017" y="5072635"/>
              <a:ext cx="1284318" cy="1937410"/>
            </a:xfrm>
            <a:custGeom>
              <a:avLst/>
              <a:gdLst>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99666 w 1914334"/>
                <a:gd name="connsiteY28" fmla="*/ 437421 h 2986466"/>
                <a:gd name="connsiteX29" fmla="*/ 685894 w 1914334"/>
                <a:gd name="connsiteY29" fmla="*/ 678417 h 2986466"/>
                <a:gd name="connsiteX30" fmla="*/ 508792 w 1914334"/>
                <a:gd name="connsiteY30" fmla="*/ 1006120 h 2986466"/>
                <a:gd name="connsiteX31" fmla="*/ 511266 w 1914334"/>
                <a:gd name="connsiteY31" fmla="*/ 1050185 h 2986466"/>
                <a:gd name="connsiteX32" fmla="*/ 930004 w 1914334"/>
                <a:gd name="connsiteY32" fmla="*/ 813729 h 2986466"/>
                <a:gd name="connsiteX33" fmla="*/ 1422398 w 1914334"/>
                <a:gd name="connsiteY33" fmla="*/ 701643 h 2986466"/>
                <a:gd name="connsiteX34" fmla="*/ 1435000 w 1914334"/>
                <a:gd name="connsiteY34"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73669 w 1953003"/>
                <a:gd name="connsiteY0" fmla="*/ 708401 h 2986134"/>
                <a:gd name="connsiteX1" fmla="*/ 1411076 w 1953003"/>
                <a:gd name="connsiteY1" fmla="*/ 919813 h 2986134"/>
                <a:gd name="connsiteX2" fmla="*/ 1189873 w 1953003"/>
                <a:gd name="connsiteY2" fmla="*/ 1213129 h 2986134"/>
                <a:gd name="connsiteX3" fmla="*/ 908992 w 1953003"/>
                <a:gd name="connsiteY3" fmla="*/ 1450576 h 2986134"/>
                <a:gd name="connsiteX4" fmla="*/ 566731 w 1953003"/>
                <a:gd name="connsiteY4" fmla="*/ 1632245 h 2986134"/>
                <a:gd name="connsiteX5" fmla="*/ 737079 w 1953003"/>
                <a:gd name="connsiteY5" fmla="*/ 1653421 h 2986134"/>
                <a:gd name="connsiteX6" fmla="*/ 1274693 w 1953003"/>
                <a:gd name="connsiteY6" fmla="*/ 1655250 h 2986134"/>
                <a:gd name="connsiteX7" fmla="*/ 1674785 w 1953003"/>
                <a:gd name="connsiteY7" fmla="*/ 1749816 h 2986134"/>
                <a:gd name="connsiteX8" fmla="*/ 1932074 w 1953003"/>
                <a:gd name="connsiteY8" fmla="*/ 1866208 h 2986134"/>
                <a:gd name="connsiteX9" fmla="*/ 1905948 w 1953003"/>
                <a:gd name="connsiteY9" fmla="*/ 1943962 h 2986134"/>
                <a:gd name="connsiteX10" fmla="*/ 1652961 w 1953003"/>
                <a:gd name="connsiteY10" fmla="*/ 2106263 h 2986134"/>
                <a:gd name="connsiteX11" fmla="*/ 1252869 w 1953003"/>
                <a:gd name="connsiteY11" fmla="*/ 2208104 h 2986134"/>
                <a:gd name="connsiteX12" fmla="*/ 935554 w 1953003"/>
                <a:gd name="connsiteY12" fmla="*/ 2195250 h 2986134"/>
                <a:gd name="connsiteX13" fmla="*/ 578462 w 1953003"/>
                <a:gd name="connsiteY13" fmla="*/ 2089164 h 2986134"/>
                <a:gd name="connsiteX14" fmla="*/ 321668 w 1953003"/>
                <a:gd name="connsiteY14" fmla="*/ 1949541 h 2986134"/>
                <a:gd name="connsiteX15" fmla="*/ 291941 w 1953003"/>
                <a:gd name="connsiteY15" fmla="*/ 2002232 h 2986134"/>
                <a:gd name="connsiteX16" fmla="*/ 340903 w 1953003"/>
                <a:gd name="connsiteY16" fmla="*/ 2395326 h 2986134"/>
                <a:gd name="connsiteX17" fmla="*/ 426218 w 1953003"/>
                <a:gd name="connsiteY17" fmla="*/ 2772335 h 2986134"/>
                <a:gd name="connsiteX18" fmla="*/ 465002 w 1953003"/>
                <a:gd name="connsiteY18" fmla="*/ 2891702 h 2986134"/>
                <a:gd name="connsiteX19" fmla="*/ 246582 w 1953003"/>
                <a:gd name="connsiteY19" fmla="*/ 2986134 h 2986134"/>
                <a:gd name="connsiteX20" fmla="*/ 76777 w 1953003"/>
                <a:gd name="connsiteY20" fmla="*/ 2352917 h 2986134"/>
                <a:gd name="connsiteX21" fmla="*/ 131 w 1953003"/>
                <a:gd name="connsiteY21" fmla="*/ 1730652 h 2986134"/>
                <a:gd name="connsiteX22" fmla="*/ 105626 w 1953003"/>
                <a:gd name="connsiteY22" fmla="*/ 904785 h 2986134"/>
                <a:gd name="connsiteX23" fmla="*/ 278097 w 1953003"/>
                <a:gd name="connsiteY23" fmla="*/ 433148 h 2986134"/>
                <a:gd name="connsiteX24" fmla="*/ 443604 w 1953003"/>
                <a:gd name="connsiteY24" fmla="*/ 172515 h 2986134"/>
                <a:gd name="connsiteX25" fmla="*/ 612455 w 1953003"/>
                <a:gd name="connsiteY25" fmla="*/ 0 h 2986134"/>
                <a:gd name="connsiteX26" fmla="*/ 731677 w 1953003"/>
                <a:gd name="connsiteY26" fmla="*/ 332056 h 2986134"/>
                <a:gd name="connsiteX27" fmla="*/ 724563 w 1953003"/>
                <a:gd name="connsiteY27" fmla="*/ 678085 h 2986134"/>
                <a:gd name="connsiteX28" fmla="*/ 547461 w 1953003"/>
                <a:gd name="connsiteY28" fmla="*/ 1005788 h 2986134"/>
                <a:gd name="connsiteX29" fmla="*/ 549935 w 1953003"/>
                <a:gd name="connsiteY29" fmla="*/ 1049853 h 2986134"/>
                <a:gd name="connsiteX30" fmla="*/ 968673 w 1953003"/>
                <a:gd name="connsiteY30" fmla="*/ 813397 h 2986134"/>
                <a:gd name="connsiteX31" fmla="*/ 1461067 w 1953003"/>
                <a:gd name="connsiteY31" fmla="*/ 701311 h 2986134"/>
                <a:gd name="connsiteX32" fmla="*/ 1473669 w 1953003"/>
                <a:gd name="connsiteY32" fmla="*/ 708401 h 2986134"/>
                <a:gd name="connsiteX0" fmla="*/ 1473951 w 1953285"/>
                <a:gd name="connsiteY0" fmla="*/ 708401 h 2986134"/>
                <a:gd name="connsiteX1" fmla="*/ 1411358 w 1953285"/>
                <a:gd name="connsiteY1" fmla="*/ 919813 h 2986134"/>
                <a:gd name="connsiteX2" fmla="*/ 1190155 w 1953285"/>
                <a:gd name="connsiteY2" fmla="*/ 1213129 h 2986134"/>
                <a:gd name="connsiteX3" fmla="*/ 909274 w 1953285"/>
                <a:gd name="connsiteY3" fmla="*/ 1450576 h 2986134"/>
                <a:gd name="connsiteX4" fmla="*/ 567013 w 1953285"/>
                <a:gd name="connsiteY4" fmla="*/ 1632245 h 2986134"/>
                <a:gd name="connsiteX5" fmla="*/ 737361 w 1953285"/>
                <a:gd name="connsiteY5" fmla="*/ 1653421 h 2986134"/>
                <a:gd name="connsiteX6" fmla="*/ 1274975 w 1953285"/>
                <a:gd name="connsiteY6" fmla="*/ 1655250 h 2986134"/>
                <a:gd name="connsiteX7" fmla="*/ 1675067 w 1953285"/>
                <a:gd name="connsiteY7" fmla="*/ 1749816 h 2986134"/>
                <a:gd name="connsiteX8" fmla="*/ 1932356 w 1953285"/>
                <a:gd name="connsiteY8" fmla="*/ 1866208 h 2986134"/>
                <a:gd name="connsiteX9" fmla="*/ 1906230 w 1953285"/>
                <a:gd name="connsiteY9" fmla="*/ 1943962 h 2986134"/>
                <a:gd name="connsiteX10" fmla="*/ 1653243 w 1953285"/>
                <a:gd name="connsiteY10" fmla="*/ 2106263 h 2986134"/>
                <a:gd name="connsiteX11" fmla="*/ 1253151 w 1953285"/>
                <a:gd name="connsiteY11" fmla="*/ 2208104 h 2986134"/>
                <a:gd name="connsiteX12" fmla="*/ 935836 w 1953285"/>
                <a:gd name="connsiteY12" fmla="*/ 2195250 h 2986134"/>
                <a:gd name="connsiteX13" fmla="*/ 578744 w 1953285"/>
                <a:gd name="connsiteY13" fmla="*/ 2089164 h 2986134"/>
                <a:gd name="connsiteX14" fmla="*/ 321950 w 1953285"/>
                <a:gd name="connsiteY14" fmla="*/ 1949541 h 2986134"/>
                <a:gd name="connsiteX15" fmla="*/ 292223 w 1953285"/>
                <a:gd name="connsiteY15" fmla="*/ 2002232 h 2986134"/>
                <a:gd name="connsiteX16" fmla="*/ 341185 w 1953285"/>
                <a:gd name="connsiteY16" fmla="*/ 2395326 h 2986134"/>
                <a:gd name="connsiteX17" fmla="*/ 426500 w 1953285"/>
                <a:gd name="connsiteY17" fmla="*/ 2772335 h 2986134"/>
                <a:gd name="connsiteX18" fmla="*/ 465284 w 1953285"/>
                <a:gd name="connsiteY18" fmla="*/ 2891702 h 2986134"/>
                <a:gd name="connsiteX19" fmla="*/ 246864 w 1953285"/>
                <a:gd name="connsiteY19" fmla="*/ 2986134 h 2986134"/>
                <a:gd name="connsiteX20" fmla="*/ 48349 w 1953285"/>
                <a:gd name="connsiteY20" fmla="*/ 2358824 h 2986134"/>
                <a:gd name="connsiteX21" fmla="*/ 413 w 1953285"/>
                <a:gd name="connsiteY21" fmla="*/ 1730652 h 2986134"/>
                <a:gd name="connsiteX22" fmla="*/ 105908 w 1953285"/>
                <a:gd name="connsiteY22" fmla="*/ 904785 h 2986134"/>
                <a:gd name="connsiteX23" fmla="*/ 278379 w 1953285"/>
                <a:gd name="connsiteY23" fmla="*/ 433148 h 2986134"/>
                <a:gd name="connsiteX24" fmla="*/ 443886 w 1953285"/>
                <a:gd name="connsiteY24" fmla="*/ 172515 h 2986134"/>
                <a:gd name="connsiteX25" fmla="*/ 612737 w 1953285"/>
                <a:gd name="connsiteY25" fmla="*/ 0 h 2986134"/>
                <a:gd name="connsiteX26" fmla="*/ 731959 w 1953285"/>
                <a:gd name="connsiteY26" fmla="*/ 332056 h 2986134"/>
                <a:gd name="connsiteX27" fmla="*/ 724845 w 1953285"/>
                <a:gd name="connsiteY27" fmla="*/ 678085 h 2986134"/>
                <a:gd name="connsiteX28" fmla="*/ 547743 w 1953285"/>
                <a:gd name="connsiteY28" fmla="*/ 1005788 h 2986134"/>
                <a:gd name="connsiteX29" fmla="*/ 550217 w 1953285"/>
                <a:gd name="connsiteY29" fmla="*/ 1049853 h 2986134"/>
                <a:gd name="connsiteX30" fmla="*/ 968955 w 1953285"/>
                <a:gd name="connsiteY30" fmla="*/ 813397 h 2986134"/>
                <a:gd name="connsiteX31" fmla="*/ 1461349 w 1953285"/>
                <a:gd name="connsiteY31" fmla="*/ 701311 h 2986134"/>
                <a:gd name="connsiteX32" fmla="*/ 1473951 w 1953285"/>
                <a:gd name="connsiteY32" fmla="*/ 708401 h 2986134"/>
                <a:gd name="connsiteX0" fmla="*/ 1473856 w 1953190"/>
                <a:gd name="connsiteY0" fmla="*/ 708401 h 2991508"/>
                <a:gd name="connsiteX1" fmla="*/ 1411263 w 1953190"/>
                <a:gd name="connsiteY1" fmla="*/ 919813 h 2991508"/>
                <a:gd name="connsiteX2" fmla="*/ 1190060 w 1953190"/>
                <a:gd name="connsiteY2" fmla="*/ 1213129 h 2991508"/>
                <a:gd name="connsiteX3" fmla="*/ 909179 w 1953190"/>
                <a:gd name="connsiteY3" fmla="*/ 1450576 h 2991508"/>
                <a:gd name="connsiteX4" fmla="*/ 566918 w 1953190"/>
                <a:gd name="connsiteY4" fmla="*/ 1632245 h 2991508"/>
                <a:gd name="connsiteX5" fmla="*/ 737266 w 1953190"/>
                <a:gd name="connsiteY5" fmla="*/ 1653421 h 2991508"/>
                <a:gd name="connsiteX6" fmla="*/ 1274880 w 1953190"/>
                <a:gd name="connsiteY6" fmla="*/ 1655250 h 2991508"/>
                <a:gd name="connsiteX7" fmla="*/ 1674972 w 1953190"/>
                <a:gd name="connsiteY7" fmla="*/ 1749816 h 2991508"/>
                <a:gd name="connsiteX8" fmla="*/ 1932261 w 1953190"/>
                <a:gd name="connsiteY8" fmla="*/ 1866208 h 2991508"/>
                <a:gd name="connsiteX9" fmla="*/ 1906135 w 1953190"/>
                <a:gd name="connsiteY9" fmla="*/ 1943962 h 2991508"/>
                <a:gd name="connsiteX10" fmla="*/ 1653148 w 1953190"/>
                <a:gd name="connsiteY10" fmla="*/ 2106263 h 2991508"/>
                <a:gd name="connsiteX11" fmla="*/ 1253056 w 1953190"/>
                <a:gd name="connsiteY11" fmla="*/ 2208104 h 2991508"/>
                <a:gd name="connsiteX12" fmla="*/ 935741 w 1953190"/>
                <a:gd name="connsiteY12" fmla="*/ 2195250 h 2991508"/>
                <a:gd name="connsiteX13" fmla="*/ 578649 w 1953190"/>
                <a:gd name="connsiteY13" fmla="*/ 2089164 h 2991508"/>
                <a:gd name="connsiteX14" fmla="*/ 321855 w 1953190"/>
                <a:gd name="connsiteY14" fmla="*/ 1949541 h 2991508"/>
                <a:gd name="connsiteX15" fmla="*/ 292128 w 1953190"/>
                <a:gd name="connsiteY15" fmla="*/ 2002232 h 2991508"/>
                <a:gd name="connsiteX16" fmla="*/ 341090 w 1953190"/>
                <a:gd name="connsiteY16" fmla="*/ 2395326 h 2991508"/>
                <a:gd name="connsiteX17" fmla="*/ 426405 w 1953190"/>
                <a:gd name="connsiteY17" fmla="*/ 2772335 h 2991508"/>
                <a:gd name="connsiteX18" fmla="*/ 465189 w 1953190"/>
                <a:gd name="connsiteY18" fmla="*/ 2891702 h 2991508"/>
                <a:gd name="connsiteX19" fmla="*/ 220668 w 1953190"/>
                <a:gd name="connsiteY19" fmla="*/ 2991507 h 2991508"/>
                <a:gd name="connsiteX20" fmla="*/ 48254 w 1953190"/>
                <a:gd name="connsiteY20" fmla="*/ 2358824 h 2991508"/>
                <a:gd name="connsiteX21" fmla="*/ 318 w 1953190"/>
                <a:gd name="connsiteY21" fmla="*/ 1730652 h 2991508"/>
                <a:gd name="connsiteX22" fmla="*/ 105813 w 1953190"/>
                <a:gd name="connsiteY22" fmla="*/ 904785 h 2991508"/>
                <a:gd name="connsiteX23" fmla="*/ 278284 w 1953190"/>
                <a:gd name="connsiteY23" fmla="*/ 433148 h 2991508"/>
                <a:gd name="connsiteX24" fmla="*/ 443791 w 1953190"/>
                <a:gd name="connsiteY24" fmla="*/ 172515 h 2991508"/>
                <a:gd name="connsiteX25" fmla="*/ 612642 w 1953190"/>
                <a:gd name="connsiteY25" fmla="*/ 0 h 2991508"/>
                <a:gd name="connsiteX26" fmla="*/ 731864 w 1953190"/>
                <a:gd name="connsiteY26" fmla="*/ 332056 h 2991508"/>
                <a:gd name="connsiteX27" fmla="*/ 724750 w 1953190"/>
                <a:gd name="connsiteY27" fmla="*/ 678085 h 2991508"/>
                <a:gd name="connsiteX28" fmla="*/ 547648 w 1953190"/>
                <a:gd name="connsiteY28" fmla="*/ 1005788 h 2991508"/>
                <a:gd name="connsiteX29" fmla="*/ 550122 w 1953190"/>
                <a:gd name="connsiteY29" fmla="*/ 1049853 h 2991508"/>
                <a:gd name="connsiteX30" fmla="*/ 968860 w 1953190"/>
                <a:gd name="connsiteY30" fmla="*/ 813397 h 2991508"/>
                <a:gd name="connsiteX31" fmla="*/ 1461254 w 1953190"/>
                <a:gd name="connsiteY31" fmla="*/ 701311 h 2991508"/>
                <a:gd name="connsiteX32" fmla="*/ 1473856 w 1953190"/>
                <a:gd name="connsiteY32" fmla="*/ 708401 h 2991508"/>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35637 w 1983014"/>
                <a:gd name="connsiteY22" fmla="*/ 904785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750 w 1983084"/>
                <a:gd name="connsiteY0" fmla="*/ 708401 h 2991507"/>
                <a:gd name="connsiteX1" fmla="*/ 1441157 w 1983084"/>
                <a:gd name="connsiteY1" fmla="*/ 919813 h 2991507"/>
                <a:gd name="connsiteX2" fmla="*/ 1219954 w 1983084"/>
                <a:gd name="connsiteY2" fmla="*/ 1213129 h 2991507"/>
                <a:gd name="connsiteX3" fmla="*/ 939073 w 1983084"/>
                <a:gd name="connsiteY3" fmla="*/ 1450576 h 2991507"/>
                <a:gd name="connsiteX4" fmla="*/ 596812 w 1983084"/>
                <a:gd name="connsiteY4" fmla="*/ 1632245 h 2991507"/>
                <a:gd name="connsiteX5" fmla="*/ 767160 w 1983084"/>
                <a:gd name="connsiteY5" fmla="*/ 1653421 h 2991507"/>
                <a:gd name="connsiteX6" fmla="*/ 1304774 w 1983084"/>
                <a:gd name="connsiteY6" fmla="*/ 1655250 h 2991507"/>
                <a:gd name="connsiteX7" fmla="*/ 1704866 w 1983084"/>
                <a:gd name="connsiteY7" fmla="*/ 1749816 h 2991507"/>
                <a:gd name="connsiteX8" fmla="*/ 1962155 w 1983084"/>
                <a:gd name="connsiteY8" fmla="*/ 1866208 h 2991507"/>
                <a:gd name="connsiteX9" fmla="*/ 1936029 w 1983084"/>
                <a:gd name="connsiteY9" fmla="*/ 1943962 h 2991507"/>
                <a:gd name="connsiteX10" fmla="*/ 1683042 w 1983084"/>
                <a:gd name="connsiteY10" fmla="*/ 2106263 h 2991507"/>
                <a:gd name="connsiteX11" fmla="*/ 1282950 w 1983084"/>
                <a:gd name="connsiteY11" fmla="*/ 2208104 h 2991507"/>
                <a:gd name="connsiteX12" fmla="*/ 965635 w 1983084"/>
                <a:gd name="connsiteY12" fmla="*/ 2195250 h 2991507"/>
                <a:gd name="connsiteX13" fmla="*/ 608543 w 1983084"/>
                <a:gd name="connsiteY13" fmla="*/ 2089164 h 2991507"/>
                <a:gd name="connsiteX14" fmla="*/ 351749 w 1983084"/>
                <a:gd name="connsiteY14" fmla="*/ 1949541 h 2991507"/>
                <a:gd name="connsiteX15" fmla="*/ 342903 w 1983084"/>
                <a:gd name="connsiteY15" fmla="*/ 1997936 h 2991507"/>
                <a:gd name="connsiteX16" fmla="*/ 396859 w 1983084"/>
                <a:gd name="connsiteY16" fmla="*/ 2349194 h 2991507"/>
                <a:gd name="connsiteX17" fmla="*/ 489005 w 1983084"/>
                <a:gd name="connsiteY17" fmla="*/ 2732957 h 2991507"/>
                <a:gd name="connsiteX18" fmla="*/ 553043 w 1983084"/>
                <a:gd name="connsiteY18" fmla="*/ 2882494 h 2991507"/>
                <a:gd name="connsiteX19" fmla="*/ 250562 w 1983084"/>
                <a:gd name="connsiteY19" fmla="*/ 2991507 h 2991507"/>
                <a:gd name="connsiteX20" fmla="*/ 63305 w 1983084"/>
                <a:gd name="connsiteY20" fmla="*/ 2363639 h 2991507"/>
                <a:gd name="connsiteX21" fmla="*/ 199 w 1983084"/>
                <a:gd name="connsiteY21" fmla="*/ 1690577 h 2991507"/>
                <a:gd name="connsiteX22" fmla="*/ 120046 w 1983084"/>
                <a:gd name="connsiteY22" fmla="*/ 908009 h 2991507"/>
                <a:gd name="connsiteX23" fmla="*/ 308178 w 1983084"/>
                <a:gd name="connsiteY23" fmla="*/ 433148 h 2991507"/>
                <a:gd name="connsiteX24" fmla="*/ 473685 w 1983084"/>
                <a:gd name="connsiteY24" fmla="*/ 172515 h 2991507"/>
                <a:gd name="connsiteX25" fmla="*/ 642536 w 1983084"/>
                <a:gd name="connsiteY25" fmla="*/ 0 h 2991507"/>
                <a:gd name="connsiteX26" fmla="*/ 761758 w 1983084"/>
                <a:gd name="connsiteY26" fmla="*/ 332056 h 2991507"/>
                <a:gd name="connsiteX27" fmla="*/ 754644 w 1983084"/>
                <a:gd name="connsiteY27" fmla="*/ 678085 h 2991507"/>
                <a:gd name="connsiteX28" fmla="*/ 577542 w 1983084"/>
                <a:gd name="connsiteY28" fmla="*/ 1005788 h 2991507"/>
                <a:gd name="connsiteX29" fmla="*/ 580016 w 1983084"/>
                <a:gd name="connsiteY29" fmla="*/ 1049853 h 2991507"/>
                <a:gd name="connsiteX30" fmla="*/ 998754 w 1983084"/>
                <a:gd name="connsiteY30" fmla="*/ 813397 h 2991507"/>
                <a:gd name="connsiteX31" fmla="*/ 1491148 w 1983084"/>
                <a:gd name="connsiteY31" fmla="*/ 701311 h 2991507"/>
                <a:gd name="connsiteX32" fmla="*/ 1503750 w 1983084"/>
                <a:gd name="connsiteY32" fmla="*/ 708401 h 2991507"/>
                <a:gd name="connsiteX0" fmla="*/ 1503751 w 1983085"/>
                <a:gd name="connsiteY0" fmla="*/ 708401 h 2991507"/>
                <a:gd name="connsiteX1" fmla="*/ 1441158 w 1983085"/>
                <a:gd name="connsiteY1" fmla="*/ 919813 h 2991507"/>
                <a:gd name="connsiteX2" fmla="*/ 1219955 w 1983085"/>
                <a:gd name="connsiteY2" fmla="*/ 1213129 h 2991507"/>
                <a:gd name="connsiteX3" fmla="*/ 939074 w 1983085"/>
                <a:gd name="connsiteY3" fmla="*/ 1450576 h 2991507"/>
                <a:gd name="connsiteX4" fmla="*/ 596813 w 1983085"/>
                <a:gd name="connsiteY4" fmla="*/ 1632245 h 2991507"/>
                <a:gd name="connsiteX5" fmla="*/ 767161 w 1983085"/>
                <a:gd name="connsiteY5" fmla="*/ 1653421 h 2991507"/>
                <a:gd name="connsiteX6" fmla="*/ 1304775 w 1983085"/>
                <a:gd name="connsiteY6" fmla="*/ 1655250 h 2991507"/>
                <a:gd name="connsiteX7" fmla="*/ 1704867 w 1983085"/>
                <a:gd name="connsiteY7" fmla="*/ 1749816 h 2991507"/>
                <a:gd name="connsiteX8" fmla="*/ 1962156 w 1983085"/>
                <a:gd name="connsiteY8" fmla="*/ 1866208 h 2991507"/>
                <a:gd name="connsiteX9" fmla="*/ 1936030 w 1983085"/>
                <a:gd name="connsiteY9" fmla="*/ 1943962 h 2991507"/>
                <a:gd name="connsiteX10" fmla="*/ 1683043 w 1983085"/>
                <a:gd name="connsiteY10" fmla="*/ 2106263 h 2991507"/>
                <a:gd name="connsiteX11" fmla="*/ 1282951 w 1983085"/>
                <a:gd name="connsiteY11" fmla="*/ 2208104 h 2991507"/>
                <a:gd name="connsiteX12" fmla="*/ 965636 w 1983085"/>
                <a:gd name="connsiteY12" fmla="*/ 2195250 h 2991507"/>
                <a:gd name="connsiteX13" fmla="*/ 608544 w 1983085"/>
                <a:gd name="connsiteY13" fmla="*/ 2089164 h 2991507"/>
                <a:gd name="connsiteX14" fmla="*/ 351750 w 1983085"/>
                <a:gd name="connsiteY14" fmla="*/ 1949541 h 2991507"/>
                <a:gd name="connsiteX15" fmla="*/ 342904 w 1983085"/>
                <a:gd name="connsiteY15" fmla="*/ 1997936 h 2991507"/>
                <a:gd name="connsiteX16" fmla="*/ 396860 w 1983085"/>
                <a:gd name="connsiteY16" fmla="*/ 2349194 h 2991507"/>
                <a:gd name="connsiteX17" fmla="*/ 509109 w 1983085"/>
                <a:gd name="connsiteY17" fmla="*/ 2762247 h 2991507"/>
                <a:gd name="connsiteX18" fmla="*/ 553044 w 1983085"/>
                <a:gd name="connsiteY18" fmla="*/ 2882494 h 2991507"/>
                <a:gd name="connsiteX19" fmla="*/ 250563 w 1983085"/>
                <a:gd name="connsiteY19" fmla="*/ 2991507 h 2991507"/>
                <a:gd name="connsiteX20" fmla="*/ 63306 w 1983085"/>
                <a:gd name="connsiteY20" fmla="*/ 2363639 h 2991507"/>
                <a:gd name="connsiteX21" fmla="*/ 200 w 1983085"/>
                <a:gd name="connsiteY21" fmla="*/ 1690577 h 2991507"/>
                <a:gd name="connsiteX22" fmla="*/ 120047 w 1983085"/>
                <a:gd name="connsiteY22" fmla="*/ 908009 h 2991507"/>
                <a:gd name="connsiteX23" fmla="*/ 308179 w 1983085"/>
                <a:gd name="connsiteY23" fmla="*/ 433148 h 2991507"/>
                <a:gd name="connsiteX24" fmla="*/ 473686 w 1983085"/>
                <a:gd name="connsiteY24" fmla="*/ 172515 h 2991507"/>
                <a:gd name="connsiteX25" fmla="*/ 642537 w 1983085"/>
                <a:gd name="connsiteY25" fmla="*/ 0 h 2991507"/>
                <a:gd name="connsiteX26" fmla="*/ 761759 w 1983085"/>
                <a:gd name="connsiteY26" fmla="*/ 332056 h 2991507"/>
                <a:gd name="connsiteX27" fmla="*/ 754645 w 1983085"/>
                <a:gd name="connsiteY27" fmla="*/ 678085 h 2991507"/>
                <a:gd name="connsiteX28" fmla="*/ 577543 w 1983085"/>
                <a:gd name="connsiteY28" fmla="*/ 1005788 h 2991507"/>
                <a:gd name="connsiteX29" fmla="*/ 580017 w 1983085"/>
                <a:gd name="connsiteY29" fmla="*/ 1049853 h 2991507"/>
                <a:gd name="connsiteX30" fmla="*/ 998755 w 1983085"/>
                <a:gd name="connsiteY30" fmla="*/ 813397 h 2991507"/>
                <a:gd name="connsiteX31" fmla="*/ 1491149 w 1983085"/>
                <a:gd name="connsiteY31" fmla="*/ 701311 h 2991507"/>
                <a:gd name="connsiteX32" fmla="*/ 1503751 w 1983085"/>
                <a:gd name="connsiteY32" fmla="*/ 708401 h 299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83085" h="2991507">
                  <a:moveTo>
                    <a:pt x="1503751" y="708401"/>
                  </a:moveTo>
                  <a:cubicBezTo>
                    <a:pt x="1523712" y="737061"/>
                    <a:pt x="1480707" y="845173"/>
                    <a:pt x="1441158" y="919813"/>
                  </a:cubicBezTo>
                  <a:cubicBezTo>
                    <a:pt x="1395959" y="1005116"/>
                    <a:pt x="1303636" y="1124669"/>
                    <a:pt x="1219955" y="1213129"/>
                  </a:cubicBezTo>
                  <a:cubicBezTo>
                    <a:pt x="1136275" y="1301590"/>
                    <a:pt x="1042931" y="1380723"/>
                    <a:pt x="939074" y="1450576"/>
                  </a:cubicBezTo>
                  <a:cubicBezTo>
                    <a:pt x="835217" y="1520429"/>
                    <a:pt x="606345" y="1620692"/>
                    <a:pt x="596813" y="1632245"/>
                  </a:cubicBezTo>
                  <a:cubicBezTo>
                    <a:pt x="587281" y="1643798"/>
                    <a:pt x="649167" y="1649587"/>
                    <a:pt x="767161" y="1653421"/>
                  </a:cubicBezTo>
                  <a:cubicBezTo>
                    <a:pt x="885155" y="1657255"/>
                    <a:pt x="1148491" y="1639184"/>
                    <a:pt x="1304775" y="1655250"/>
                  </a:cubicBezTo>
                  <a:cubicBezTo>
                    <a:pt x="1461059" y="1671316"/>
                    <a:pt x="1595303" y="1714658"/>
                    <a:pt x="1704867" y="1749816"/>
                  </a:cubicBezTo>
                  <a:cubicBezTo>
                    <a:pt x="1814430" y="1784976"/>
                    <a:pt x="1923629" y="1833850"/>
                    <a:pt x="1962156" y="1866208"/>
                  </a:cubicBezTo>
                  <a:cubicBezTo>
                    <a:pt x="2000683" y="1898565"/>
                    <a:pt x="1982548" y="1903952"/>
                    <a:pt x="1936030" y="1943962"/>
                  </a:cubicBezTo>
                  <a:cubicBezTo>
                    <a:pt x="1889511" y="1983971"/>
                    <a:pt x="1791890" y="2062239"/>
                    <a:pt x="1683043" y="2106263"/>
                  </a:cubicBezTo>
                  <a:cubicBezTo>
                    <a:pt x="1574197" y="2150286"/>
                    <a:pt x="1402519" y="2193274"/>
                    <a:pt x="1282951" y="2208104"/>
                  </a:cubicBezTo>
                  <a:cubicBezTo>
                    <a:pt x="1163382" y="2222935"/>
                    <a:pt x="1078036" y="2215074"/>
                    <a:pt x="965636" y="2195250"/>
                  </a:cubicBezTo>
                  <a:cubicBezTo>
                    <a:pt x="853235" y="2175427"/>
                    <a:pt x="710858" y="2130115"/>
                    <a:pt x="608544" y="2089164"/>
                  </a:cubicBezTo>
                  <a:cubicBezTo>
                    <a:pt x="506230" y="2048213"/>
                    <a:pt x="368968" y="1961518"/>
                    <a:pt x="351750" y="1949541"/>
                  </a:cubicBezTo>
                  <a:cubicBezTo>
                    <a:pt x="334532" y="1937564"/>
                    <a:pt x="335386" y="1931327"/>
                    <a:pt x="342904" y="1997936"/>
                  </a:cubicBezTo>
                  <a:cubicBezTo>
                    <a:pt x="350422" y="2064545"/>
                    <a:pt x="369159" y="2221809"/>
                    <a:pt x="396860" y="2349194"/>
                  </a:cubicBezTo>
                  <a:cubicBezTo>
                    <a:pt x="424561" y="2476579"/>
                    <a:pt x="467735" y="2639985"/>
                    <a:pt x="509109" y="2762247"/>
                  </a:cubicBezTo>
                  <a:lnTo>
                    <a:pt x="553044" y="2882494"/>
                  </a:lnTo>
                  <a:cubicBezTo>
                    <a:pt x="473777" y="2939687"/>
                    <a:pt x="326860" y="2968014"/>
                    <a:pt x="250563" y="2991507"/>
                  </a:cubicBezTo>
                  <a:cubicBezTo>
                    <a:pt x="170949" y="2783480"/>
                    <a:pt x="105033" y="2580461"/>
                    <a:pt x="63306" y="2363639"/>
                  </a:cubicBezTo>
                  <a:cubicBezTo>
                    <a:pt x="21579" y="2146817"/>
                    <a:pt x="-2461" y="1929490"/>
                    <a:pt x="200" y="1690577"/>
                  </a:cubicBezTo>
                  <a:cubicBezTo>
                    <a:pt x="2859" y="1451663"/>
                    <a:pt x="68717" y="1117581"/>
                    <a:pt x="120047" y="908009"/>
                  </a:cubicBezTo>
                  <a:cubicBezTo>
                    <a:pt x="171377" y="698438"/>
                    <a:pt x="249239" y="555730"/>
                    <a:pt x="308179" y="433148"/>
                  </a:cubicBezTo>
                  <a:cubicBezTo>
                    <a:pt x="367119" y="310566"/>
                    <a:pt x="414822" y="245163"/>
                    <a:pt x="473686" y="172515"/>
                  </a:cubicBezTo>
                  <a:cubicBezTo>
                    <a:pt x="525192" y="108949"/>
                    <a:pt x="595112" y="17610"/>
                    <a:pt x="642537" y="0"/>
                  </a:cubicBezTo>
                  <a:cubicBezTo>
                    <a:pt x="709556" y="115352"/>
                    <a:pt x="737990" y="210065"/>
                    <a:pt x="761759" y="332056"/>
                  </a:cubicBezTo>
                  <a:cubicBezTo>
                    <a:pt x="780973" y="477891"/>
                    <a:pt x="781276" y="547748"/>
                    <a:pt x="754645" y="678085"/>
                  </a:cubicBezTo>
                  <a:cubicBezTo>
                    <a:pt x="727497" y="810951"/>
                    <a:pt x="606647" y="943826"/>
                    <a:pt x="577543" y="1005788"/>
                  </a:cubicBezTo>
                  <a:cubicBezTo>
                    <a:pt x="548438" y="1067749"/>
                    <a:pt x="509816" y="1081918"/>
                    <a:pt x="580017" y="1049853"/>
                  </a:cubicBezTo>
                  <a:cubicBezTo>
                    <a:pt x="650219" y="1017789"/>
                    <a:pt x="846899" y="871489"/>
                    <a:pt x="998755" y="813397"/>
                  </a:cubicBezTo>
                  <a:cubicBezTo>
                    <a:pt x="1150609" y="755308"/>
                    <a:pt x="1446228" y="697135"/>
                    <a:pt x="1491149" y="701311"/>
                  </a:cubicBezTo>
                  <a:cubicBezTo>
                    <a:pt x="1496764" y="701833"/>
                    <a:pt x="1500901" y="704307"/>
                    <a:pt x="1503751" y="708401"/>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98" name="Freeform: Shape 3097">
              <a:extLst>
                <a:ext uri="{FF2B5EF4-FFF2-40B4-BE49-F238E27FC236}">
                  <a16:creationId xmlns:a16="http://schemas.microsoft.com/office/drawing/2014/main" id="{D8E9B422-E980-6E1A-B2E6-2F3466B682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516067" flipH="1">
              <a:off x="11427017" y="5072635"/>
              <a:ext cx="1284318" cy="1937410"/>
            </a:xfrm>
            <a:custGeom>
              <a:avLst/>
              <a:gdLst>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99666 w 1914334"/>
                <a:gd name="connsiteY28" fmla="*/ 437421 h 2986466"/>
                <a:gd name="connsiteX29" fmla="*/ 685894 w 1914334"/>
                <a:gd name="connsiteY29" fmla="*/ 678417 h 2986466"/>
                <a:gd name="connsiteX30" fmla="*/ 508792 w 1914334"/>
                <a:gd name="connsiteY30" fmla="*/ 1006120 h 2986466"/>
                <a:gd name="connsiteX31" fmla="*/ 511266 w 1914334"/>
                <a:gd name="connsiteY31" fmla="*/ 1050185 h 2986466"/>
                <a:gd name="connsiteX32" fmla="*/ 930004 w 1914334"/>
                <a:gd name="connsiteY32" fmla="*/ 813729 h 2986466"/>
                <a:gd name="connsiteX33" fmla="*/ 1422398 w 1914334"/>
                <a:gd name="connsiteY33" fmla="*/ 701643 h 2986466"/>
                <a:gd name="connsiteX34" fmla="*/ 1435000 w 1914334"/>
                <a:gd name="connsiteY34"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733 h 2986466"/>
                <a:gd name="connsiteX1" fmla="*/ 1372407 w 1914334"/>
                <a:gd name="connsiteY1" fmla="*/ 920145 h 2986466"/>
                <a:gd name="connsiteX2" fmla="*/ 1151204 w 1914334"/>
                <a:gd name="connsiteY2" fmla="*/ 1213461 h 2986466"/>
                <a:gd name="connsiteX3" fmla="*/ 870323 w 1914334"/>
                <a:gd name="connsiteY3" fmla="*/ 1450908 h 2986466"/>
                <a:gd name="connsiteX4" fmla="*/ 413435 w 1914334"/>
                <a:gd name="connsiteY4" fmla="*/ 1646154 h 2986466"/>
                <a:gd name="connsiteX5" fmla="*/ 544953 w 1914334"/>
                <a:gd name="connsiteY5" fmla="*/ 1655582 h 2986466"/>
                <a:gd name="connsiteX6" fmla="*/ 1236024 w 1914334"/>
                <a:gd name="connsiteY6" fmla="*/ 1655582 h 2986466"/>
                <a:gd name="connsiteX7" fmla="*/ 1636116 w 1914334"/>
                <a:gd name="connsiteY7" fmla="*/ 1750148 h 2986466"/>
                <a:gd name="connsiteX8" fmla="*/ 1893405 w 1914334"/>
                <a:gd name="connsiteY8" fmla="*/ 1866540 h 2986466"/>
                <a:gd name="connsiteX9" fmla="*/ 1867279 w 1914334"/>
                <a:gd name="connsiteY9" fmla="*/ 1944294 h 2986466"/>
                <a:gd name="connsiteX10" fmla="*/ 1614292 w 1914334"/>
                <a:gd name="connsiteY10" fmla="*/ 2106595 h 2986466"/>
                <a:gd name="connsiteX11" fmla="*/ 1214200 w 1914334"/>
                <a:gd name="connsiteY11" fmla="*/ 2208436 h 2986466"/>
                <a:gd name="connsiteX12" fmla="*/ 896885 w 1914334"/>
                <a:gd name="connsiteY12" fmla="*/ 2195582 h 2986466"/>
                <a:gd name="connsiteX13" fmla="*/ 539793 w 1914334"/>
                <a:gd name="connsiteY13" fmla="*/ 2089496 h 2986466"/>
                <a:gd name="connsiteX14" fmla="*/ 282999 w 1914334"/>
                <a:gd name="connsiteY14" fmla="*/ 1949873 h 2986466"/>
                <a:gd name="connsiteX15" fmla="*/ 253272 w 1914334"/>
                <a:gd name="connsiteY15" fmla="*/ 2002564 h 2986466"/>
                <a:gd name="connsiteX16" fmla="*/ 302234 w 1914334"/>
                <a:gd name="connsiteY16" fmla="*/ 2395658 h 2986466"/>
                <a:gd name="connsiteX17" fmla="*/ 387549 w 1914334"/>
                <a:gd name="connsiteY17" fmla="*/ 2772667 h 2986466"/>
                <a:gd name="connsiteX18" fmla="*/ 426333 w 1914334"/>
                <a:gd name="connsiteY18" fmla="*/ 2892034 h 2986466"/>
                <a:gd name="connsiteX19" fmla="*/ 207913 w 1914334"/>
                <a:gd name="connsiteY19" fmla="*/ 2986466 h 2986466"/>
                <a:gd name="connsiteX20" fmla="*/ 38108 w 1914334"/>
                <a:gd name="connsiteY20" fmla="*/ 2353249 h 2986466"/>
                <a:gd name="connsiteX21" fmla="*/ 2226 w 1914334"/>
                <a:gd name="connsiteY21" fmla="*/ 1730757 h 2986466"/>
                <a:gd name="connsiteX22" fmla="*/ 66957 w 1914334"/>
                <a:gd name="connsiteY22" fmla="*/ 905117 h 2986466"/>
                <a:gd name="connsiteX23" fmla="*/ 239428 w 1914334"/>
                <a:gd name="connsiteY23" fmla="*/ 433480 h 2986466"/>
                <a:gd name="connsiteX24" fmla="*/ 404935 w 1914334"/>
                <a:gd name="connsiteY24" fmla="*/ 172847 h 2986466"/>
                <a:gd name="connsiteX25" fmla="*/ 573786 w 1914334"/>
                <a:gd name="connsiteY25" fmla="*/ 332 h 2986466"/>
                <a:gd name="connsiteX26" fmla="*/ 576067 w 1914334"/>
                <a:gd name="connsiteY26" fmla="*/ 0 h 2986466"/>
                <a:gd name="connsiteX27" fmla="*/ 693008 w 1914334"/>
                <a:gd name="connsiteY27" fmla="*/ 332388 h 2986466"/>
                <a:gd name="connsiteX28" fmla="*/ 685894 w 1914334"/>
                <a:gd name="connsiteY28" fmla="*/ 678417 h 2986466"/>
                <a:gd name="connsiteX29" fmla="*/ 508792 w 1914334"/>
                <a:gd name="connsiteY29" fmla="*/ 1006120 h 2986466"/>
                <a:gd name="connsiteX30" fmla="*/ 511266 w 1914334"/>
                <a:gd name="connsiteY30" fmla="*/ 1050185 h 2986466"/>
                <a:gd name="connsiteX31" fmla="*/ 930004 w 1914334"/>
                <a:gd name="connsiteY31" fmla="*/ 813729 h 2986466"/>
                <a:gd name="connsiteX32" fmla="*/ 1422398 w 1914334"/>
                <a:gd name="connsiteY32" fmla="*/ 701643 h 2986466"/>
                <a:gd name="connsiteX33" fmla="*/ 1435000 w 1914334"/>
                <a:gd name="connsiteY33" fmla="*/ 708733 h 2986466"/>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544953 w 1914334"/>
                <a:gd name="connsiteY5" fmla="*/ 1655250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413435 w 1914334"/>
                <a:gd name="connsiteY4" fmla="*/ 1645822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35000 w 1914334"/>
                <a:gd name="connsiteY0" fmla="*/ 708401 h 2986134"/>
                <a:gd name="connsiteX1" fmla="*/ 1372407 w 1914334"/>
                <a:gd name="connsiteY1" fmla="*/ 919813 h 2986134"/>
                <a:gd name="connsiteX2" fmla="*/ 1151204 w 1914334"/>
                <a:gd name="connsiteY2" fmla="*/ 1213129 h 2986134"/>
                <a:gd name="connsiteX3" fmla="*/ 870323 w 1914334"/>
                <a:gd name="connsiteY3" fmla="*/ 1450576 h 2986134"/>
                <a:gd name="connsiteX4" fmla="*/ 528062 w 1914334"/>
                <a:gd name="connsiteY4" fmla="*/ 1632245 h 2986134"/>
                <a:gd name="connsiteX5" fmla="*/ 698410 w 1914334"/>
                <a:gd name="connsiteY5" fmla="*/ 1653421 h 2986134"/>
                <a:gd name="connsiteX6" fmla="*/ 1236024 w 1914334"/>
                <a:gd name="connsiteY6" fmla="*/ 1655250 h 2986134"/>
                <a:gd name="connsiteX7" fmla="*/ 1636116 w 1914334"/>
                <a:gd name="connsiteY7" fmla="*/ 1749816 h 2986134"/>
                <a:gd name="connsiteX8" fmla="*/ 1893405 w 1914334"/>
                <a:gd name="connsiteY8" fmla="*/ 1866208 h 2986134"/>
                <a:gd name="connsiteX9" fmla="*/ 1867279 w 1914334"/>
                <a:gd name="connsiteY9" fmla="*/ 1943962 h 2986134"/>
                <a:gd name="connsiteX10" fmla="*/ 1614292 w 1914334"/>
                <a:gd name="connsiteY10" fmla="*/ 2106263 h 2986134"/>
                <a:gd name="connsiteX11" fmla="*/ 1214200 w 1914334"/>
                <a:gd name="connsiteY11" fmla="*/ 2208104 h 2986134"/>
                <a:gd name="connsiteX12" fmla="*/ 896885 w 1914334"/>
                <a:gd name="connsiteY12" fmla="*/ 2195250 h 2986134"/>
                <a:gd name="connsiteX13" fmla="*/ 539793 w 1914334"/>
                <a:gd name="connsiteY13" fmla="*/ 2089164 h 2986134"/>
                <a:gd name="connsiteX14" fmla="*/ 282999 w 1914334"/>
                <a:gd name="connsiteY14" fmla="*/ 1949541 h 2986134"/>
                <a:gd name="connsiteX15" fmla="*/ 253272 w 1914334"/>
                <a:gd name="connsiteY15" fmla="*/ 2002232 h 2986134"/>
                <a:gd name="connsiteX16" fmla="*/ 302234 w 1914334"/>
                <a:gd name="connsiteY16" fmla="*/ 2395326 h 2986134"/>
                <a:gd name="connsiteX17" fmla="*/ 387549 w 1914334"/>
                <a:gd name="connsiteY17" fmla="*/ 2772335 h 2986134"/>
                <a:gd name="connsiteX18" fmla="*/ 426333 w 1914334"/>
                <a:gd name="connsiteY18" fmla="*/ 2891702 h 2986134"/>
                <a:gd name="connsiteX19" fmla="*/ 207913 w 1914334"/>
                <a:gd name="connsiteY19" fmla="*/ 2986134 h 2986134"/>
                <a:gd name="connsiteX20" fmla="*/ 38108 w 1914334"/>
                <a:gd name="connsiteY20" fmla="*/ 2352917 h 2986134"/>
                <a:gd name="connsiteX21" fmla="*/ 2226 w 1914334"/>
                <a:gd name="connsiteY21" fmla="*/ 1730425 h 2986134"/>
                <a:gd name="connsiteX22" fmla="*/ 66957 w 1914334"/>
                <a:gd name="connsiteY22" fmla="*/ 904785 h 2986134"/>
                <a:gd name="connsiteX23" fmla="*/ 239428 w 1914334"/>
                <a:gd name="connsiteY23" fmla="*/ 433148 h 2986134"/>
                <a:gd name="connsiteX24" fmla="*/ 404935 w 1914334"/>
                <a:gd name="connsiteY24" fmla="*/ 172515 h 2986134"/>
                <a:gd name="connsiteX25" fmla="*/ 573786 w 1914334"/>
                <a:gd name="connsiteY25" fmla="*/ 0 h 2986134"/>
                <a:gd name="connsiteX26" fmla="*/ 693008 w 1914334"/>
                <a:gd name="connsiteY26" fmla="*/ 332056 h 2986134"/>
                <a:gd name="connsiteX27" fmla="*/ 685894 w 1914334"/>
                <a:gd name="connsiteY27" fmla="*/ 678085 h 2986134"/>
                <a:gd name="connsiteX28" fmla="*/ 508792 w 1914334"/>
                <a:gd name="connsiteY28" fmla="*/ 1005788 h 2986134"/>
                <a:gd name="connsiteX29" fmla="*/ 511266 w 1914334"/>
                <a:gd name="connsiteY29" fmla="*/ 1049853 h 2986134"/>
                <a:gd name="connsiteX30" fmla="*/ 930004 w 1914334"/>
                <a:gd name="connsiteY30" fmla="*/ 813397 h 2986134"/>
                <a:gd name="connsiteX31" fmla="*/ 1422398 w 1914334"/>
                <a:gd name="connsiteY31" fmla="*/ 701311 h 2986134"/>
                <a:gd name="connsiteX32" fmla="*/ 1435000 w 1914334"/>
                <a:gd name="connsiteY32" fmla="*/ 708401 h 2986134"/>
                <a:gd name="connsiteX0" fmla="*/ 1473669 w 1953003"/>
                <a:gd name="connsiteY0" fmla="*/ 708401 h 2986134"/>
                <a:gd name="connsiteX1" fmla="*/ 1411076 w 1953003"/>
                <a:gd name="connsiteY1" fmla="*/ 919813 h 2986134"/>
                <a:gd name="connsiteX2" fmla="*/ 1189873 w 1953003"/>
                <a:gd name="connsiteY2" fmla="*/ 1213129 h 2986134"/>
                <a:gd name="connsiteX3" fmla="*/ 908992 w 1953003"/>
                <a:gd name="connsiteY3" fmla="*/ 1450576 h 2986134"/>
                <a:gd name="connsiteX4" fmla="*/ 566731 w 1953003"/>
                <a:gd name="connsiteY4" fmla="*/ 1632245 h 2986134"/>
                <a:gd name="connsiteX5" fmla="*/ 737079 w 1953003"/>
                <a:gd name="connsiteY5" fmla="*/ 1653421 h 2986134"/>
                <a:gd name="connsiteX6" fmla="*/ 1274693 w 1953003"/>
                <a:gd name="connsiteY6" fmla="*/ 1655250 h 2986134"/>
                <a:gd name="connsiteX7" fmla="*/ 1674785 w 1953003"/>
                <a:gd name="connsiteY7" fmla="*/ 1749816 h 2986134"/>
                <a:gd name="connsiteX8" fmla="*/ 1932074 w 1953003"/>
                <a:gd name="connsiteY8" fmla="*/ 1866208 h 2986134"/>
                <a:gd name="connsiteX9" fmla="*/ 1905948 w 1953003"/>
                <a:gd name="connsiteY9" fmla="*/ 1943962 h 2986134"/>
                <a:gd name="connsiteX10" fmla="*/ 1652961 w 1953003"/>
                <a:gd name="connsiteY10" fmla="*/ 2106263 h 2986134"/>
                <a:gd name="connsiteX11" fmla="*/ 1252869 w 1953003"/>
                <a:gd name="connsiteY11" fmla="*/ 2208104 h 2986134"/>
                <a:gd name="connsiteX12" fmla="*/ 935554 w 1953003"/>
                <a:gd name="connsiteY12" fmla="*/ 2195250 h 2986134"/>
                <a:gd name="connsiteX13" fmla="*/ 578462 w 1953003"/>
                <a:gd name="connsiteY13" fmla="*/ 2089164 h 2986134"/>
                <a:gd name="connsiteX14" fmla="*/ 321668 w 1953003"/>
                <a:gd name="connsiteY14" fmla="*/ 1949541 h 2986134"/>
                <a:gd name="connsiteX15" fmla="*/ 291941 w 1953003"/>
                <a:gd name="connsiteY15" fmla="*/ 2002232 h 2986134"/>
                <a:gd name="connsiteX16" fmla="*/ 340903 w 1953003"/>
                <a:gd name="connsiteY16" fmla="*/ 2395326 h 2986134"/>
                <a:gd name="connsiteX17" fmla="*/ 426218 w 1953003"/>
                <a:gd name="connsiteY17" fmla="*/ 2772335 h 2986134"/>
                <a:gd name="connsiteX18" fmla="*/ 465002 w 1953003"/>
                <a:gd name="connsiteY18" fmla="*/ 2891702 h 2986134"/>
                <a:gd name="connsiteX19" fmla="*/ 246582 w 1953003"/>
                <a:gd name="connsiteY19" fmla="*/ 2986134 h 2986134"/>
                <a:gd name="connsiteX20" fmla="*/ 76777 w 1953003"/>
                <a:gd name="connsiteY20" fmla="*/ 2352917 h 2986134"/>
                <a:gd name="connsiteX21" fmla="*/ 131 w 1953003"/>
                <a:gd name="connsiteY21" fmla="*/ 1730652 h 2986134"/>
                <a:gd name="connsiteX22" fmla="*/ 105626 w 1953003"/>
                <a:gd name="connsiteY22" fmla="*/ 904785 h 2986134"/>
                <a:gd name="connsiteX23" fmla="*/ 278097 w 1953003"/>
                <a:gd name="connsiteY23" fmla="*/ 433148 h 2986134"/>
                <a:gd name="connsiteX24" fmla="*/ 443604 w 1953003"/>
                <a:gd name="connsiteY24" fmla="*/ 172515 h 2986134"/>
                <a:gd name="connsiteX25" fmla="*/ 612455 w 1953003"/>
                <a:gd name="connsiteY25" fmla="*/ 0 h 2986134"/>
                <a:gd name="connsiteX26" fmla="*/ 731677 w 1953003"/>
                <a:gd name="connsiteY26" fmla="*/ 332056 h 2986134"/>
                <a:gd name="connsiteX27" fmla="*/ 724563 w 1953003"/>
                <a:gd name="connsiteY27" fmla="*/ 678085 h 2986134"/>
                <a:gd name="connsiteX28" fmla="*/ 547461 w 1953003"/>
                <a:gd name="connsiteY28" fmla="*/ 1005788 h 2986134"/>
                <a:gd name="connsiteX29" fmla="*/ 549935 w 1953003"/>
                <a:gd name="connsiteY29" fmla="*/ 1049853 h 2986134"/>
                <a:gd name="connsiteX30" fmla="*/ 968673 w 1953003"/>
                <a:gd name="connsiteY30" fmla="*/ 813397 h 2986134"/>
                <a:gd name="connsiteX31" fmla="*/ 1461067 w 1953003"/>
                <a:gd name="connsiteY31" fmla="*/ 701311 h 2986134"/>
                <a:gd name="connsiteX32" fmla="*/ 1473669 w 1953003"/>
                <a:gd name="connsiteY32" fmla="*/ 708401 h 2986134"/>
                <a:gd name="connsiteX0" fmla="*/ 1473951 w 1953285"/>
                <a:gd name="connsiteY0" fmla="*/ 708401 h 2986134"/>
                <a:gd name="connsiteX1" fmla="*/ 1411358 w 1953285"/>
                <a:gd name="connsiteY1" fmla="*/ 919813 h 2986134"/>
                <a:gd name="connsiteX2" fmla="*/ 1190155 w 1953285"/>
                <a:gd name="connsiteY2" fmla="*/ 1213129 h 2986134"/>
                <a:gd name="connsiteX3" fmla="*/ 909274 w 1953285"/>
                <a:gd name="connsiteY3" fmla="*/ 1450576 h 2986134"/>
                <a:gd name="connsiteX4" fmla="*/ 567013 w 1953285"/>
                <a:gd name="connsiteY4" fmla="*/ 1632245 h 2986134"/>
                <a:gd name="connsiteX5" fmla="*/ 737361 w 1953285"/>
                <a:gd name="connsiteY5" fmla="*/ 1653421 h 2986134"/>
                <a:gd name="connsiteX6" fmla="*/ 1274975 w 1953285"/>
                <a:gd name="connsiteY6" fmla="*/ 1655250 h 2986134"/>
                <a:gd name="connsiteX7" fmla="*/ 1675067 w 1953285"/>
                <a:gd name="connsiteY7" fmla="*/ 1749816 h 2986134"/>
                <a:gd name="connsiteX8" fmla="*/ 1932356 w 1953285"/>
                <a:gd name="connsiteY8" fmla="*/ 1866208 h 2986134"/>
                <a:gd name="connsiteX9" fmla="*/ 1906230 w 1953285"/>
                <a:gd name="connsiteY9" fmla="*/ 1943962 h 2986134"/>
                <a:gd name="connsiteX10" fmla="*/ 1653243 w 1953285"/>
                <a:gd name="connsiteY10" fmla="*/ 2106263 h 2986134"/>
                <a:gd name="connsiteX11" fmla="*/ 1253151 w 1953285"/>
                <a:gd name="connsiteY11" fmla="*/ 2208104 h 2986134"/>
                <a:gd name="connsiteX12" fmla="*/ 935836 w 1953285"/>
                <a:gd name="connsiteY12" fmla="*/ 2195250 h 2986134"/>
                <a:gd name="connsiteX13" fmla="*/ 578744 w 1953285"/>
                <a:gd name="connsiteY13" fmla="*/ 2089164 h 2986134"/>
                <a:gd name="connsiteX14" fmla="*/ 321950 w 1953285"/>
                <a:gd name="connsiteY14" fmla="*/ 1949541 h 2986134"/>
                <a:gd name="connsiteX15" fmla="*/ 292223 w 1953285"/>
                <a:gd name="connsiteY15" fmla="*/ 2002232 h 2986134"/>
                <a:gd name="connsiteX16" fmla="*/ 341185 w 1953285"/>
                <a:gd name="connsiteY16" fmla="*/ 2395326 h 2986134"/>
                <a:gd name="connsiteX17" fmla="*/ 426500 w 1953285"/>
                <a:gd name="connsiteY17" fmla="*/ 2772335 h 2986134"/>
                <a:gd name="connsiteX18" fmla="*/ 465284 w 1953285"/>
                <a:gd name="connsiteY18" fmla="*/ 2891702 h 2986134"/>
                <a:gd name="connsiteX19" fmla="*/ 246864 w 1953285"/>
                <a:gd name="connsiteY19" fmla="*/ 2986134 h 2986134"/>
                <a:gd name="connsiteX20" fmla="*/ 48349 w 1953285"/>
                <a:gd name="connsiteY20" fmla="*/ 2358824 h 2986134"/>
                <a:gd name="connsiteX21" fmla="*/ 413 w 1953285"/>
                <a:gd name="connsiteY21" fmla="*/ 1730652 h 2986134"/>
                <a:gd name="connsiteX22" fmla="*/ 105908 w 1953285"/>
                <a:gd name="connsiteY22" fmla="*/ 904785 h 2986134"/>
                <a:gd name="connsiteX23" fmla="*/ 278379 w 1953285"/>
                <a:gd name="connsiteY23" fmla="*/ 433148 h 2986134"/>
                <a:gd name="connsiteX24" fmla="*/ 443886 w 1953285"/>
                <a:gd name="connsiteY24" fmla="*/ 172515 h 2986134"/>
                <a:gd name="connsiteX25" fmla="*/ 612737 w 1953285"/>
                <a:gd name="connsiteY25" fmla="*/ 0 h 2986134"/>
                <a:gd name="connsiteX26" fmla="*/ 731959 w 1953285"/>
                <a:gd name="connsiteY26" fmla="*/ 332056 h 2986134"/>
                <a:gd name="connsiteX27" fmla="*/ 724845 w 1953285"/>
                <a:gd name="connsiteY27" fmla="*/ 678085 h 2986134"/>
                <a:gd name="connsiteX28" fmla="*/ 547743 w 1953285"/>
                <a:gd name="connsiteY28" fmla="*/ 1005788 h 2986134"/>
                <a:gd name="connsiteX29" fmla="*/ 550217 w 1953285"/>
                <a:gd name="connsiteY29" fmla="*/ 1049853 h 2986134"/>
                <a:gd name="connsiteX30" fmla="*/ 968955 w 1953285"/>
                <a:gd name="connsiteY30" fmla="*/ 813397 h 2986134"/>
                <a:gd name="connsiteX31" fmla="*/ 1461349 w 1953285"/>
                <a:gd name="connsiteY31" fmla="*/ 701311 h 2986134"/>
                <a:gd name="connsiteX32" fmla="*/ 1473951 w 1953285"/>
                <a:gd name="connsiteY32" fmla="*/ 708401 h 2986134"/>
                <a:gd name="connsiteX0" fmla="*/ 1473856 w 1953190"/>
                <a:gd name="connsiteY0" fmla="*/ 708401 h 2991508"/>
                <a:gd name="connsiteX1" fmla="*/ 1411263 w 1953190"/>
                <a:gd name="connsiteY1" fmla="*/ 919813 h 2991508"/>
                <a:gd name="connsiteX2" fmla="*/ 1190060 w 1953190"/>
                <a:gd name="connsiteY2" fmla="*/ 1213129 h 2991508"/>
                <a:gd name="connsiteX3" fmla="*/ 909179 w 1953190"/>
                <a:gd name="connsiteY3" fmla="*/ 1450576 h 2991508"/>
                <a:gd name="connsiteX4" fmla="*/ 566918 w 1953190"/>
                <a:gd name="connsiteY4" fmla="*/ 1632245 h 2991508"/>
                <a:gd name="connsiteX5" fmla="*/ 737266 w 1953190"/>
                <a:gd name="connsiteY5" fmla="*/ 1653421 h 2991508"/>
                <a:gd name="connsiteX6" fmla="*/ 1274880 w 1953190"/>
                <a:gd name="connsiteY6" fmla="*/ 1655250 h 2991508"/>
                <a:gd name="connsiteX7" fmla="*/ 1674972 w 1953190"/>
                <a:gd name="connsiteY7" fmla="*/ 1749816 h 2991508"/>
                <a:gd name="connsiteX8" fmla="*/ 1932261 w 1953190"/>
                <a:gd name="connsiteY8" fmla="*/ 1866208 h 2991508"/>
                <a:gd name="connsiteX9" fmla="*/ 1906135 w 1953190"/>
                <a:gd name="connsiteY9" fmla="*/ 1943962 h 2991508"/>
                <a:gd name="connsiteX10" fmla="*/ 1653148 w 1953190"/>
                <a:gd name="connsiteY10" fmla="*/ 2106263 h 2991508"/>
                <a:gd name="connsiteX11" fmla="*/ 1253056 w 1953190"/>
                <a:gd name="connsiteY11" fmla="*/ 2208104 h 2991508"/>
                <a:gd name="connsiteX12" fmla="*/ 935741 w 1953190"/>
                <a:gd name="connsiteY12" fmla="*/ 2195250 h 2991508"/>
                <a:gd name="connsiteX13" fmla="*/ 578649 w 1953190"/>
                <a:gd name="connsiteY13" fmla="*/ 2089164 h 2991508"/>
                <a:gd name="connsiteX14" fmla="*/ 321855 w 1953190"/>
                <a:gd name="connsiteY14" fmla="*/ 1949541 h 2991508"/>
                <a:gd name="connsiteX15" fmla="*/ 292128 w 1953190"/>
                <a:gd name="connsiteY15" fmla="*/ 2002232 h 2991508"/>
                <a:gd name="connsiteX16" fmla="*/ 341090 w 1953190"/>
                <a:gd name="connsiteY16" fmla="*/ 2395326 h 2991508"/>
                <a:gd name="connsiteX17" fmla="*/ 426405 w 1953190"/>
                <a:gd name="connsiteY17" fmla="*/ 2772335 h 2991508"/>
                <a:gd name="connsiteX18" fmla="*/ 465189 w 1953190"/>
                <a:gd name="connsiteY18" fmla="*/ 2891702 h 2991508"/>
                <a:gd name="connsiteX19" fmla="*/ 220668 w 1953190"/>
                <a:gd name="connsiteY19" fmla="*/ 2991507 h 2991508"/>
                <a:gd name="connsiteX20" fmla="*/ 48254 w 1953190"/>
                <a:gd name="connsiteY20" fmla="*/ 2358824 h 2991508"/>
                <a:gd name="connsiteX21" fmla="*/ 318 w 1953190"/>
                <a:gd name="connsiteY21" fmla="*/ 1730652 h 2991508"/>
                <a:gd name="connsiteX22" fmla="*/ 105813 w 1953190"/>
                <a:gd name="connsiteY22" fmla="*/ 904785 h 2991508"/>
                <a:gd name="connsiteX23" fmla="*/ 278284 w 1953190"/>
                <a:gd name="connsiteY23" fmla="*/ 433148 h 2991508"/>
                <a:gd name="connsiteX24" fmla="*/ 443791 w 1953190"/>
                <a:gd name="connsiteY24" fmla="*/ 172515 h 2991508"/>
                <a:gd name="connsiteX25" fmla="*/ 612642 w 1953190"/>
                <a:gd name="connsiteY25" fmla="*/ 0 h 2991508"/>
                <a:gd name="connsiteX26" fmla="*/ 731864 w 1953190"/>
                <a:gd name="connsiteY26" fmla="*/ 332056 h 2991508"/>
                <a:gd name="connsiteX27" fmla="*/ 724750 w 1953190"/>
                <a:gd name="connsiteY27" fmla="*/ 678085 h 2991508"/>
                <a:gd name="connsiteX28" fmla="*/ 547648 w 1953190"/>
                <a:gd name="connsiteY28" fmla="*/ 1005788 h 2991508"/>
                <a:gd name="connsiteX29" fmla="*/ 550122 w 1953190"/>
                <a:gd name="connsiteY29" fmla="*/ 1049853 h 2991508"/>
                <a:gd name="connsiteX30" fmla="*/ 968860 w 1953190"/>
                <a:gd name="connsiteY30" fmla="*/ 813397 h 2991508"/>
                <a:gd name="connsiteX31" fmla="*/ 1461254 w 1953190"/>
                <a:gd name="connsiteY31" fmla="*/ 701311 h 2991508"/>
                <a:gd name="connsiteX32" fmla="*/ 1473856 w 1953190"/>
                <a:gd name="connsiteY32" fmla="*/ 708401 h 2991508"/>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35637 w 1983014"/>
                <a:gd name="connsiteY22" fmla="*/ 904785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495013 w 1983014"/>
                <a:gd name="connsiteY18" fmla="*/ 2891702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56229 w 1983014"/>
                <a:gd name="connsiteY17" fmla="*/ 2772335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70914 w 1983014"/>
                <a:gd name="connsiteY16" fmla="*/ 2395326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21952 w 1983014"/>
                <a:gd name="connsiteY15" fmla="*/ 2002232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680 w 1983014"/>
                <a:gd name="connsiteY0" fmla="*/ 708401 h 2991507"/>
                <a:gd name="connsiteX1" fmla="*/ 1441087 w 1983014"/>
                <a:gd name="connsiteY1" fmla="*/ 919813 h 2991507"/>
                <a:gd name="connsiteX2" fmla="*/ 1219884 w 1983014"/>
                <a:gd name="connsiteY2" fmla="*/ 1213129 h 2991507"/>
                <a:gd name="connsiteX3" fmla="*/ 939003 w 1983014"/>
                <a:gd name="connsiteY3" fmla="*/ 1450576 h 2991507"/>
                <a:gd name="connsiteX4" fmla="*/ 596742 w 1983014"/>
                <a:gd name="connsiteY4" fmla="*/ 1632245 h 2991507"/>
                <a:gd name="connsiteX5" fmla="*/ 767090 w 1983014"/>
                <a:gd name="connsiteY5" fmla="*/ 1653421 h 2991507"/>
                <a:gd name="connsiteX6" fmla="*/ 1304704 w 1983014"/>
                <a:gd name="connsiteY6" fmla="*/ 1655250 h 2991507"/>
                <a:gd name="connsiteX7" fmla="*/ 1704796 w 1983014"/>
                <a:gd name="connsiteY7" fmla="*/ 1749816 h 2991507"/>
                <a:gd name="connsiteX8" fmla="*/ 1962085 w 1983014"/>
                <a:gd name="connsiteY8" fmla="*/ 1866208 h 2991507"/>
                <a:gd name="connsiteX9" fmla="*/ 1935959 w 1983014"/>
                <a:gd name="connsiteY9" fmla="*/ 1943962 h 2991507"/>
                <a:gd name="connsiteX10" fmla="*/ 1682972 w 1983014"/>
                <a:gd name="connsiteY10" fmla="*/ 2106263 h 2991507"/>
                <a:gd name="connsiteX11" fmla="*/ 1282880 w 1983014"/>
                <a:gd name="connsiteY11" fmla="*/ 2208104 h 2991507"/>
                <a:gd name="connsiteX12" fmla="*/ 965565 w 1983014"/>
                <a:gd name="connsiteY12" fmla="*/ 2195250 h 2991507"/>
                <a:gd name="connsiteX13" fmla="*/ 608473 w 1983014"/>
                <a:gd name="connsiteY13" fmla="*/ 2089164 h 2991507"/>
                <a:gd name="connsiteX14" fmla="*/ 351679 w 1983014"/>
                <a:gd name="connsiteY14" fmla="*/ 1949541 h 2991507"/>
                <a:gd name="connsiteX15" fmla="*/ 342833 w 1983014"/>
                <a:gd name="connsiteY15" fmla="*/ 1997936 h 2991507"/>
                <a:gd name="connsiteX16" fmla="*/ 396789 w 1983014"/>
                <a:gd name="connsiteY16" fmla="*/ 2349194 h 2991507"/>
                <a:gd name="connsiteX17" fmla="*/ 488935 w 1983014"/>
                <a:gd name="connsiteY17" fmla="*/ 2732957 h 2991507"/>
                <a:gd name="connsiteX18" fmla="*/ 552973 w 1983014"/>
                <a:gd name="connsiteY18" fmla="*/ 2882494 h 2991507"/>
                <a:gd name="connsiteX19" fmla="*/ 250492 w 1983014"/>
                <a:gd name="connsiteY19" fmla="*/ 2991507 h 2991507"/>
                <a:gd name="connsiteX20" fmla="*/ 78078 w 1983014"/>
                <a:gd name="connsiteY20" fmla="*/ 2358824 h 2991507"/>
                <a:gd name="connsiteX21" fmla="*/ 129 w 1983014"/>
                <a:gd name="connsiteY21" fmla="*/ 1690577 h 2991507"/>
                <a:gd name="connsiteX22" fmla="*/ 119976 w 1983014"/>
                <a:gd name="connsiteY22" fmla="*/ 908009 h 2991507"/>
                <a:gd name="connsiteX23" fmla="*/ 308108 w 1983014"/>
                <a:gd name="connsiteY23" fmla="*/ 433148 h 2991507"/>
                <a:gd name="connsiteX24" fmla="*/ 473615 w 1983014"/>
                <a:gd name="connsiteY24" fmla="*/ 172515 h 2991507"/>
                <a:gd name="connsiteX25" fmla="*/ 642466 w 1983014"/>
                <a:gd name="connsiteY25" fmla="*/ 0 h 2991507"/>
                <a:gd name="connsiteX26" fmla="*/ 761688 w 1983014"/>
                <a:gd name="connsiteY26" fmla="*/ 332056 h 2991507"/>
                <a:gd name="connsiteX27" fmla="*/ 754574 w 1983014"/>
                <a:gd name="connsiteY27" fmla="*/ 678085 h 2991507"/>
                <a:gd name="connsiteX28" fmla="*/ 577472 w 1983014"/>
                <a:gd name="connsiteY28" fmla="*/ 1005788 h 2991507"/>
                <a:gd name="connsiteX29" fmla="*/ 579946 w 1983014"/>
                <a:gd name="connsiteY29" fmla="*/ 1049853 h 2991507"/>
                <a:gd name="connsiteX30" fmla="*/ 998684 w 1983014"/>
                <a:gd name="connsiteY30" fmla="*/ 813397 h 2991507"/>
                <a:gd name="connsiteX31" fmla="*/ 1491078 w 1983014"/>
                <a:gd name="connsiteY31" fmla="*/ 701311 h 2991507"/>
                <a:gd name="connsiteX32" fmla="*/ 1503680 w 1983014"/>
                <a:gd name="connsiteY32" fmla="*/ 708401 h 2991507"/>
                <a:gd name="connsiteX0" fmla="*/ 1503750 w 1983084"/>
                <a:gd name="connsiteY0" fmla="*/ 708401 h 2991507"/>
                <a:gd name="connsiteX1" fmla="*/ 1441157 w 1983084"/>
                <a:gd name="connsiteY1" fmla="*/ 919813 h 2991507"/>
                <a:gd name="connsiteX2" fmla="*/ 1219954 w 1983084"/>
                <a:gd name="connsiteY2" fmla="*/ 1213129 h 2991507"/>
                <a:gd name="connsiteX3" fmla="*/ 939073 w 1983084"/>
                <a:gd name="connsiteY3" fmla="*/ 1450576 h 2991507"/>
                <a:gd name="connsiteX4" fmla="*/ 596812 w 1983084"/>
                <a:gd name="connsiteY4" fmla="*/ 1632245 h 2991507"/>
                <a:gd name="connsiteX5" fmla="*/ 767160 w 1983084"/>
                <a:gd name="connsiteY5" fmla="*/ 1653421 h 2991507"/>
                <a:gd name="connsiteX6" fmla="*/ 1304774 w 1983084"/>
                <a:gd name="connsiteY6" fmla="*/ 1655250 h 2991507"/>
                <a:gd name="connsiteX7" fmla="*/ 1704866 w 1983084"/>
                <a:gd name="connsiteY7" fmla="*/ 1749816 h 2991507"/>
                <a:gd name="connsiteX8" fmla="*/ 1962155 w 1983084"/>
                <a:gd name="connsiteY8" fmla="*/ 1866208 h 2991507"/>
                <a:gd name="connsiteX9" fmla="*/ 1936029 w 1983084"/>
                <a:gd name="connsiteY9" fmla="*/ 1943962 h 2991507"/>
                <a:gd name="connsiteX10" fmla="*/ 1683042 w 1983084"/>
                <a:gd name="connsiteY10" fmla="*/ 2106263 h 2991507"/>
                <a:gd name="connsiteX11" fmla="*/ 1282950 w 1983084"/>
                <a:gd name="connsiteY11" fmla="*/ 2208104 h 2991507"/>
                <a:gd name="connsiteX12" fmla="*/ 965635 w 1983084"/>
                <a:gd name="connsiteY12" fmla="*/ 2195250 h 2991507"/>
                <a:gd name="connsiteX13" fmla="*/ 608543 w 1983084"/>
                <a:gd name="connsiteY13" fmla="*/ 2089164 h 2991507"/>
                <a:gd name="connsiteX14" fmla="*/ 351749 w 1983084"/>
                <a:gd name="connsiteY14" fmla="*/ 1949541 h 2991507"/>
                <a:gd name="connsiteX15" fmla="*/ 342903 w 1983084"/>
                <a:gd name="connsiteY15" fmla="*/ 1997936 h 2991507"/>
                <a:gd name="connsiteX16" fmla="*/ 396859 w 1983084"/>
                <a:gd name="connsiteY16" fmla="*/ 2349194 h 2991507"/>
                <a:gd name="connsiteX17" fmla="*/ 489005 w 1983084"/>
                <a:gd name="connsiteY17" fmla="*/ 2732957 h 2991507"/>
                <a:gd name="connsiteX18" fmla="*/ 553043 w 1983084"/>
                <a:gd name="connsiteY18" fmla="*/ 2882494 h 2991507"/>
                <a:gd name="connsiteX19" fmla="*/ 250562 w 1983084"/>
                <a:gd name="connsiteY19" fmla="*/ 2991507 h 2991507"/>
                <a:gd name="connsiteX20" fmla="*/ 63305 w 1983084"/>
                <a:gd name="connsiteY20" fmla="*/ 2363639 h 2991507"/>
                <a:gd name="connsiteX21" fmla="*/ 199 w 1983084"/>
                <a:gd name="connsiteY21" fmla="*/ 1690577 h 2991507"/>
                <a:gd name="connsiteX22" fmla="*/ 120046 w 1983084"/>
                <a:gd name="connsiteY22" fmla="*/ 908009 h 2991507"/>
                <a:gd name="connsiteX23" fmla="*/ 308178 w 1983084"/>
                <a:gd name="connsiteY23" fmla="*/ 433148 h 2991507"/>
                <a:gd name="connsiteX24" fmla="*/ 473685 w 1983084"/>
                <a:gd name="connsiteY24" fmla="*/ 172515 h 2991507"/>
                <a:gd name="connsiteX25" fmla="*/ 642536 w 1983084"/>
                <a:gd name="connsiteY25" fmla="*/ 0 h 2991507"/>
                <a:gd name="connsiteX26" fmla="*/ 761758 w 1983084"/>
                <a:gd name="connsiteY26" fmla="*/ 332056 h 2991507"/>
                <a:gd name="connsiteX27" fmla="*/ 754644 w 1983084"/>
                <a:gd name="connsiteY27" fmla="*/ 678085 h 2991507"/>
                <a:gd name="connsiteX28" fmla="*/ 577542 w 1983084"/>
                <a:gd name="connsiteY28" fmla="*/ 1005788 h 2991507"/>
                <a:gd name="connsiteX29" fmla="*/ 580016 w 1983084"/>
                <a:gd name="connsiteY29" fmla="*/ 1049853 h 2991507"/>
                <a:gd name="connsiteX30" fmla="*/ 998754 w 1983084"/>
                <a:gd name="connsiteY30" fmla="*/ 813397 h 2991507"/>
                <a:gd name="connsiteX31" fmla="*/ 1491148 w 1983084"/>
                <a:gd name="connsiteY31" fmla="*/ 701311 h 2991507"/>
                <a:gd name="connsiteX32" fmla="*/ 1503750 w 1983084"/>
                <a:gd name="connsiteY32" fmla="*/ 708401 h 2991507"/>
                <a:gd name="connsiteX0" fmla="*/ 1503751 w 1983085"/>
                <a:gd name="connsiteY0" fmla="*/ 708401 h 2991507"/>
                <a:gd name="connsiteX1" fmla="*/ 1441158 w 1983085"/>
                <a:gd name="connsiteY1" fmla="*/ 919813 h 2991507"/>
                <a:gd name="connsiteX2" fmla="*/ 1219955 w 1983085"/>
                <a:gd name="connsiteY2" fmla="*/ 1213129 h 2991507"/>
                <a:gd name="connsiteX3" fmla="*/ 939074 w 1983085"/>
                <a:gd name="connsiteY3" fmla="*/ 1450576 h 2991507"/>
                <a:gd name="connsiteX4" fmla="*/ 596813 w 1983085"/>
                <a:gd name="connsiteY4" fmla="*/ 1632245 h 2991507"/>
                <a:gd name="connsiteX5" fmla="*/ 767161 w 1983085"/>
                <a:gd name="connsiteY5" fmla="*/ 1653421 h 2991507"/>
                <a:gd name="connsiteX6" fmla="*/ 1304775 w 1983085"/>
                <a:gd name="connsiteY6" fmla="*/ 1655250 h 2991507"/>
                <a:gd name="connsiteX7" fmla="*/ 1704867 w 1983085"/>
                <a:gd name="connsiteY7" fmla="*/ 1749816 h 2991507"/>
                <a:gd name="connsiteX8" fmla="*/ 1962156 w 1983085"/>
                <a:gd name="connsiteY8" fmla="*/ 1866208 h 2991507"/>
                <a:gd name="connsiteX9" fmla="*/ 1936030 w 1983085"/>
                <a:gd name="connsiteY9" fmla="*/ 1943962 h 2991507"/>
                <a:gd name="connsiteX10" fmla="*/ 1683043 w 1983085"/>
                <a:gd name="connsiteY10" fmla="*/ 2106263 h 2991507"/>
                <a:gd name="connsiteX11" fmla="*/ 1282951 w 1983085"/>
                <a:gd name="connsiteY11" fmla="*/ 2208104 h 2991507"/>
                <a:gd name="connsiteX12" fmla="*/ 965636 w 1983085"/>
                <a:gd name="connsiteY12" fmla="*/ 2195250 h 2991507"/>
                <a:gd name="connsiteX13" fmla="*/ 608544 w 1983085"/>
                <a:gd name="connsiteY13" fmla="*/ 2089164 h 2991507"/>
                <a:gd name="connsiteX14" fmla="*/ 351750 w 1983085"/>
                <a:gd name="connsiteY14" fmla="*/ 1949541 h 2991507"/>
                <a:gd name="connsiteX15" fmla="*/ 342904 w 1983085"/>
                <a:gd name="connsiteY15" fmla="*/ 1997936 h 2991507"/>
                <a:gd name="connsiteX16" fmla="*/ 396860 w 1983085"/>
                <a:gd name="connsiteY16" fmla="*/ 2349194 h 2991507"/>
                <a:gd name="connsiteX17" fmla="*/ 509109 w 1983085"/>
                <a:gd name="connsiteY17" fmla="*/ 2762247 h 2991507"/>
                <a:gd name="connsiteX18" fmla="*/ 553044 w 1983085"/>
                <a:gd name="connsiteY18" fmla="*/ 2882494 h 2991507"/>
                <a:gd name="connsiteX19" fmla="*/ 250563 w 1983085"/>
                <a:gd name="connsiteY19" fmla="*/ 2991507 h 2991507"/>
                <a:gd name="connsiteX20" fmla="*/ 63306 w 1983085"/>
                <a:gd name="connsiteY20" fmla="*/ 2363639 h 2991507"/>
                <a:gd name="connsiteX21" fmla="*/ 200 w 1983085"/>
                <a:gd name="connsiteY21" fmla="*/ 1690577 h 2991507"/>
                <a:gd name="connsiteX22" fmla="*/ 120047 w 1983085"/>
                <a:gd name="connsiteY22" fmla="*/ 908009 h 2991507"/>
                <a:gd name="connsiteX23" fmla="*/ 308179 w 1983085"/>
                <a:gd name="connsiteY23" fmla="*/ 433148 h 2991507"/>
                <a:gd name="connsiteX24" fmla="*/ 473686 w 1983085"/>
                <a:gd name="connsiteY24" fmla="*/ 172515 h 2991507"/>
                <a:gd name="connsiteX25" fmla="*/ 642537 w 1983085"/>
                <a:gd name="connsiteY25" fmla="*/ 0 h 2991507"/>
                <a:gd name="connsiteX26" fmla="*/ 761759 w 1983085"/>
                <a:gd name="connsiteY26" fmla="*/ 332056 h 2991507"/>
                <a:gd name="connsiteX27" fmla="*/ 754645 w 1983085"/>
                <a:gd name="connsiteY27" fmla="*/ 678085 h 2991507"/>
                <a:gd name="connsiteX28" fmla="*/ 577543 w 1983085"/>
                <a:gd name="connsiteY28" fmla="*/ 1005788 h 2991507"/>
                <a:gd name="connsiteX29" fmla="*/ 580017 w 1983085"/>
                <a:gd name="connsiteY29" fmla="*/ 1049853 h 2991507"/>
                <a:gd name="connsiteX30" fmla="*/ 998755 w 1983085"/>
                <a:gd name="connsiteY30" fmla="*/ 813397 h 2991507"/>
                <a:gd name="connsiteX31" fmla="*/ 1491149 w 1983085"/>
                <a:gd name="connsiteY31" fmla="*/ 701311 h 2991507"/>
                <a:gd name="connsiteX32" fmla="*/ 1503751 w 1983085"/>
                <a:gd name="connsiteY32" fmla="*/ 708401 h 299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83085" h="2991507">
                  <a:moveTo>
                    <a:pt x="1503751" y="708401"/>
                  </a:moveTo>
                  <a:cubicBezTo>
                    <a:pt x="1523712" y="737061"/>
                    <a:pt x="1480707" y="845173"/>
                    <a:pt x="1441158" y="919813"/>
                  </a:cubicBezTo>
                  <a:cubicBezTo>
                    <a:pt x="1395959" y="1005116"/>
                    <a:pt x="1303636" y="1124669"/>
                    <a:pt x="1219955" y="1213129"/>
                  </a:cubicBezTo>
                  <a:cubicBezTo>
                    <a:pt x="1136275" y="1301590"/>
                    <a:pt x="1042931" y="1380723"/>
                    <a:pt x="939074" y="1450576"/>
                  </a:cubicBezTo>
                  <a:cubicBezTo>
                    <a:pt x="835217" y="1520429"/>
                    <a:pt x="606345" y="1620692"/>
                    <a:pt x="596813" y="1632245"/>
                  </a:cubicBezTo>
                  <a:cubicBezTo>
                    <a:pt x="587281" y="1643798"/>
                    <a:pt x="649167" y="1649587"/>
                    <a:pt x="767161" y="1653421"/>
                  </a:cubicBezTo>
                  <a:cubicBezTo>
                    <a:pt x="885155" y="1657255"/>
                    <a:pt x="1148491" y="1639184"/>
                    <a:pt x="1304775" y="1655250"/>
                  </a:cubicBezTo>
                  <a:cubicBezTo>
                    <a:pt x="1461059" y="1671316"/>
                    <a:pt x="1595303" y="1714658"/>
                    <a:pt x="1704867" y="1749816"/>
                  </a:cubicBezTo>
                  <a:cubicBezTo>
                    <a:pt x="1814430" y="1784976"/>
                    <a:pt x="1923629" y="1833850"/>
                    <a:pt x="1962156" y="1866208"/>
                  </a:cubicBezTo>
                  <a:cubicBezTo>
                    <a:pt x="2000683" y="1898565"/>
                    <a:pt x="1982548" y="1903952"/>
                    <a:pt x="1936030" y="1943962"/>
                  </a:cubicBezTo>
                  <a:cubicBezTo>
                    <a:pt x="1889511" y="1983971"/>
                    <a:pt x="1791890" y="2062239"/>
                    <a:pt x="1683043" y="2106263"/>
                  </a:cubicBezTo>
                  <a:cubicBezTo>
                    <a:pt x="1574197" y="2150286"/>
                    <a:pt x="1402519" y="2193274"/>
                    <a:pt x="1282951" y="2208104"/>
                  </a:cubicBezTo>
                  <a:cubicBezTo>
                    <a:pt x="1163382" y="2222935"/>
                    <a:pt x="1078036" y="2215074"/>
                    <a:pt x="965636" y="2195250"/>
                  </a:cubicBezTo>
                  <a:cubicBezTo>
                    <a:pt x="853235" y="2175427"/>
                    <a:pt x="710858" y="2130115"/>
                    <a:pt x="608544" y="2089164"/>
                  </a:cubicBezTo>
                  <a:cubicBezTo>
                    <a:pt x="506230" y="2048213"/>
                    <a:pt x="368968" y="1961518"/>
                    <a:pt x="351750" y="1949541"/>
                  </a:cubicBezTo>
                  <a:cubicBezTo>
                    <a:pt x="334532" y="1937564"/>
                    <a:pt x="335386" y="1931327"/>
                    <a:pt x="342904" y="1997936"/>
                  </a:cubicBezTo>
                  <a:cubicBezTo>
                    <a:pt x="350422" y="2064545"/>
                    <a:pt x="369159" y="2221809"/>
                    <a:pt x="396860" y="2349194"/>
                  </a:cubicBezTo>
                  <a:cubicBezTo>
                    <a:pt x="424561" y="2476579"/>
                    <a:pt x="467735" y="2639985"/>
                    <a:pt x="509109" y="2762247"/>
                  </a:cubicBezTo>
                  <a:lnTo>
                    <a:pt x="553044" y="2882494"/>
                  </a:lnTo>
                  <a:cubicBezTo>
                    <a:pt x="473777" y="2939687"/>
                    <a:pt x="326860" y="2968014"/>
                    <a:pt x="250563" y="2991507"/>
                  </a:cubicBezTo>
                  <a:cubicBezTo>
                    <a:pt x="170949" y="2783480"/>
                    <a:pt x="105033" y="2580461"/>
                    <a:pt x="63306" y="2363639"/>
                  </a:cubicBezTo>
                  <a:cubicBezTo>
                    <a:pt x="21579" y="2146817"/>
                    <a:pt x="-2461" y="1929490"/>
                    <a:pt x="200" y="1690577"/>
                  </a:cubicBezTo>
                  <a:cubicBezTo>
                    <a:pt x="2859" y="1451663"/>
                    <a:pt x="68717" y="1117581"/>
                    <a:pt x="120047" y="908009"/>
                  </a:cubicBezTo>
                  <a:cubicBezTo>
                    <a:pt x="171377" y="698438"/>
                    <a:pt x="249239" y="555730"/>
                    <a:pt x="308179" y="433148"/>
                  </a:cubicBezTo>
                  <a:cubicBezTo>
                    <a:pt x="367119" y="310566"/>
                    <a:pt x="414822" y="245163"/>
                    <a:pt x="473686" y="172515"/>
                  </a:cubicBezTo>
                  <a:cubicBezTo>
                    <a:pt x="525192" y="108949"/>
                    <a:pt x="595112" y="17610"/>
                    <a:pt x="642537" y="0"/>
                  </a:cubicBezTo>
                  <a:cubicBezTo>
                    <a:pt x="709556" y="115352"/>
                    <a:pt x="737990" y="210065"/>
                    <a:pt x="761759" y="332056"/>
                  </a:cubicBezTo>
                  <a:cubicBezTo>
                    <a:pt x="780973" y="477891"/>
                    <a:pt x="781276" y="547748"/>
                    <a:pt x="754645" y="678085"/>
                  </a:cubicBezTo>
                  <a:cubicBezTo>
                    <a:pt x="727497" y="810951"/>
                    <a:pt x="606647" y="943826"/>
                    <a:pt x="577543" y="1005788"/>
                  </a:cubicBezTo>
                  <a:cubicBezTo>
                    <a:pt x="548438" y="1067749"/>
                    <a:pt x="509816" y="1081918"/>
                    <a:pt x="580017" y="1049853"/>
                  </a:cubicBezTo>
                  <a:cubicBezTo>
                    <a:pt x="650219" y="1017789"/>
                    <a:pt x="846899" y="871489"/>
                    <a:pt x="998755" y="813397"/>
                  </a:cubicBezTo>
                  <a:cubicBezTo>
                    <a:pt x="1150609" y="755308"/>
                    <a:pt x="1446228" y="697135"/>
                    <a:pt x="1491149" y="701311"/>
                  </a:cubicBezTo>
                  <a:cubicBezTo>
                    <a:pt x="1496764" y="701833"/>
                    <a:pt x="1500901" y="704307"/>
                    <a:pt x="1503751" y="708401"/>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7489290" y="1545771"/>
            <a:ext cx="3875654" cy="4968425"/>
          </a:xfrm>
        </p:spPr>
        <p:txBody>
          <a:bodyPr>
            <a:normAutofit fontScale="92500"/>
          </a:bodyPr>
          <a:lstStyle/>
          <a:p>
            <a:pPr marL="342900" marR="0" lvl="0" indent="-342900">
              <a:spcBef>
                <a:spcPts val="0"/>
              </a:spcBef>
              <a:spcAft>
                <a:spcPts val="1000"/>
              </a:spcAft>
              <a:buFont typeface="Symbol" panose="05050102010706020507" pitchFamily="18" charset="2"/>
              <a:buChar char=""/>
            </a:pPr>
            <a:r>
              <a:rPr lang="en-US" sz="2200">
                <a:solidFill>
                  <a:srgbClr val="002060"/>
                </a:solidFill>
                <a:effectLst/>
                <a:ea typeface="Calibri" panose="020F0502020204030204" pitchFamily="34" charset="0"/>
                <a:cs typeface="Arial" panose="020B0604020202020204" pitchFamily="34" charset="0"/>
              </a:rPr>
              <a:t>On Oct. 5, VCTC facilitated Fall 2023 quarterly Cycle Cal Coast meeting: “Rails with Trails”</a:t>
            </a:r>
          </a:p>
          <a:p>
            <a:pPr marL="342900" indent="-342900">
              <a:spcBef>
                <a:spcPts val="0"/>
              </a:spcBef>
              <a:spcAft>
                <a:spcPts val="1000"/>
              </a:spcAft>
              <a:buFont typeface="Symbol" panose="05050102010706020507" pitchFamily="18" charset="2"/>
              <a:buChar char=""/>
            </a:pPr>
            <a:r>
              <a:rPr lang="en-US" sz="2200">
                <a:solidFill>
                  <a:srgbClr val="002060"/>
                </a:solidFill>
                <a:effectLst/>
                <a:ea typeface="Calibri" panose="020F0502020204030204" pitchFamily="34" charset="0"/>
                <a:cs typeface="Arial" panose="020B0604020202020204" pitchFamily="34" charset="0"/>
              </a:rPr>
              <a:t>On Oct. </a:t>
            </a:r>
            <a:r>
              <a:rPr lang="en-US" sz="2200">
                <a:solidFill>
                  <a:srgbClr val="002060"/>
                </a:solidFill>
                <a:effectLst/>
                <a:ea typeface="Calibri" panose="020F0502020204030204" pitchFamily="34" charset="0"/>
              </a:rPr>
              <a:t>11, VCTC staff presented to Ventura County Agricultural Policy Advisory Committee (APAC) </a:t>
            </a:r>
            <a:r>
              <a:rPr lang="en-US" sz="2200">
                <a:solidFill>
                  <a:srgbClr val="002060"/>
                </a:solidFill>
                <a:effectLst/>
                <a:ea typeface="Times New Roman" panose="02020603050405020304" pitchFamily="18" charset="0"/>
              </a:rPr>
              <a:t>regarding SPBL railroad operations and trail planning efforts</a:t>
            </a:r>
            <a:endParaRPr lang="en-US" sz="2200">
              <a:solidFill>
                <a:srgbClr val="002060"/>
              </a:solidFill>
              <a:effectLst/>
              <a:ea typeface="Calibri" panose="020F0502020204030204" pitchFamily="34" charset="0"/>
              <a:cs typeface="Arial" panose="020B0604020202020204" pitchFamily="34" charset="0"/>
            </a:endParaRPr>
          </a:p>
          <a:p>
            <a:pPr marL="342900" indent="-342900">
              <a:spcBef>
                <a:spcPts val="0"/>
              </a:spcBef>
              <a:spcAft>
                <a:spcPts val="1000"/>
              </a:spcAft>
              <a:buFont typeface="Symbol" panose="05050102010706020507" pitchFamily="18" charset="2"/>
              <a:buChar char=""/>
            </a:pPr>
            <a:r>
              <a:rPr lang="en-US" sz="2200">
                <a:solidFill>
                  <a:srgbClr val="002060"/>
                </a:solidFill>
                <a:ea typeface="Calibri" panose="020F0502020204030204" pitchFamily="34" charset="0"/>
                <a:cs typeface="Arial" panose="020B0604020202020204" pitchFamily="34" charset="0"/>
              </a:rPr>
              <a:t>Pending SCAG completion and VCTC Counsel review of REAP CTC Partnership Program MOU, VCTC anticipates consideration of SPBL Trail Master Plan Update grant award MOU at Dec. meeting</a:t>
            </a:r>
            <a:endParaRPr lang="en-US" sz="2200">
              <a:solidFill>
                <a:srgbClr val="002060"/>
              </a:solidFill>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600">
              <a:solidFill>
                <a:schemeClr val="tx2"/>
              </a:solidFill>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600">
              <a:solidFill>
                <a:schemeClr val="tx2"/>
              </a:solidFill>
              <a:effectLst/>
              <a:ea typeface="Calibri" panose="020F0502020204030204" pitchFamily="34" charset="0"/>
              <a:cs typeface="Arial" panose="020B0604020202020204" pitchFamily="34" charset="0"/>
            </a:endParaRPr>
          </a:p>
          <a:p>
            <a:pPr marL="0" indent="0">
              <a:buNone/>
            </a:pPr>
            <a:endParaRPr lang="en-US" sz="1600">
              <a:solidFill>
                <a:schemeClr val="tx2"/>
              </a:solidFill>
            </a:endParaRPr>
          </a:p>
        </p:txBody>
      </p:sp>
      <p:pic>
        <p:nvPicPr>
          <p:cNvPr id="12" name="Picture 11" descr="A logo with a blue and yellow circle&#10;&#10;Description automatically generated">
            <a:extLst>
              <a:ext uri="{FF2B5EF4-FFF2-40B4-BE49-F238E27FC236}">
                <a16:creationId xmlns:a16="http://schemas.microsoft.com/office/drawing/2014/main" id="{43F0F15A-E158-4D08-1E1B-6FA8CA6BC6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 y="4405662"/>
            <a:ext cx="3194304" cy="2417064"/>
          </a:xfrm>
          <a:prstGeom prst="rect">
            <a:avLst/>
          </a:prstGeom>
        </p:spPr>
      </p:pic>
    </p:spTree>
    <p:extLst>
      <p:ext uri="{BB962C8B-B14F-4D97-AF65-F5344CB8AC3E}">
        <p14:creationId xmlns:p14="http://schemas.microsoft.com/office/powerpoint/2010/main" val="110766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5B0D-3FB3-B7A4-309E-1D43952DE01B}"/>
              </a:ext>
            </a:extLst>
          </p:cNvPr>
          <p:cNvSpPr>
            <a:spLocks noGrp="1"/>
          </p:cNvSpPr>
          <p:nvPr>
            <p:ph type="title"/>
          </p:nvPr>
        </p:nvSpPr>
        <p:spPr>
          <a:xfrm>
            <a:off x="2464385" y="107206"/>
            <a:ext cx="6098992" cy="922755"/>
          </a:xfrm>
        </p:spPr>
        <p:txBody>
          <a:bodyPr vert="horz" lIns="91440" tIns="45720" rIns="91440" bIns="45720" rtlCol="0" anchor="b">
            <a:normAutofit/>
          </a:bodyPr>
          <a:lstStyle/>
          <a:p>
            <a:r>
              <a:rPr lang="en-US" sz="4000" b="1" kern="1200">
                <a:solidFill>
                  <a:srgbClr val="002060"/>
                </a:solidFill>
                <a:latin typeface="+mn-lt"/>
                <a:ea typeface="+mj-ea"/>
                <a:cs typeface="+mj-cs"/>
              </a:rPr>
              <a:t>Rail Car Storage</a:t>
            </a:r>
          </a:p>
        </p:txBody>
      </p:sp>
      <p:pic>
        <p:nvPicPr>
          <p:cNvPr id="15" name="Picture 14" descr="A picture containing tree, outdoor, grass&#10;&#10;Description automatically generated">
            <a:extLst>
              <a:ext uri="{FF2B5EF4-FFF2-40B4-BE49-F238E27FC236}">
                <a16:creationId xmlns:a16="http://schemas.microsoft.com/office/drawing/2014/main" id="{50EE00C6-012F-FBE0-875B-542B1BD53716}"/>
              </a:ext>
            </a:extLst>
          </p:cNvPr>
          <p:cNvPicPr>
            <a:picLocks noChangeAspect="1"/>
          </p:cNvPicPr>
          <p:nvPr/>
        </p:nvPicPr>
        <p:blipFill rotWithShape="1">
          <a:blip r:embed="rId3">
            <a:extLst>
              <a:ext uri="{28A0092B-C50C-407E-A947-70E740481C1C}">
                <a14:useLocalDpi xmlns:a14="http://schemas.microsoft.com/office/drawing/2010/main" val="0"/>
              </a:ext>
            </a:extLst>
          </a:blip>
          <a:srcRect t="18764" r="1" b="16444"/>
          <a:stretch/>
        </p:blipFill>
        <p:spPr>
          <a:xfrm>
            <a:off x="7716860" y="4105469"/>
            <a:ext cx="4475140" cy="275253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9" name="Picture 8" descr="A road with trees on the side&#10;&#10;Description automatically generated with medium confidence">
            <a:extLst>
              <a:ext uri="{FF2B5EF4-FFF2-40B4-BE49-F238E27FC236}">
                <a16:creationId xmlns:a16="http://schemas.microsoft.com/office/drawing/2014/main" id="{464CC87B-76EF-53F8-047F-A4C373BC9AC8}"/>
              </a:ext>
            </a:extLst>
          </p:cNvPr>
          <p:cNvPicPr>
            <a:picLocks noChangeAspect="1"/>
          </p:cNvPicPr>
          <p:nvPr/>
        </p:nvPicPr>
        <p:blipFill rotWithShape="1">
          <a:blip r:embed="rId4">
            <a:extLst>
              <a:ext uri="{28A0092B-C50C-407E-A947-70E740481C1C}">
                <a14:useLocalDpi xmlns:a14="http://schemas.microsoft.com/office/drawing/2010/main" val="0"/>
              </a:ext>
            </a:extLst>
          </a:blip>
          <a:srcRect t="18073" r="-1" b="17814"/>
          <a:stretch/>
        </p:blipFill>
        <p:spPr>
          <a:xfrm>
            <a:off x="4039737" y="4105468"/>
            <a:ext cx="4523640" cy="2752530"/>
          </a:xfrm>
          <a:custGeom>
            <a:avLst/>
            <a:gdLst/>
            <a:ahLst/>
            <a:cxnLst/>
            <a:rect l="l" t="t" r="r" b="b"/>
            <a:pathLst>
              <a:path w="4523640" h="2175160">
                <a:moveTo>
                  <a:pt x="0" y="0"/>
                </a:moveTo>
                <a:lnTo>
                  <a:pt x="4523640" y="0"/>
                </a:lnTo>
                <a:lnTo>
                  <a:pt x="3516256" y="2175160"/>
                </a:lnTo>
                <a:lnTo>
                  <a:pt x="0" y="2175160"/>
                </a:lnTo>
                <a:lnTo>
                  <a:pt x="0" y="2174920"/>
                </a:lnTo>
                <a:lnTo>
                  <a:pt x="14159" y="2174920"/>
                </a:lnTo>
                <a:lnTo>
                  <a:pt x="1021100" y="718"/>
                </a:lnTo>
                <a:lnTo>
                  <a:pt x="0" y="718"/>
                </a:lnTo>
                <a:close/>
              </a:path>
            </a:pathLst>
          </a:custGeom>
        </p:spPr>
      </p:pic>
      <p:pic>
        <p:nvPicPr>
          <p:cNvPr id="5" name="Content Placeholder 4" descr="A train with graffiti on it&#10;&#10;Description automatically generated with medium confidence">
            <a:extLst>
              <a:ext uri="{FF2B5EF4-FFF2-40B4-BE49-F238E27FC236}">
                <a16:creationId xmlns:a16="http://schemas.microsoft.com/office/drawing/2014/main" id="{E54C1D73-AD19-7CA7-B00C-177B03B37E88}"/>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13645" b="27273"/>
          <a:stretch/>
        </p:blipFill>
        <p:spPr>
          <a:xfrm>
            <a:off x="-2" y="4112423"/>
            <a:ext cx="4908824" cy="2752530"/>
          </a:xfrm>
          <a:custGeom>
            <a:avLst/>
            <a:gdLst/>
            <a:ahLst/>
            <a:cxnLst/>
            <a:rect l="l" t="t" r="r" b="b"/>
            <a:pathLst>
              <a:path w="4908824" h="2175160">
                <a:moveTo>
                  <a:pt x="0" y="0"/>
                </a:moveTo>
                <a:lnTo>
                  <a:pt x="4908824" y="0"/>
                </a:lnTo>
                <a:lnTo>
                  <a:pt x="3901440" y="2175160"/>
                </a:lnTo>
                <a:lnTo>
                  <a:pt x="0" y="2175160"/>
                </a:lnTo>
                <a:close/>
              </a:path>
            </a:pathLst>
          </a:custGeom>
        </p:spPr>
      </p:pic>
      <p:sp>
        <p:nvSpPr>
          <p:cNvPr id="3" name="Content Placeholder 3079">
            <a:extLst>
              <a:ext uri="{FF2B5EF4-FFF2-40B4-BE49-F238E27FC236}">
                <a16:creationId xmlns:a16="http://schemas.microsoft.com/office/drawing/2014/main" id="{00BD2D37-9F18-7A5B-BC36-395518F3B851}"/>
              </a:ext>
            </a:extLst>
          </p:cNvPr>
          <p:cNvSpPr txBox="1">
            <a:spLocks/>
          </p:cNvSpPr>
          <p:nvPr/>
        </p:nvSpPr>
        <p:spPr>
          <a:xfrm>
            <a:off x="405334" y="1120021"/>
            <a:ext cx="9107633" cy="4539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Font typeface="Symbol" panose="05050102010706020507" pitchFamily="18" charset="2"/>
              <a:buChar char=""/>
            </a:pPr>
            <a:r>
              <a:rPr lang="en-US">
                <a:solidFill>
                  <a:srgbClr val="002060"/>
                </a:solidFill>
                <a:ea typeface="Calibri" panose="020F0502020204030204" pitchFamily="34" charset="0"/>
                <a:cs typeface="Arial" panose="020B0604020202020204" pitchFamily="34" charset="0"/>
              </a:rPr>
              <a:t>Storage of third-party rail cars</a:t>
            </a:r>
          </a:p>
          <a:p>
            <a:pPr>
              <a:spcBef>
                <a:spcPts val="0"/>
              </a:spcBef>
              <a:spcAft>
                <a:spcPts val="600"/>
              </a:spcAft>
              <a:buFont typeface="Symbol" panose="05050102010706020507" pitchFamily="18" charset="2"/>
              <a:buChar char=""/>
            </a:pPr>
            <a:r>
              <a:rPr lang="en-US">
                <a:solidFill>
                  <a:srgbClr val="002060"/>
                </a:solidFill>
                <a:ea typeface="Calibri" panose="020F0502020204030204" pitchFamily="34" charset="0"/>
                <a:cs typeface="Arial" panose="020B0604020202020204" pitchFamily="34" charset="0"/>
              </a:rPr>
              <a:t>Railroad Lease prohibits Rail Car Storage within incorporated cities and existing communities </a:t>
            </a:r>
          </a:p>
          <a:p>
            <a:pPr>
              <a:spcBef>
                <a:spcPts val="0"/>
              </a:spcBef>
              <a:spcAft>
                <a:spcPts val="600"/>
              </a:spcAft>
              <a:buFont typeface="Symbol" panose="05050102010706020507" pitchFamily="18" charset="2"/>
              <a:buChar char=""/>
            </a:pPr>
            <a:r>
              <a:rPr lang="en-US">
                <a:solidFill>
                  <a:srgbClr val="002060"/>
                </a:solidFill>
                <a:ea typeface="Calibri" panose="020F0502020204030204" pitchFamily="34" charset="0"/>
                <a:cs typeface="Arial" panose="020B0604020202020204" pitchFamily="34" charset="0"/>
              </a:rPr>
              <a:t>Prohibits storage of rail cars containing hazardous materials</a:t>
            </a:r>
          </a:p>
          <a:p>
            <a:pPr>
              <a:spcBef>
                <a:spcPts val="0"/>
              </a:spcBef>
              <a:spcAft>
                <a:spcPts val="600"/>
              </a:spcAft>
              <a:buFont typeface="Symbol" panose="05050102010706020507" pitchFamily="18" charset="2"/>
              <a:buChar char=""/>
            </a:pPr>
            <a:r>
              <a:rPr lang="en-US">
                <a:solidFill>
                  <a:srgbClr val="002060"/>
                </a:solidFill>
                <a:ea typeface="Calibri" panose="020F0502020204030204" pitchFamily="34" charset="0"/>
                <a:cs typeface="Arial" panose="020B0604020202020204" pitchFamily="34" charset="0"/>
              </a:rPr>
              <a:t>Revenue and operational benefits </a:t>
            </a:r>
          </a:p>
          <a:p>
            <a:pPr>
              <a:spcBef>
                <a:spcPts val="0"/>
              </a:spcBef>
              <a:spcAft>
                <a:spcPts val="600"/>
              </a:spcAft>
              <a:buFont typeface="Symbol" panose="05050102010706020507" pitchFamily="18" charset="2"/>
              <a:buChar char=""/>
            </a:pPr>
            <a:r>
              <a:rPr lang="en-US">
                <a:solidFill>
                  <a:srgbClr val="002060"/>
                </a:solidFill>
                <a:ea typeface="Calibri" panose="020F0502020204030204" pitchFamily="34" charset="0"/>
                <a:cs typeface="Arial" panose="020B0604020202020204" pitchFamily="34" charset="0"/>
              </a:rPr>
              <a:t>Temporary storage west of Sespe Creek / Fillmore area</a:t>
            </a:r>
          </a:p>
          <a:p>
            <a:pPr>
              <a:spcBef>
                <a:spcPts val="0"/>
              </a:spcBef>
              <a:spcAft>
                <a:spcPts val="600"/>
              </a:spcAft>
              <a:buFont typeface="Symbol" panose="05050102010706020507" pitchFamily="18" charset="2"/>
              <a:buChar char=""/>
            </a:pPr>
            <a:endParaRPr lang="en-US" sz="3100">
              <a:solidFill>
                <a:srgbClr val="002060"/>
              </a:solidFill>
              <a:ea typeface="Calibri" panose="020F0502020204030204" pitchFamily="34" charset="0"/>
              <a:cs typeface="Arial" panose="020B0604020202020204" pitchFamily="34" charset="0"/>
            </a:endParaRPr>
          </a:p>
          <a:p>
            <a:pPr>
              <a:spcBef>
                <a:spcPts val="0"/>
              </a:spcBef>
              <a:buFont typeface="Symbol" panose="05050102010706020507" pitchFamily="18" charset="2"/>
              <a:buChar char=""/>
            </a:pPr>
            <a:endParaRPr lang="en-US" sz="1700">
              <a:ea typeface="Calibri" panose="020F0502020204030204" pitchFamily="34" charset="0"/>
              <a:cs typeface="Arial" panose="020B0604020202020204" pitchFamily="34" charset="0"/>
            </a:endParaRPr>
          </a:p>
          <a:p>
            <a:pPr>
              <a:spcBef>
                <a:spcPts val="0"/>
              </a:spcBef>
              <a:buFont typeface="Symbol" panose="05050102010706020507" pitchFamily="18" charset="2"/>
              <a:buChar char=""/>
            </a:pPr>
            <a:endParaRPr lang="en-US" sz="1700">
              <a:ea typeface="Calibri" panose="020F0502020204030204" pitchFamily="34" charset="0"/>
              <a:cs typeface="Arial" panose="020B0604020202020204" pitchFamily="34" charset="0"/>
            </a:endParaRPr>
          </a:p>
          <a:p>
            <a:pPr>
              <a:spcBef>
                <a:spcPts val="0"/>
              </a:spcBef>
              <a:buFont typeface="Symbol" panose="05050102010706020507" pitchFamily="18" charset="2"/>
              <a:buChar char=""/>
            </a:pPr>
            <a:endParaRPr lang="en-US" sz="1700">
              <a:ea typeface="Calibri" panose="020F0502020204030204" pitchFamily="34" charset="0"/>
              <a:cs typeface="Arial" panose="020B0604020202020204" pitchFamily="34" charset="0"/>
            </a:endParaRPr>
          </a:p>
          <a:p>
            <a:pPr>
              <a:spcBef>
                <a:spcPts val="0"/>
              </a:spcBef>
              <a:buFont typeface="Symbol" panose="05050102010706020507" pitchFamily="18" charset="2"/>
              <a:buChar char=""/>
            </a:pPr>
            <a:endParaRPr lang="en-US" sz="170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US" sz="1700"/>
          </a:p>
        </p:txBody>
      </p:sp>
      <p:pic>
        <p:nvPicPr>
          <p:cNvPr id="4" name="Picture 3" descr="A blue and yellow flag&#10;&#10;Description automatically generated with low confidence">
            <a:extLst>
              <a:ext uri="{FF2B5EF4-FFF2-40B4-BE49-F238E27FC236}">
                <a16:creationId xmlns:a16="http://schemas.microsoft.com/office/drawing/2014/main" id="{F00B7E66-7AC4-36ED-9160-F376C7861DC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9601" r="-2" b="20607"/>
          <a:stretch/>
        </p:blipFill>
        <p:spPr>
          <a:xfrm>
            <a:off x="-209132" y="0"/>
            <a:ext cx="2470010" cy="1137169"/>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Tree>
    <p:extLst>
      <p:ext uri="{BB962C8B-B14F-4D97-AF65-F5344CB8AC3E}">
        <p14:creationId xmlns:p14="http://schemas.microsoft.com/office/powerpoint/2010/main" val="3816304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62930-EF41-E23A-7350-0B1A5D4CDBE2}"/>
              </a:ext>
            </a:extLst>
          </p:cNvPr>
          <p:cNvSpPr>
            <a:spLocks noGrp="1"/>
          </p:cNvSpPr>
          <p:nvPr>
            <p:ph type="title"/>
          </p:nvPr>
        </p:nvSpPr>
        <p:spPr>
          <a:xfrm>
            <a:off x="2087217" y="128587"/>
            <a:ext cx="9372600" cy="1325563"/>
          </a:xfrm>
        </p:spPr>
        <p:txBody>
          <a:bodyPr>
            <a:normAutofit/>
          </a:bodyPr>
          <a:lstStyle/>
          <a:p>
            <a:r>
              <a:rPr lang="en-US" sz="4000" b="1">
                <a:solidFill>
                  <a:srgbClr val="002060"/>
                </a:solidFill>
                <a:latin typeface="+mn-lt"/>
              </a:rPr>
              <a:t>SPBL Next Steps / To Do List </a:t>
            </a:r>
            <a:r>
              <a:rPr lang="en-US" sz="4000" b="1">
                <a:solidFill>
                  <a:schemeClr val="accent6">
                    <a:lumMod val="75000"/>
                  </a:schemeClr>
                </a:solidFill>
                <a:latin typeface="+mn-lt"/>
              </a:rPr>
              <a:t>(Oct. Updates)</a:t>
            </a:r>
          </a:p>
        </p:txBody>
      </p:sp>
      <p:sp>
        <p:nvSpPr>
          <p:cNvPr id="3" name="Content Placeholder 2">
            <a:extLst>
              <a:ext uri="{FF2B5EF4-FFF2-40B4-BE49-F238E27FC236}">
                <a16:creationId xmlns:a16="http://schemas.microsoft.com/office/drawing/2014/main" id="{159BCEF7-33F8-D38D-B5D7-51C0CA09EEFB}"/>
              </a:ext>
            </a:extLst>
          </p:cNvPr>
          <p:cNvSpPr>
            <a:spLocks noGrp="1"/>
          </p:cNvSpPr>
          <p:nvPr>
            <p:ph idx="1"/>
          </p:nvPr>
        </p:nvSpPr>
        <p:spPr>
          <a:xfrm>
            <a:off x="838200" y="1285187"/>
            <a:ext cx="10863470" cy="5275263"/>
          </a:xfrm>
        </p:spPr>
        <p:txBody>
          <a:bodyPr>
            <a:normAutofit fontScale="55000" lnSpcReduction="20000"/>
          </a:bodyPr>
          <a:lstStyle/>
          <a:p>
            <a:pPr marL="457200" indent="-457200">
              <a:lnSpc>
                <a:spcPct val="115000"/>
              </a:lnSpc>
              <a:buFont typeface="+mj-lt"/>
              <a:buAutoNum type="arabicPeriod"/>
            </a:pPr>
            <a:r>
              <a:rPr lang="en-US">
                <a:solidFill>
                  <a:srgbClr val="002060"/>
                </a:solidFill>
              </a:rPr>
              <a:t>Complete review and payment of FY 2022/2023 </a:t>
            </a:r>
            <a:r>
              <a:rPr lang="en-US" b="1">
                <a:solidFill>
                  <a:srgbClr val="002060"/>
                </a:solidFill>
              </a:rPr>
              <a:t>invoices</a:t>
            </a:r>
            <a:r>
              <a:rPr lang="en-US">
                <a:solidFill>
                  <a:srgbClr val="002060"/>
                </a:solidFill>
              </a:rPr>
              <a:t> from Sierra Northern Railway - </a:t>
            </a:r>
            <a:r>
              <a:rPr lang="en-US">
                <a:solidFill>
                  <a:schemeClr val="accent6">
                    <a:lumMod val="75000"/>
                  </a:schemeClr>
                </a:solidFill>
              </a:rPr>
              <a:t>Ongoing</a:t>
            </a:r>
          </a:p>
          <a:p>
            <a:pPr marL="457200" indent="-457200">
              <a:lnSpc>
                <a:spcPct val="115000"/>
              </a:lnSpc>
              <a:buFont typeface="+mj-lt"/>
              <a:buAutoNum type="arabicPeriod"/>
            </a:pPr>
            <a:r>
              <a:rPr lang="en-US">
                <a:solidFill>
                  <a:srgbClr val="002060"/>
                </a:solidFill>
              </a:rPr>
              <a:t>Review and approve Sespe Creek Overflow </a:t>
            </a:r>
            <a:r>
              <a:rPr lang="en-US" b="1">
                <a:solidFill>
                  <a:srgbClr val="002060"/>
                </a:solidFill>
              </a:rPr>
              <a:t>Bridge Design &amp; Permits – </a:t>
            </a:r>
            <a:r>
              <a:rPr lang="en-US">
                <a:solidFill>
                  <a:schemeClr val="accent6">
                    <a:lumMod val="75000"/>
                  </a:schemeClr>
                </a:solidFill>
              </a:rPr>
              <a:t>Completed review and comments on Hazard Mitigation Report Draft</a:t>
            </a:r>
          </a:p>
          <a:p>
            <a:pPr marL="457200" indent="-457200">
              <a:lnSpc>
                <a:spcPct val="115000"/>
              </a:lnSpc>
              <a:buFont typeface="+mj-lt"/>
              <a:buAutoNum type="arabicPeriod"/>
            </a:pPr>
            <a:r>
              <a:rPr lang="en-US">
                <a:solidFill>
                  <a:srgbClr val="002060"/>
                </a:solidFill>
              </a:rPr>
              <a:t>Prepare SOW &amp; RFP for </a:t>
            </a:r>
            <a:r>
              <a:rPr lang="en-US" b="1">
                <a:solidFill>
                  <a:srgbClr val="002060"/>
                </a:solidFill>
              </a:rPr>
              <a:t>Record of Deed Survey </a:t>
            </a:r>
            <a:r>
              <a:rPr lang="en-US">
                <a:solidFill>
                  <a:srgbClr val="002060"/>
                </a:solidFill>
              </a:rPr>
              <a:t>procurement</a:t>
            </a:r>
          </a:p>
          <a:p>
            <a:pPr marL="457200" indent="-457200">
              <a:lnSpc>
                <a:spcPct val="115000"/>
              </a:lnSpc>
              <a:buFont typeface="+mj-lt"/>
              <a:buAutoNum type="arabicPeriod"/>
            </a:pPr>
            <a:r>
              <a:rPr lang="en-US">
                <a:solidFill>
                  <a:srgbClr val="002060"/>
                </a:solidFill>
              </a:rPr>
              <a:t>Finalize SOW &amp; RFP for Sespe Creek Overflow Bridge </a:t>
            </a:r>
            <a:r>
              <a:rPr lang="en-US" b="1">
                <a:solidFill>
                  <a:srgbClr val="002060"/>
                </a:solidFill>
              </a:rPr>
              <a:t>Construction Management </a:t>
            </a:r>
            <a:r>
              <a:rPr lang="en-US">
                <a:solidFill>
                  <a:srgbClr val="002060"/>
                </a:solidFill>
              </a:rPr>
              <a:t>procurement</a:t>
            </a:r>
            <a:r>
              <a:rPr lang="en-US">
                <a:solidFill>
                  <a:schemeClr val="accent6">
                    <a:lumMod val="75000"/>
                  </a:schemeClr>
                </a:solidFill>
              </a:rPr>
              <a:t> – Completed SOW, RFP, and Staff Report with Counsel and Risk Manager Review, On Commission Agenda for RFP release 11/3/2023</a:t>
            </a:r>
            <a:endParaRPr lang="en-US">
              <a:solidFill>
                <a:srgbClr val="002060"/>
              </a:solidFill>
            </a:endParaRPr>
          </a:p>
          <a:p>
            <a:pPr marL="457200" indent="-457200">
              <a:lnSpc>
                <a:spcPct val="115000"/>
              </a:lnSpc>
              <a:buFont typeface="+mj-lt"/>
              <a:buAutoNum type="arabicPeriod"/>
            </a:pPr>
            <a:r>
              <a:rPr lang="en-US">
                <a:solidFill>
                  <a:srgbClr val="002060"/>
                </a:solidFill>
              </a:rPr>
              <a:t>Prepare SOW &amp; RFB for Sespe Creek Overflow Bridge </a:t>
            </a:r>
            <a:r>
              <a:rPr lang="en-US" b="1">
                <a:solidFill>
                  <a:srgbClr val="002060"/>
                </a:solidFill>
              </a:rPr>
              <a:t>Construction </a:t>
            </a:r>
            <a:r>
              <a:rPr lang="en-US">
                <a:solidFill>
                  <a:srgbClr val="002060"/>
                </a:solidFill>
              </a:rPr>
              <a:t>procurement</a:t>
            </a:r>
          </a:p>
          <a:p>
            <a:pPr marL="457200" indent="-457200">
              <a:lnSpc>
                <a:spcPct val="115000"/>
              </a:lnSpc>
              <a:buFont typeface="+mj-lt"/>
              <a:buAutoNum type="arabicPeriod"/>
            </a:pPr>
            <a:r>
              <a:rPr lang="en-US">
                <a:solidFill>
                  <a:srgbClr val="002060"/>
                </a:solidFill>
              </a:rPr>
              <a:t>Continue to prepare and submit </a:t>
            </a:r>
            <a:r>
              <a:rPr lang="en-US" b="1">
                <a:solidFill>
                  <a:srgbClr val="002060"/>
                </a:solidFill>
              </a:rPr>
              <a:t>FEMA Project documentation </a:t>
            </a:r>
            <a:r>
              <a:rPr lang="en-US">
                <a:solidFill>
                  <a:srgbClr val="002060"/>
                </a:solidFill>
              </a:rPr>
              <a:t>and request for reimbursement - </a:t>
            </a:r>
            <a:r>
              <a:rPr lang="en-US">
                <a:solidFill>
                  <a:schemeClr val="accent6">
                    <a:lumMod val="75000"/>
                  </a:schemeClr>
                </a:solidFill>
              </a:rPr>
              <a:t>Ongoing</a:t>
            </a:r>
            <a:endParaRPr lang="en-US">
              <a:solidFill>
                <a:srgbClr val="002060"/>
              </a:solidFill>
            </a:endParaRPr>
          </a:p>
          <a:p>
            <a:pPr marL="457200" indent="-457200">
              <a:lnSpc>
                <a:spcPct val="115000"/>
              </a:lnSpc>
              <a:buFont typeface="+mj-lt"/>
              <a:buAutoNum type="arabicPeriod"/>
            </a:pPr>
            <a:r>
              <a:rPr lang="en-US">
                <a:solidFill>
                  <a:srgbClr val="002060"/>
                </a:solidFill>
              </a:rPr>
              <a:t>Multilingual </a:t>
            </a:r>
            <a:r>
              <a:rPr lang="en-US" b="1">
                <a:solidFill>
                  <a:srgbClr val="002060"/>
                </a:solidFill>
              </a:rPr>
              <a:t>rail safety outreach </a:t>
            </a:r>
            <a:r>
              <a:rPr lang="en-US">
                <a:solidFill>
                  <a:srgbClr val="002060"/>
                </a:solidFill>
              </a:rPr>
              <a:t>materials</a:t>
            </a:r>
          </a:p>
          <a:p>
            <a:pPr marL="457200" indent="-457200">
              <a:lnSpc>
                <a:spcPct val="115000"/>
              </a:lnSpc>
              <a:buFont typeface="+mj-lt"/>
              <a:buAutoNum type="arabicPeriod"/>
            </a:pPr>
            <a:r>
              <a:rPr lang="en-US">
                <a:solidFill>
                  <a:srgbClr val="002060"/>
                </a:solidFill>
              </a:rPr>
              <a:t>Finalize MOU, SOW and Prepare RFP for SPBL </a:t>
            </a:r>
            <a:r>
              <a:rPr lang="en-US" b="1">
                <a:solidFill>
                  <a:srgbClr val="002060"/>
                </a:solidFill>
              </a:rPr>
              <a:t>Trail Master Plan Update </a:t>
            </a:r>
            <a:r>
              <a:rPr lang="en-US">
                <a:solidFill>
                  <a:srgbClr val="002060"/>
                </a:solidFill>
              </a:rPr>
              <a:t>&amp; EIR/EIS – </a:t>
            </a:r>
            <a:r>
              <a:rPr lang="en-US">
                <a:solidFill>
                  <a:schemeClr val="accent6">
                    <a:lumMod val="75000"/>
                  </a:schemeClr>
                </a:solidFill>
              </a:rPr>
              <a:t>Revised timeline and budget per SCAG request, and prepared draft RFP</a:t>
            </a:r>
          </a:p>
          <a:p>
            <a:pPr marL="457200" indent="-457200">
              <a:lnSpc>
                <a:spcPct val="115000"/>
              </a:lnSpc>
              <a:buFont typeface="+mj-lt"/>
              <a:buAutoNum type="arabicPeriod"/>
            </a:pPr>
            <a:r>
              <a:rPr lang="en-US">
                <a:solidFill>
                  <a:srgbClr val="002060"/>
                </a:solidFill>
              </a:rPr>
              <a:t>Secure Commission Approval of </a:t>
            </a:r>
            <a:r>
              <a:rPr lang="en-US" b="1">
                <a:solidFill>
                  <a:srgbClr val="002060"/>
                </a:solidFill>
              </a:rPr>
              <a:t>new Right of Entry Permit Template &amp; Process</a:t>
            </a:r>
          </a:p>
          <a:p>
            <a:pPr marL="457200" indent="-457200">
              <a:lnSpc>
                <a:spcPct val="115000"/>
              </a:lnSpc>
              <a:buFont typeface="+mj-lt"/>
              <a:buAutoNum type="arabicPeriod"/>
            </a:pPr>
            <a:r>
              <a:rPr lang="en-US">
                <a:solidFill>
                  <a:srgbClr val="002060"/>
                </a:solidFill>
              </a:rPr>
              <a:t>Continue to </a:t>
            </a:r>
            <a:r>
              <a:rPr lang="en-US" b="1">
                <a:solidFill>
                  <a:srgbClr val="002060"/>
                </a:solidFill>
              </a:rPr>
              <a:t>process ROE permits</a:t>
            </a:r>
            <a:r>
              <a:rPr lang="en-US">
                <a:solidFill>
                  <a:srgbClr val="002060"/>
                </a:solidFill>
              </a:rPr>
              <a:t>, leases, licenses, and crossing agreements – </a:t>
            </a:r>
            <a:r>
              <a:rPr lang="en-US">
                <a:solidFill>
                  <a:schemeClr val="accent6">
                    <a:lumMod val="75000"/>
                  </a:schemeClr>
                </a:solidFill>
              </a:rPr>
              <a:t>Ongoing (as described in Staff Report)</a:t>
            </a:r>
            <a:endParaRPr lang="en-US">
              <a:solidFill>
                <a:srgbClr val="002060"/>
              </a:solidFill>
            </a:endParaRPr>
          </a:p>
          <a:p>
            <a:pPr marL="457200" indent="-457200">
              <a:lnSpc>
                <a:spcPct val="115000"/>
              </a:lnSpc>
              <a:buFont typeface="+mj-lt"/>
              <a:buAutoNum type="arabicPeriod"/>
            </a:pPr>
            <a:r>
              <a:rPr lang="en-US">
                <a:solidFill>
                  <a:srgbClr val="002060"/>
                </a:solidFill>
              </a:rPr>
              <a:t>Continue to </a:t>
            </a:r>
            <a:r>
              <a:rPr lang="en-US" b="1">
                <a:solidFill>
                  <a:srgbClr val="002060"/>
                </a:solidFill>
              </a:rPr>
              <a:t>address neighbor complaints and encroachment issues </a:t>
            </a:r>
            <a:r>
              <a:rPr lang="en-US">
                <a:solidFill>
                  <a:srgbClr val="002060"/>
                </a:solidFill>
              </a:rPr>
              <a:t>along SPBL</a:t>
            </a:r>
          </a:p>
          <a:p>
            <a:pPr marL="457200" indent="-457200">
              <a:lnSpc>
                <a:spcPct val="115000"/>
              </a:lnSpc>
              <a:buFont typeface="+mj-lt"/>
              <a:buAutoNum type="arabicPeriod"/>
            </a:pPr>
            <a:r>
              <a:rPr lang="en-US" b="1">
                <a:solidFill>
                  <a:srgbClr val="002060"/>
                </a:solidFill>
              </a:rPr>
              <a:t>Negotiate/execute any Commission-directed amendments </a:t>
            </a:r>
            <a:r>
              <a:rPr lang="en-US">
                <a:solidFill>
                  <a:srgbClr val="002060"/>
                </a:solidFill>
              </a:rPr>
              <a:t>to the Railroad Lease and Operations Agreement - </a:t>
            </a:r>
            <a:r>
              <a:rPr lang="en-US">
                <a:solidFill>
                  <a:schemeClr val="accent6">
                    <a:lumMod val="75000"/>
                  </a:schemeClr>
                </a:solidFill>
              </a:rPr>
              <a:t>Ongoing</a:t>
            </a:r>
          </a:p>
          <a:p>
            <a:pPr marL="457200" indent="-457200">
              <a:lnSpc>
                <a:spcPct val="115000"/>
              </a:lnSpc>
              <a:buFont typeface="+mj-lt"/>
              <a:buAutoNum type="arabicPeriod"/>
            </a:pPr>
            <a:r>
              <a:rPr lang="en-US">
                <a:solidFill>
                  <a:srgbClr val="002060"/>
                </a:solidFill>
              </a:rPr>
              <a:t>Procure </a:t>
            </a:r>
            <a:r>
              <a:rPr lang="en-US" b="1">
                <a:solidFill>
                  <a:srgbClr val="002060"/>
                </a:solidFill>
              </a:rPr>
              <a:t>Plan Check &amp; Engineering Review services </a:t>
            </a:r>
            <a:r>
              <a:rPr lang="en-US">
                <a:solidFill>
                  <a:srgbClr val="002060"/>
                </a:solidFill>
              </a:rPr>
              <a:t>for review of County Broadband project plans</a:t>
            </a:r>
          </a:p>
          <a:p>
            <a:pPr marL="0" indent="0">
              <a:buNone/>
            </a:pPr>
            <a:endParaRPr lang="en-US"/>
          </a:p>
        </p:txBody>
      </p:sp>
      <p:pic>
        <p:nvPicPr>
          <p:cNvPr id="4" name="Picture 3" descr="A blue and yellow flag&#10;&#10;Description automatically generated with low confidence">
            <a:extLst>
              <a:ext uri="{FF2B5EF4-FFF2-40B4-BE49-F238E27FC236}">
                <a16:creationId xmlns:a16="http://schemas.microsoft.com/office/drawing/2014/main" id="{DD1B83AE-B128-5A1E-13DB-F99E7A6D8A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9601" r="-2" b="20607"/>
          <a:stretch/>
        </p:blipFill>
        <p:spPr>
          <a:xfrm>
            <a:off x="-268767" y="0"/>
            <a:ext cx="2470010" cy="1137169"/>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Tree>
    <p:extLst>
      <p:ext uri="{BB962C8B-B14F-4D97-AF65-F5344CB8AC3E}">
        <p14:creationId xmlns:p14="http://schemas.microsoft.com/office/powerpoint/2010/main" val="648246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flag&#10;&#10;Description automatically generated with low confidence">
            <a:extLst>
              <a:ext uri="{FF2B5EF4-FFF2-40B4-BE49-F238E27FC236}">
                <a16:creationId xmlns:a16="http://schemas.microsoft.com/office/drawing/2014/main" id="{DD1B83AE-B128-5A1E-13DB-F99E7A6D8A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9601" r="-2" b="20607"/>
          <a:stretch/>
        </p:blipFill>
        <p:spPr>
          <a:xfrm>
            <a:off x="-456519" y="0"/>
            <a:ext cx="3341234" cy="14991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Content Placeholder 7" descr="A train on the tracks&#10;&#10;Description automatically generated">
            <a:extLst>
              <a:ext uri="{FF2B5EF4-FFF2-40B4-BE49-F238E27FC236}">
                <a16:creationId xmlns:a16="http://schemas.microsoft.com/office/drawing/2014/main" id="{AD189782-FAF0-59ED-FA29-C75572D1EB0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2938" y="2705100"/>
            <a:ext cx="3821113" cy="2120900"/>
          </a:xfrm>
        </p:spPr>
      </p:pic>
      <p:pic>
        <p:nvPicPr>
          <p:cNvPr id="10" name="Picture 9" descr="A train on the tracks&#10;&#10;Description automatically generated">
            <a:extLst>
              <a:ext uri="{FF2B5EF4-FFF2-40B4-BE49-F238E27FC236}">
                <a16:creationId xmlns:a16="http://schemas.microsoft.com/office/drawing/2014/main" id="{AA470551-4072-C041-2CD3-29A3E397E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8663" y="915988"/>
            <a:ext cx="7008813" cy="3910013"/>
          </a:xfrm>
          <a:prstGeom prst="rect">
            <a:avLst/>
          </a:prstGeom>
        </p:spPr>
      </p:pic>
      <p:sp>
        <p:nvSpPr>
          <p:cNvPr id="2" name="Title 1">
            <a:extLst>
              <a:ext uri="{FF2B5EF4-FFF2-40B4-BE49-F238E27FC236}">
                <a16:creationId xmlns:a16="http://schemas.microsoft.com/office/drawing/2014/main" id="{1E762930-EF41-E23A-7350-0B1A5D4CDBE2}"/>
              </a:ext>
            </a:extLst>
          </p:cNvPr>
          <p:cNvSpPr>
            <a:spLocks noGrp="1"/>
          </p:cNvSpPr>
          <p:nvPr>
            <p:ph type="title"/>
          </p:nvPr>
        </p:nvSpPr>
        <p:spPr>
          <a:xfrm>
            <a:off x="838200" y="5358141"/>
            <a:ext cx="10515600" cy="942664"/>
          </a:xfrm>
        </p:spPr>
        <p:txBody>
          <a:bodyPr vert="horz" lIns="91440" tIns="45720" rIns="91440" bIns="45720" rtlCol="0" anchor="ctr">
            <a:normAutofit fontScale="90000"/>
          </a:bodyPr>
          <a:lstStyle/>
          <a:p>
            <a:pPr algn="ctr"/>
            <a:r>
              <a:rPr lang="en-US" b="1" kern="1200">
                <a:solidFill>
                  <a:schemeClr val="tx1"/>
                </a:solidFill>
                <a:latin typeface="+mj-lt"/>
                <a:ea typeface="+mj-ea"/>
                <a:cs typeface="+mj-cs"/>
              </a:rPr>
              <a:t>County of Ventura 150</a:t>
            </a:r>
            <a:r>
              <a:rPr lang="en-US" b="1" kern="1200" baseline="30000">
                <a:solidFill>
                  <a:schemeClr val="tx1"/>
                </a:solidFill>
                <a:latin typeface="+mj-lt"/>
                <a:ea typeface="+mj-ea"/>
                <a:cs typeface="+mj-cs"/>
              </a:rPr>
              <a:t>th</a:t>
            </a:r>
            <a:r>
              <a:rPr lang="en-US" b="1" kern="1200">
                <a:solidFill>
                  <a:schemeClr val="tx1"/>
                </a:solidFill>
                <a:latin typeface="+mj-lt"/>
                <a:ea typeface="+mj-ea"/>
                <a:cs typeface="+mj-cs"/>
              </a:rPr>
              <a:t> Anniversary Celebration</a:t>
            </a:r>
          </a:p>
        </p:txBody>
      </p:sp>
    </p:spTree>
    <p:extLst>
      <p:ext uri="{BB962C8B-B14F-4D97-AF65-F5344CB8AC3E}">
        <p14:creationId xmlns:p14="http://schemas.microsoft.com/office/powerpoint/2010/main" val="149060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3036832" y="2302625"/>
            <a:ext cx="6118336" cy="2252749"/>
          </a:xfrm>
        </p:spPr>
        <p:txBody>
          <a:bodyPr>
            <a:normAutofit/>
          </a:bodyPr>
          <a:lstStyle/>
          <a:p>
            <a:r>
              <a:rPr lang="en-US" sz="8000" b="1">
                <a:solidFill>
                  <a:srgbClr val="002060"/>
                </a:solidFill>
                <a:latin typeface="+mn-lt"/>
              </a:rPr>
              <a:t>QUESTIONS?</a:t>
            </a:r>
          </a:p>
        </p:txBody>
      </p:sp>
      <p:pic>
        <p:nvPicPr>
          <p:cNvPr id="17" name="Picture 16" descr="A blue and yellow flag&#10;&#10;Description automatically generated with low confidence">
            <a:extLst>
              <a:ext uri="{FF2B5EF4-FFF2-40B4-BE49-F238E27FC236}">
                <a16:creationId xmlns:a16="http://schemas.microsoft.com/office/drawing/2014/main" id="{0473CDDB-B36E-44B2-BC22-E3D5F77E1F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10057817" y="0"/>
            <a:ext cx="2701143" cy="124358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val="42824573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69C8CCBC76394FBF3D32AF50AF94AB" ma:contentTypeVersion="19" ma:contentTypeDescription="Create a new document." ma:contentTypeScope="" ma:versionID="71503e2b3fecb4739bfc70bfbec386ef">
  <xsd:schema xmlns:xsd="http://www.w3.org/2001/XMLSchema" xmlns:xs="http://www.w3.org/2001/XMLSchema" xmlns:p="http://schemas.microsoft.com/office/2006/metadata/properties" xmlns:ns1="http://schemas.microsoft.com/sharepoint/v3" xmlns:ns2="217c52dd-f207-46ed-907a-149ac87d1cb3" xmlns:ns3="392115dc-b705-46fa-b439-48a1e61ce6cc" targetNamespace="http://schemas.microsoft.com/office/2006/metadata/properties" ma:root="true" ma:fieldsID="25fa600442abf8af77bcb1771354618d" ns1:_="" ns2:_="" ns3:_="">
    <xsd:import namespace="http://schemas.microsoft.com/sharepoint/v3"/>
    <xsd:import namespace="217c52dd-f207-46ed-907a-149ac87d1cb3"/>
    <xsd:import namespace="392115dc-b705-46fa-b439-48a1e61ce6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7c52dd-f207-46ed-907a-149ac87d1c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45aa16a-efdf-4c4a-b97e-f492f99eca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2115dc-b705-46fa-b439-48a1e61ce6c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42ca4e54-f099-496e-b0cb-764443c9b3b4}" ma:internalName="TaxCatchAll" ma:showField="CatchAllData" ma:web="392115dc-b705-46fa-b439-48a1e61ce6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217c52dd-f207-46ed-907a-149ac87d1cb3">
      <Terms xmlns="http://schemas.microsoft.com/office/infopath/2007/PartnerControls"/>
    </lcf76f155ced4ddcb4097134ff3c332f>
    <TaxCatchAll xmlns="392115dc-b705-46fa-b439-48a1e61ce6cc" xsi:nil="true"/>
    <SharedWithUsers xmlns="392115dc-b705-46fa-b439-48a1e61ce6cc">
      <UserInfo>
        <DisplayName>Martin Erickson</DisplayName>
        <AccountId>317</AccountId>
        <AccountType/>
      </UserInfo>
      <UserInfo>
        <DisplayName>Roxanna Ibarra</DisplayName>
        <AccountId>36</AccountId>
        <AccountType/>
      </UserInfo>
      <UserInfo>
        <DisplayName>Steve Efner</DisplayName>
        <AccountId>10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B95E8D-A809-41EA-8FD6-DCF37D798C81}">
  <ds:schemaRefs>
    <ds:schemaRef ds:uri="217c52dd-f207-46ed-907a-149ac87d1cb3"/>
    <ds:schemaRef ds:uri="392115dc-b705-46fa-b439-48a1e61ce6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28C1A5D-770E-4481-8064-7EACB943E6D8}">
  <ds:schemaRefs>
    <ds:schemaRef ds:uri="http://schemas.microsoft.com/office/2006/metadata/properties"/>
    <ds:schemaRef ds:uri="http://schemas.microsoft.com/sharepoint/v3"/>
    <ds:schemaRef ds:uri="http://schemas.openxmlformats.org/package/2006/metadata/core-properties"/>
    <ds:schemaRef ds:uri="http://schemas.microsoft.com/office/2006/documentManagement/types"/>
    <ds:schemaRef ds:uri="http://purl.org/dc/dcmitype/"/>
    <ds:schemaRef ds:uri="http://purl.org/dc/terms/"/>
    <ds:schemaRef ds:uri="http://purl.org/dc/elements/1.1/"/>
    <ds:schemaRef ds:uri="http://schemas.microsoft.com/office/infopath/2007/PartnerControls"/>
    <ds:schemaRef ds:uri="392115dc-b705-46fa-b439-48a1e61ce6cc"/>
    <ds:schemaRef ds:uri="217c52dd-f207-46ed-907a-149ac87d1cb3"/>
    <ds:schemaRef ds:uri="http://www.w3.org/XML/1998/namespace"/>
  </ds:schemaRefs>
</ds:datastoreItem>
</file>

<file path=customXml/itemProps3.xml><?xml version="1.0" encoding="utf-8"?>
<ds:datastoreItem xmlns:ds="http://schemas.openxmlformats.org/officeDocument/2006/customXml" ds:itemID="{98F045B5-98C6-47E0-8967-E21199B6FA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1738</Words>
  <Application>Microsoft Office PowerPoint</Application>
  <PresentationFormat>Widescreen</PresentationFormat>
  <Paragraphs>94</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Avenir Next LT Pro</vt:lpstr>
      <vt:lpstr>Calibri</vt:lpstr>
      <vt:lpstr>Calibri Light</vt:lpstr>
      <vt:lpstr>Symbol</vt:lpstr>
      <vt:lpstr>Office Theme</vt:lpstr>
      <vt:lpstr>Santa Paula Branch Line Update</vt:lpstr>
      <vt:lpstr>VCTC Administrative Actions for October 2023</vt:lpstr>
      <vt:lpstr>Sespe Creek Overflow Bridge Updates</vt:lpstr>
      <vt:lpstr>Sespe Overflow Bridge Reconstruction Timeline</vt:lpstr>
      <vt:lpstr>SPBL Trail Planning</vt:lpstr>
      <vt:lpstr>Rail Car Storage</vt:lpstr>
      <vt:lpstr>SPBL Next Steps / To Do List (Oct. Updates)</vt:lpstr>
      <vt:lpstr>County of Ventura 150th Anniversary Celebration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Fagan</dc:creator>
  <cp:lastModifiedBy>Roxanna Ibarra</cp:lastModifiedBy>
  <cp:revision>1</cp:revision>
  <cp:lastPrinted>2023-05-31T20:25:43Z</cp:lastPrinted>
  <dcterms:created xsi:type="dcterms:W3CDTF">2021-11-23T19:44:05Z</dcterms:created>
  <dcterms:modified xsi:type="dcterms:W3CDTF">2023-11-02T18:34:13Z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0x0101005069C8CCBC76394FBF3D32AF50AF94AB</vt:lpwstr>
  </property>
  <property fmtid="{D5CDD505-2E9C-101B-9397-08002B2CF9AE}" pid="3" name="MediaServiceImageTags">
    <vt:lpwstr/>
  </property>
</Properties>
</file>