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399" r:id="rId5"/>
    <p:sldId id="269" r:id="rId6"/>
    <p:sldId id="273" r:id="rId7"/>
    <p:sldId id="397" r:id="rId8"/>
    <p:sldId id="400" r:id="rId9"/>
    <p:sldId id="398" r:id="rId10"/>
    <p:sldId id="356" r:id="rId11"/>
    <p:sldId id="314" r:id="rId12"/>
    <p:sldId id="315" r:id="rId1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262E"/>
    <a:srgbClr val="FF6E00"/>
    <a:srgbClr val="057DB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/>
    <p:restoredTop sz="96197"/>
  </p:normalViewPr>
  <p:slideViewPr>
    <p:cSldViewPr>
      <p:cViewPr varScale="1">
        <p:scale>
          <a:sx n="136" d="100"/>
          <a:sy n="136" d="100"/>
        </p:scale>
        <p:origin x="252" y="1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brey Smith" userId="c6759fa2-3f17-4d34-bdcd-95cb146e2c9c" providerId="ADAL" clId="{637C8168-2C59-4652-BEA2-08C8888CE176}"/>
    <pc:docChg chg="undo custSel modSld">
      <pc:chgData name="Aubrey Smith" userId="c6759fa2-3f17-4d34-bdcd-95cb146e2c9c" providerId="ADAL" clId="{637C8168-2C59-4652-BEA2-08C8888CE176}" dt="2023-10-27T17:12:23.454" v="114" actId="20577"/>
      <pc:docMkLst>
        <pc:docMk/>
      </pc:docMkLst>
      <pc:sldChg chg="modSp mod">
        <pc:chgData name="Aubrey Smith" userId="c6759fa2-3f17-4d34-bdcd-95cb146e2c9c" providerId="ADAL" clId="{637C8168-2C59-4652-BEA2-08C8888CE176}" dt="2023-10-27T17:12:23.454" v="114" actId="20577"/>
        <pc:sldMkLst>
          <pc:docMk/>
          <pc:sldMk cId="0" sldId="269"/>
        </pc:sldMkLst>
        <pc:spChg chg="mod">
          <ac:chgData name="Aubrey Smith" userId="c6759fa2-3f17-4d34-bdcd-95cb146e2c9c" providerId="ADAL" clId="{637C8168-2C59-4652-BEA2-08C8888CE176}" dt="2023-10-27T17:12:23.454" v="114" actId="20577"/>
          <ac:spMkLst>
            <pc:docMk/>
            <pc:sldMk cId="0" sldId="269"/>
            <ac:spMk id="3" creationId="{792EF8C8-035F-2086-5752-FCC021641BD7}"/>
          </ac:spMkLst>
        </pc:spChg>
      </pc:sldChg>
      <pc:sldChg chg="modSp mod">
        <pc:chgData name="Aubrey Smith" userId="c6759fa2-3f17-4d34-bdcd-95cb146e2c9c" providerId="ADAL" clId="{637C8168-2C59-4652-BEA2-08C8888CE176}" dt="2023-10-26T18:37:36.361" v="54" actId="20577"/>
        <pc:sldMkLst>
          <pc:docMk/>
          <pc:sldMk cId="0" sldId="399"/>
        </pc:sldMkLst>
        <pc:spChg chg="mod">
          <ac:chgData name="Aubrey Smith" userId="c6759fa2-3f17-4d34-bdcd-95cb146e2c9c" providerId="ADAL" clId="{637C8168-2C59-4652-BEA2-08C8888CE176}" dt="2023-10-26T18:36:31.098" v="25" actId="14100"/>
          <ac:spMkLst>
            <pc:docMk/>
            <pc:sldMk cId="0" sldId="399"/>
            <ac:spMk id="2" creationId="{FBEE6692-9B94-D647-8322-663B8DFD94E4}"/>
          </ac:spMkLst>
        </pc:spChg>
        <pc:spChg chg="mod">
          <ac:chgData name="Aubrey Smith" userId="c6759fa2-3f17-4d34-bdcd-95cb146e2c9c" providerId="ADAL" clId="{637C8168-2C59-4652-BEA2-08C8888CE176}" dt="2023-10-26T18:37:36.361" v="54" actId="20577"/>
          <ac:spMkLst>
            <pc:docMk/>
            <pc:sldMk cId="0" sldId="399"/>
            <ac:spMk id="3" creationId="{3699B0EE-00EC-40CA-B7A2-29AC62857C12}"/>
          </ac:spMkLst>
        </pc:spChg>
        <pc:spChg chg="mod">
          <ac:chgData name="Aubrey Smith" userId="c6759fa2-3f17-4d34-bdcd-95cb146e2c9c" providerId="ADAL" clId="{637C8168-2C59-4652-BEA2-08C8888CE176}" dt="2023-10-26T18:36:46.557" v="41" actId="20577"/>
          <ac:spMkLst>
            <pc:docMk/>
            <pc:sldMk cId="0" sldId="399"/>
            <ac:spMk id="10" creationId="{192CCBFF-D6FD-7426-A12E-E76A632C36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D51F2-1CED-4CC7-87BA-B14084EB4B6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F8EE7-1CD0-434D-93E3-32B2EF454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65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697CF-994C-4700-BA1B-B664B3A3B3A3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42B06-250E-46EC-8AEE-EF8D4F220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316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98AE1-D1FC-4ED1-BE2C-5A2F6ACF0EC0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0274C-9FC9-47D7-9B1D-BE7455F14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2628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1B2C7-D59F-4479-9F86-95226EA02764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4AC3C-89FA-4801-89E2-878972687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8911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5C4C6-A28F-4006-B8DE-3D2EF4607571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7CD7B-2865-43D7-9F14-AA4D46ACE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239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49F9F-0A49-41CC-9109-2EA8593E57F2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428C2-D697-4A0E-BB27-E1DE31354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7991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2D9F5-45AF-4BA2-882B-2A7BD284F824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00B9D-88A0-4771-AD04-5FE517BCD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9642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75912-AA1B-4138-B274-F499C43A32DA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91FB4-1AEF-4F5E-BB94-F8B284828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7924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AB83D-1B53-42D1-AA4D-35E22647AF66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82D3D-1771-441F-8CD8-510EAD762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1892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A5C4D-667D-476B-AD3E-D85F556FAD8E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4A1EA-23A3-426F-90F1-B8A1BCB7C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8733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D320F-061E-4579-88DE-15AAA0A26D66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0E577-233F-42C1-BA57-C3A6A3250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0041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039A5-B4CE-4A9F-A581-3A7AF398A646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D4BFB-DFB9-4B70-869C-F81998CB8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0345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5AB35C-7A12-40DA-A0EA-4E19DF7B8875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FF8F07-0606-48F9-AB05-22A9E2213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38290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3790950"/>
            <a:ext cx="9144000" cy="5143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1295400" y="233102"/>
            <a:ext cx="6172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dirty="0">
                <a:latin typeface="Arial" charset="0"/>
              </a:rPr>
              <a:t>Metrolink SCORE – Simi Valley Double Track and Platform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BED3C-6A53-F844-B0BD-8D6524C61E65}"/>
              </a:ext>
            </a:extLst>
          </p:cNvPr>
          <p:cNvSpPr txBox="1"/>
          <p:nvPr/>
        </p:nvSpPr>
        <p:spPr>
          <a:xfrm>
            <a:off x="2686050" y="1523759"/>
            <a:ext cx="37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RESOLUTIONS OF NECESSITY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 PROJECT RIGHT-OF-WAY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D740A-CC2F-7C4A-A61F-17FD2F699430}"/>
              </a:ext>
            </a:extLst>
          </p:cNvPr>
          <p:cNvSpPr txBox="1"/>
          <p:nvPr/>
        </p:nvSpPr>
        <p:spPr>
          <a:xfrm>
            <a:off x="228600" y="2537996"/>
            <a:ext cx="8746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Presenters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EE6692-9B94-D647-8322-663B8DFD94E4}"/>
              </a:ext>
            </a:extLst>
          </p:cNvPr>
          <p:cNvSpPr txBox="1"/>
          <p:nvPr/>
        </p:nvSpPr>
        <p:spPr>
          <a:xfrm>
            <a:off x="168875" y="3860739"/>
            <a:ext cx="251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Board of Commissioners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F711CB-7DCA-ECD3-DE74-7EC4CDB45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548" y="3608210"/>
            <a:ext cx="1572904" cy="9022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C1EF95-C550-D8F2-8CA6-58AC5F499BBA}"/>
              </a:ext>
            </a:extLst>
          </p:cNvPr>
          <p:cNvSpPr txBox="1"/>
          <p:nvPr/>
        </p:nvSpPr>
        <p:spPr>
          <a:xfrm>
            <a:off x="3422176" y="4499099"/>
            <a:ext cx="229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Ventura County Transportation Commission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99B0EE-00EC-40CA-B7A2-29AC62857C12}"/>
              </a:ext>
            </a:extLst>
          </p:cNvPr>
          <p:cNvSpPr txBox="1"/>
          <p:nvPr/>
        </p:nvSpPr>
        <p:spPr>
          <a:xfrm>
            <a:off x="1143000" y="294828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Steven Mattas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Ventura County Transportation Commission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1D527-5503-D50D-FBF5-ADBDDB4632FA}"/>
              </a:ext>
            </a:extLst>
          </p:cNvPr>
          <p:cNvSpPr txBox="1"/>
          <p:nvPr/>
        </p:nvSpPr>
        <p:spPr>
          <a:xfrm>
            <a:off x="4381500" y="294828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Danny Mendoza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Metrolink Right-of-Way Manager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2CCBFF-D6FD-7426-A12E-E76A632C369C}"/>
              </a:ext>
            </a:extLst>
          </p:cNvPr>
          <p:cNvSpPr txBox="1"/>
          <p:nvPr/>
        </p:nvSpPr>
        <p:spPr>
          <a:xfrm>
            <a:off x="6765326" y="3863459"/>
            <a:ext cx="220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November 3, 2023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4629"/>
            <a:ext cx="9144000" cy="51681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2960" anchor="ctr"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EF8C8-035F-2086-5752-FCC021641BD7}"/>
              </a:ext>
            </a:extLst>
          </p:cNvPr>
          <p:cNvSpPr txBox="1"/>
          <p:nvPr/>
        </p:nvSpPr>
        <p:spPr>
          <a:xfrm>
            <a:off x="419099" y="210294"/>
            <a:ext cx="8305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all" dirty="0"/>
              <a:t>VCTC is Requested to Make the Following Findings:</a:t>
            </a:r>
          </a:p>
          <a:p>
            <a:pPr algn="ctr"/>
            <a:endParaRPr lang="en-US" sz="2400" b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2000" dirty="0"/>
              <a:t>The public interest and necessity require the proposed project</a:t>
            </a:r>
          </a:p>
          <a:p>
            <a:pPr marL="342900" indent="-342900" algn="just">
              <a:buFont typeface="+mj-lt"/>
              <a:buAutoNum type="arabicPeriod"/>
            </a:pPr>
            <a:endParaRPr lang="en-US" sz="20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2000" dirty="0"/>
              <a:t>The project is planned or located in a manner that will be most compatible with the greatest public good and the least private property injury</a:t>
            </a:r>
          </a:p>
          <a:p>
            <a:pPr marL="342900" indent="-342900" algn="just">
              <a:buFont typeface="+mj-lt"/>
              <a:buAutoNum type="arabicPeriod"/>
            </a:pPr>
            <a:endParaRPr lang="en-US" sz="20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2000" dirty="0"/>
              <a:t>The real property  to be acquired is necessary for the project</a:t>
            </a:r>
          </a:p>
          <a:p>
            <a:pPr marL="342900" indent="-342900" algn="just">
              <a:buFont typeface="+mj-lt"/>
              <a:buAutoNum type="arabicPeriod"/>
            </a:pPr>
            <a:endParaRPr lang="en-US" sz="20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2000" dirty="0"/>
              <a:t>The offer of just compensation has been made to the property owner on May 5, 2023</a:t>
            </a:r>
          </a:p>
          <a:p>
            <a:pPr marL="342900" indent="-342900" algn="just">
              <a:buFont typeface="+mj-lt"/>
              <a:buAutoNum type="arabicPeriod"/>
            </a:pPr>
            <a:endParaRPr lang="en-US" sz="20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2000" dirty="0"/>
              <a:t>RON Notice – </a:t>
            </a:r>
            <a:r>
              <a:rPr lang="en-US" sz="2000"/>
              <a:t>Sent via </a:t>
            </a:r>
            <a:r>
              <a:rPr lang="en-US" sz="2000" dirty="0"/>
              <a:t>mail on October 12, 2023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E75524-36FA-FB04-1E24-E5B427F01AB5}"/>
              </a:ext>
            </a:extLst>
          </p:cNvPr>
          <p:cNvSpPr/>
          <p:nvPr/>
        </p:nvSpPr>
        <p:spPr>
          <a:xfrm>
            <a:off x="0" y="4572000"/>
            <a:ext cx="91440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E81B2-8B36-1381-7B82-5AFFF41ED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88" y="4572000"/>
            <a:ext cx="4011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 Valley Double Track &amp; Platform</a:t>
            </a:r>
            <a:endParaRPr lang="en-US" altLang="en-US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BE1AB-4F56-5C22-4EC2-4AA16AEA6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657" y="4369331"/>
            <a:ext cx="1348685" cy="77416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29DE5-A076-13F9-F5F8-29EB2C25B24D}"/>
              </a:ext>
            </a:extLst>
          </p:cNvPr>
          <p:cNvSpPr txBox="1"/>
          <p:nvPr/>
        </p:nvSpPr>
        <p:spPr>
          <a:xfrm>
            <a:off x="457200" y="133350"/>
            <a:ext cx="8229600" cy="969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key components of the Simi Valley Double Track Project are:  </a:t>
            </a:r>
          </a:p>
          <a:p>
            <a:pPr algn="just"/>
            <a:endParaRPr lang="en-US" sz="9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just">
              <a:buAutoNum type="arabicPeriod"/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Install 2.13 miles of railroad siding track immediately adjacent to the existing track within the existing railroad ROW</a:t>
            </a:r>
          </a:p>
          <a:p>
            <a:pPr marL="228600" indent="-228600" algn="just"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 a new platform, and pedestrian underpass, at Simi Valley Station;</a:t>
            </a:r>
          </a:p>
          <a:p>
            <a:pPr algn="just"/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3.   Upgrade five (5) existing at-grade crossings to enable a future Quiet Zone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852C64-9604-8590-1ECD-974642952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6" y="1389676"/>
            <a:ext cx="8234784" cy="27958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6A018C-5742-28CF-4B66-5CC699840D80}"/>
              </a:ext>
            </a:extLst>
          </p:cNvPr>
          <p:cNvSpPr/>
          <p:nvPr/>
        </p:nvSpPr>
        <p:spPr>
          <a:xfrm>
            <a:off x="0" y="4572000"/>
            <a:ext cx="91440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DDE1BF-64DB-CF57-784E-1D50DF19D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88" y="4572000"/>
            <a:ext cx="4011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 Valley Double Track &amp; Platform</a:t>
            </a:r>
            <a:endParaRPr lang="en-US" altLang="en-US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13E4F2-127F-353A-EDFE-237D1498B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657" y="4369331"/>
            <a:ext cx="1348685" cy="7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246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205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0777E1-211C-B47E-82C6-3076F579C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223" y="57437"/>
            <a:ext cx="7292375" cy="37951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08BE2F-54C2-AD9B-A032-2BF114A86BC9}"/>
              </a:ext>
            </a:extLst>
          </p:cNvPr>
          <p:cNvSpPr/>
          <p:nvPr/>
        </p:nvSpPr>
        <p:spPr>
          <a:xfrm>
            <a:off x="0" y="4572000"/>
            <a:ext cx="91440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22342E-69E5-A0DE-6D7A-96FBBE035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88" y="4572000"/>
            <a:ext cx="4011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 Valley Double Track &amp; Platform</a:t>
            </a:r>
            <a:endParaRPr lang="en-US" altLang="en-US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05DCC2-F40E-C3F1-87A5-65AD970FD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657" y="4369331"/>
            <a:ext cx="1348685" cy="774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744F3E-77BE-B996-81A4-9F021348E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" t="651" b="647"/>
          <a:stretch/>
        </p:blipFill>
        <p:spPr>
          <a:xfrm>
            <a:off x="79828" y="2155039"/>
            <a:ext cx="3791708" cy="22530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AEF70E-357C-105D-A263-6AEC05DB4A23}"/>
              </a:ext>
            </a:extLst>
          </p:cNvPr>
          <p:cNvSpPr txBox="1"/>
          <p:nvPr/>
        </p:nvSpPr>
        <p:spPr>
          <a:xfrm>
            <a:off x="3871536" y="3797920"/>
            <a:ext cx="5220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Location Maps</a:t>
            </a:r>
          </a:p>
        </p:txBody>
      </p:sp>
    </p:spTree>
    <p:extLst>
      <p:ext uri="{BB962C8B-B14F-4D97-AF65-F5344CB8AC3E}">
        <p14:creationId xmlns:p14="http://schemas.microsoft.com/office/powerpoint/2010/main" val="205087356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08BE2F-54C2-AD9B-A032-2BF114A86BC9}"/>
              </a:ext>
            </a:extLst>
          </p:cNvPr>
          <p:cNvSpPr/>
          <p:nvPr/>
        </p:nvSpPr>
        <p:spPr>
          <a:xfrm>
            <a:off x="0" y="4572000"/>
            <a:ext cx="91440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22342E-69E5-A0DE-6D7A-96FBBE035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88" y="4572000"/>
            <a:ext cx="4011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 Valley Double Track &amp; Platform</a:t>
            </a:r>
            <a:endParaRPr lang="en-US" altLang="en-US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05DCC2-F40E-C3F1-87A5-65AD970FD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657" y="4369331"/>
            <a:ext cx="1348685" cy="774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DC350F-E4BD-07EA-126B-802E27947B5F}"/>
              </a:ext>
            </a:extLst>
          </p:cNvPr>
          <p:cNvSpPr txBox="1"/>
          <p:nvPr/>
        </p:nvSpPr>
        <p:spPr>
          <a:xfrm>
            <a:off x="45219" y="2479409"/>
            <a:ext cx="46690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Delaware HVG </a:t>
            </a:r>
            <a:r>
              <a:rPr lang="en-US" sz="2000" b="1" dirty="0" err="1"/>
              <a:t>Apts</a:t>
            </a:r>
            <a:r>
              <a:rPr lang="en-US" sz="2000" b="1" dirty="0"/>
              <a:t> – 644-0-210-095</a:t>
            </a:r>
          </a:p>
          <a:p>
            <a:endParaRPr lang="en-US" sz="1000" b="1" dirty="0"/>
          </a:p>
          <a:p>
            <a:r>
              <a:rPr lang="en-US" sz="1600" b="1" dirty="0"/>
              <a:t>Temporary Construction Easement</a:t>
            </a:r>
          </a:p>
          <a:p>
            <a:r>
              <a:rPr lang="en-US" sz="1600" dirty="0"/>
              <a:t>SV:TCE-013 1,987 square feet</a:t>
            </a:r>
          </a:p>
          <a:p>
            <a:r>
              <a:rPr lang="en-US" sz="1600" dirty="0"/>
              <a:t>SV:TCE-014 6,181 square feet</a:t>
            </a:r>
          </a:p>
          <a:p>
            <a:endParaRPr lang="en-US" sz="1600" dirty="0"/>
          </a:p>
          <a:p>
            <a:r>
              <a:rPr lang="en-US" sz="1600" b="1" dirty="0"/>
              <a:t>Drainage Easement</a:t>
            </a:r>
          </a:p>
          <a:p>
            <a:r>
              <a:rPr lang="en-US" sz="1600" dirty="0"/>
              <a:t>SV:EST-002- 4,104 square feet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D193EE-5453-E4E2-64B3-2014F83D7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3925" y="105281"/>
            <a:ext cx="5859200" cy="23471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B29DAEB-5F55-0EEA-A977-0FA5F81D9567}"/>
              </a:ext>
            </a:extLst>
          </p:cNvPr>
          <p:cNvSpPr txBox="1"/>
          <p:nvPr/>
        </p:nvSpPr>
        <p:spPr>
          <a:xfrm>
            <a:off x="3446185" y="1432035"/>
            <a:ext cx="902943" cy="215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" b="1" dirty="0"/>
              <a:t>644-0-210-095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4DA6F-73CF-FACC-C16E-9C962E5E1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1" y="105280"/>
            <a:ext cx="2971800" cy="20092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FD686B-0763-93E9-5CBC-6E8F5F6BF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2255932"/>
            <a:ext cx="4191000" cy="22730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11D16D-52C9-1063-91A7-404B29A7769A}"/>
              </a:ext>
            </a:extLst>
          </p:cNvPr>
          <p:cNvCxnSpPr>
            <a:cxnSpLocks/>
          </p:cNvCxnSpPr>
          <p:nvPr/>
        </p:nvCxnSpPr>
        <p:spPr>
          <a:xfrm flipV="1">
            <a:off x="914400" y="1114815"/>
            <a:ext cx="228600" cy="9235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9DEA914-44E0-4139-EC4A-E75B7D816BB8}"/>
              </a:ext>
            </a:extLst>
          </p:cNvPr>
          <p:cNvSpPr txBox="1"/>
          <p:nvPr/>
        </p:nvSpPr>
        <p:spPr>
          <a:xfrm>
            <a:off x="332792" y="1999741"/>
            <a:ext cx="112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SV-TCE-013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B0E7DB-34BC-8458-90E0-DB61CE2C3B32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4171691" y="1278842"/>
            <a:ext cx="623183" cy="91433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5780DBC-700E-A40D-4E75-7BC9E2E82C40}"/>
              </a:ext>
            </a:extLst>
          </p:cNvPr>
          <p:cNvSpPr txBox="1"/>
          <p:nvPr/>
        </p:nvSpPr>
        <p:spPr>
          <a:xfrm>
            <a:off x="3610428" y="2193175"/>
            <a:ext cx="112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SV-TCE-014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D04314-B615-11A5-2B7B-DF6B6906BCF3}"/>
              </a:ext>
            </a:extLst>
          </p:cNvPr>
          <p:cNvCxnSpPr>
            <a:cxnSpLocks/>
          </p:cNvCxnSpPr>
          <p:nvPr/>
        </p:nvCxnSpPr>
        <p:spPr>
          <a:xfrm flipV="1">
            <a:off x="2441846" y="1166630"/>
            <a:ext cx="476655" cy="94792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68DC2AA-7FC7-07EB-FBAA-24133965CC61}"/>
              </a:ext>
            </a:extLst>
          </p:cNvPr>
          <p:cNvSpPr txBox="1"/>
          <p:nvPr/>
        </p:nvSpPr>
        <p:spPr>
          <a:xfrm>
            <a:off x="1818471" y="2081330"/>
            <a:ext cx="112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SV-EST-002</a:t>
            </a:r>
          </a:p>
        </p:txBody>
      </p:sp>
    </p:spTree>
    <p:extLst>
      <p:ext uri="{BB962C8B-B14F-4D97-AF65-F5344CB8AC3E}">
        <p14:creationId xmlns:p14="http://schemas.microsoft.com/office/powerpoint/2010/main" val="151732383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402" y="0"/>
            <a:ext cx="9169401" cy="52375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57251-0403-5DC9-4D70-8F4F362B2B1F}"/>
              </a:ext>
            </a:extLst>
          </p:cNvPr>
          <p:cNvSpPr txBox="1"/>
          <p:nvPr/>
        </p:nvSpPr>
        <p:spPr>
          <a:xfrm>
            <a:off x="59946" y="2687216"/>
            <a:ext cx="4588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Delaware HVG </a:t>
            </a:r>
            <a:r>
              <a:rPr lang="en-US" sz="2000" b="1" dirty="0" err="1"/>
              <a:t>Apts</a:t>
            </a:r>
            <a:r>
              <a:rPr lang="en-US" sz="2000" b="1" dirty="0"/>
              <a:t> – 644-0-210-095</a:t>
            </a:r>
          </a:p>
          <a:p>
            <a:endParaRPr lang="en-US" sz="800" b="1" dirty="0"/>
          </a:p>
          <a:p>
            <a:r>
              <a:rPr lang="en-US" sz="1600" b="1" dirty="0"/>
              <a:t>Partial Acquisition	    </a:t>
            </a:r>
          </a:p>
          <a:p>
            <a:r>
              <a:rPr lang="en-US" sz="1600" dirty="0"/>
              <a:t>SV:Part-001 55 square feet</a:t>
            </a:r>
          </a:p>
          <a:p>
            <a:endParaRPr lang="en-US" sz="1600" dirty="0"/>
          </a:p>
          <a:p>
            <a:r>
              <a:rPr lang="en-US" sz="1600" b="1" dirty="0"/>
              <a:t>Temporary Construction Easement</a:t>
            </a:r>
          </a:p>
          <a:p>
            <a:r>
              <a:rPr lang="en-US" sz="1600" dirty="0"/>
              <a:t>SV:TCE-004 4,762 square feet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3A910C-8D44-4A3F-3713-A7447B60A15A}"/>
              </a:ext>
            </a:extLst>
          </p:cNvPr>
          <p:cNvSpPr/>
          <p:nvPr/>
        </p:nvSpPr>
        <p:spPr>
          <a:xfrm>
            <a:off x="0" y="4572000"/>
            <a:ext cx="91440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EA18A3-4382-C315-C311-1A26E001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88" y="4572000"/>
            <a:ext cx="4011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 Valley Double Track &amp; Platform</a:t>
            </a:r>
            <a:endParaRPr lang="en-US" altLang="en-US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B1F672-F55E-4C77-111B-AAA20FE27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657" y="4369331"/>
            <a:ext cx="1348685" cy="774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A6FCE-192A-5ADD-EAC8-6E96B72E9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6" y="130731"/>
            <a:ext cx="5883654" cy="24880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E80C5EA-1E08-439E-823E-5694743F6EA1}"/>
              </a:ext>
            </a:extLst>
          </p:cNvPr>
          <p:cNvSpPr txBox="1"/>
          <p:nvPr/>
        </p:nvSpPr>
        <p:spPr>
          <a:xfrm>
            <a:off x="2362200" y="1215807"/>
            <a:ext cx="990600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644-0-210-115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E75929-0523-F81B-1ED1-1F552DB3C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271" y="2046996"/>
            <a:ext cx="4180648" cy="23598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EA738E-2DA2-249C-256D-FDF6FBC86A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694"/>
          <a:stretch/>
        </p:blipFill>
        <p:spPr>
          <a:xfrm>
            <a:off x="6079416" y="130731"/>
            <a:ext cx="2928767" cy="17511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EB70FD-A3DD-3BC1-716E-3D1E1EF12CC6}"/>
              </a:ext>
            </a:extLst>
          </p:cNvPr>
          <p:cNvCxnSpPr>
            <a:cxnSpLocks/>
          </p:cNvCxnSpPr>
          <p:nvPr/>
        </p:nvCxnSpPr>
        <p:spPr>
          <a:xfrm flipV="1">
            <a:off x="914400" y="971550"/>
            <a:ext cx="533400" cy="10668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A42F7D6-A872-7F5F-FE35-F311741DCD2E}"/>
              </a:ext>
            </a:extLst>
          </p:cNvPr>
          <p:cNvSpPr txBox="1"/>
          <p:nvPr/>
        </p:nvSpPr>
        <p:spPr>
          <a:xfrm>
            <a:off x="332792" y="1999741"/>
            <a:ext cx="112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SV-Part-001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6C2175-7070-D52B-BB00-CC1F324247DA}"/>
              </a:ext>
            </a:extLst>
          </p:cNvPr>
          <p:cNvCxnSpPr>
            <a:cxnSpLocks/>
          </p:cNvCxnSpPr>
          <p:nvPr/>
        </p:nvCxnSpPr>
        <p:spPr>
          <a:xfrm flipH="1" flipV="1">
            <a:off x="2152365" y="1044357"/>
            <a:ext cx="317589" cy="112382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40EC71C-9186-366C-E5C0-E098777679C6}"/>
              </a:ext>
            </a:extLst>
          </p:cNvPr>
          <p:cNvSpPr txBox="1"/>
          <p:nvPr/>
        </p:nvSpPr>
        <p:spPr>
          <a:xfrm>
            <a:off x="1888346" y="2129573"/>
            <a:ext cx="112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SV-TCE-004</a:t>
            </a:r>
          </a:p>
        </p:txBody>
      </p:sp>
    </p:spTree>
    <p:extLst>
      <p:ext uri="{BB962C8B-B14F-4D97-AF65-F5344CB8AC3E}">
        <p14:creationId xmlns:p14="http://schemas.microsoft.com/office/powerpoint/2010/main" val="415832741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240" y="-10085"/>
            <a:ext cx="9159240" cy="51535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4A59E7F0-079F-2736-229C-EF2D40AD6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679701"/>
              </p:ext>
            </p:extLst>
          </p:nvPr>
        </p:nvGraphicFramePr>
        <p:xfrm>
          <a:off x="175260" y="552047"/>
          <a:ext cx="8763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131603288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720099885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35676228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064015065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509778757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383464899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06886568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766192575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969419485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814767266"/>
                    </a:ext>
                  </a:extLst>
                </a:gridCol>
              </a:tblGrid>
              <a:tr h="370840">
                <a:tc gridSpan="10">
                  <a:txBody>
                    <a:bodyPr/>
                    <a:lstStyle/>
                    <a:p>
                      <a:r>
                        <a:rPr lang="en-US" dirty="0"/>
                        <a:t>Communication Summary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256358"/>
                  </a:ext>
                </a:extLst>
              </a:tr>
              <a:tr h="449983">
                <a:tc>
                  <a:txBody>
                    <a:bodyPr/>
                    <a:lstStyle/>
                    <a:p>
                      <a:r>
                        <a:rPr lang="en-US" sz="900" b="1" dirty="0"/>
                        <a:t>Take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/>
                        <a:t>Property 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Date of First Contact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Mailing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In Person / Virtual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Phone Contacts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Emails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Attorney Contact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Unsuccessful Contacts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/>
                        <a:t>Total Contacts</a:t>
                      </a:r>
                      <a:endParaRPr lang="en-US" sz="9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5009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SV:EST-002</a:t>
                      </a:r>
                    </a:p>
                    <a:p>
                      <a:r>
                        <a:rPr lang="en-US" sz="900" dirty="0"/>
                        <a:t>SV:TCE-013</a:t>
                      </a:r>
                    </a:p>
                    <a:p>
                      <a:r>
                        <a:rPr lang="en-US" sz="900" dirty="0"/>
                        <a:t>SV:TCE-014</a:t>
                      </a:r>
                    </a:p>
                    <a:p>
                      <a:endParaRPr lang="en-US" sz="900" dirty="0"/>
                    </a:p>
                    <a:p>
                      <a:r>
                        <a:rPr lang="en-US" sz="900" dirty="0"/>
                        <a:t>SV:Part-001</a:t>
                      </a:r>
                    </a:p>
                    <a:p>
                      <a:r>
                        <a:rPr lang="en-US" sz="900" dirty="0"/>
                        <a:t>SV:TCE-004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Delaware HVG  Apts </a:t>
                      </a:r>
                    </a:p>
                    <a:p>
                      <a:r>
                        <a:rPr lang="en-US" sz="900" dirty="0"/>
                        <a:t>644-0-210-095 </a:t>
                      </a:r>
                    </a:p>
                    <a:p>
                      <a:endParaRPr lang="en-US" sz="900" dirty="0"/>
                    </a:p>
                    <a:p>
                      <a:r>
                        <a:rPr lang="en-US" sz="900" dirty="0"/>
                        <a:t>644-0-210-115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January 30,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05481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C4F26A4-4A58-2E52-C53C-F1B291247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298931"/>
              </p:ext>
            </p:extLst>
          </p:nvPr>
        </p:nvGraphicFramePr>
        <p:xfrm>
          <a:off x="205740" y="2544735"/>
          <a:ext cx="8763000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131603288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72009988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5676228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50977875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6886568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969419485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r>
                        <a:rPr lang="en-US" dirty="0"/>
                        <a:t>Offer of Just Compensation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256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1" dirty="0"/>
                        <a:t>Take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/>
                        <a:t>Property 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Date of Appraisal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Approval of Just Compensation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Date of Offer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Method of Delivery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5009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SV:EST-002</a:t>
                      </a:r>
                    </a:p>
                    <a:p>
                      <a:r>
                        <a:rPr lang="en-US" sz="900" dirty="0"/>
                        <a:t>SV:TCE-013</a:t>
                      </a:r>
                    </a:p>
                    <a:p>
                      <a:r>
                        <a:rPr lang="en-US" sz="900" dirty="0"/>
                        <a:t>SV:TCE-014</a:t>
                      </a:r>
                    </a:p>
                    <a:p>
                      <a:endParaRPr lang="en-US" sz="900" dirty="0"/>
                    </a:p>
                    <a:p>
                      <a:r>
                        <a:rPr lang="en-US" sz="900" dirty="0"/>
                        <a:t>SV:Part-001</a:t>
                      </a:r>
                    </a:p>
                    <a:p>
                      <a:r>
                        <a:rPr lang="en-US" sz="900" dirty="0"/>
                        <a:t>SV:TCE-004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Delaware HVG  Apts </a:t>
                      </a:r>
                    </a:p>
                    <a:p>
                      <a:r>
                        <a:rPr lang="en-US" sz="900" dirty="0"/>
                        <a:t>644-0-210-095 </a:t>
                      </a:r>
                    </a:p>
                    <a:p>
                      <a:endParaRPr lang="en-US" sz="900" dirty="0"/>
                    </a:p>
                    <a:p>
                      <a:r>
                        <a:rPr lang="en-US" sz="900" dirty="0"/>
                        <a:t>644-0-210-115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April 3,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April 25,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May 8,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Via E-mail (Owner Request)</a:t>
                      </a:r>
                    </a:p>
                    <a:p>
                      <a:pPr algn="ctr"/>
                      <a:r>
                        <a:rPr lang="en-US" sz="900" dirty="0"/>
                        <a:t>&amp;</a:t>
                      </a:r>
                    </a:p>
                    <a:p>
                      <a:pPr algn="ctr"/>
                      <a:r>
                        <a:rPr lang="en-US" sz="900" dirty="0"/>
                        <a:t>Certified Mail</a:t>
                      </a:r>
                    </a:p>
                    <a:p>
                      <a:pPr algn="ctr"/>
                      <a:endParaRPr lang="en-US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05481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BA73436-7F5D-EFB3-4CDC-0C56D22DC026}"/>
              </a:ext>
            </a:extLst>
          </p:cNvPr>
          <p:cNvSpPr/>
          <p:nvPr/>
        </p:nvSpPr>
        <p:spPr>
          <a:xfrm>
            <a:off x="0" y="4572000"/>
            <a:ext cx="91440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24D751-2EE7-0806-C414-5BEAE9BE3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88" y="4572000"/>
            <a:ext cx="4011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 Valley Double Track &amp; Platform</a:t>
            </a:r>
            <a:endParaRPr lang="en-US" altLang="en-US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682A53-171E-C873-D08D-EFE111CC0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657" y="4369331"/>
            <a:ext cx="1348685" cy="7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1631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625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5"/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3205A2-0C02-F50A-3438-E21A0371656E}"/>
              </a:ext>
            </a:extLst>
          </p:cNvPr>
          <p:cNvSpPr txBox="1"/>
          <p:nvPr/>
        </p:nvSpPr>
        <p:spPr>
          <a:xfrm>
            <a:off x="876300" y="156825"/>
            <a:ext cx="73914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all" dirty="0"/>
              <a:t>VCTC adopt the resolution of necessity based on the following findings:</a:t>
            </a:r>
          </a:p>
          <a:p>
            <a:pPr algn="ctr"/>
            <a:endParaRPr lang="en-US" sz="2400" b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2000" dirty="0"/>
              <a:t>The public interest and necessity require the proposed project</a:t>
            </a:r>
          </a:p>
          <a:p>
            <a:pPr marL="342900" indent="-342900" algn="just">
              <a:buFont typeface="+mj-lt"/>
              <a:buAutoNum type="arabicPeriod"/>
            </a:pPr>
            <a:endParaRPr lang="en-US" sz="20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2000" dirty="0"/>
              <a:t>The project is planned or located in a manner that will be most compatible with the greatest public good and the least private property</a:t>
            </a:r>
          </a:p>
          <a:p>
            <a:pPr marL="342900" indent="-342900" algn="just">
              <a:buFont typeface="+mj-lt"/>
              <a:buAutoNum type="arabicPeriod"/>
            </a:pPr>
            <a:endParaRPr lang="en-US" sz="20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2000" dirty="0"/>
              <a:t>The real property  to be acquired is necessary for the project</a:t>
            </a:r>
          </a:p>
          <a:p>
            <a:pPr marL="342900" indent="-342900" algn="just">
              <a:buFont typeface="+mj-lt"/>
              <a:buAutoNum type="arabicPeriod"/>
            </a:pPr>
            <a:endParaRPr lang="en-US" sz="20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2000" dirty="0"/>
              <a:t>The offer of just compensation has been made to the property owner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56965A-103E-7672-0484-3788C734EB82}"/>
              </a:ext>
            </a:extLst>
          </p:cNvPr>
          <p:cNvSpPr/>
          <p:nvPr/>
        </p:nvSpPr>
        <p:spPr>
          <a:xfrm>
            <a:off x="0" y="4572000"/>
            <a:ext cx="91440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73D0F6-E1DB-EBCC-A56F-08176D390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88" y="4572000"/>
            <a:ext cx="4011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 Valley Double Track &amp; Platform</a:t>
            </a:r>
            <a:endParaRPr lang="en-US" altLang="en-US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F778DD-9CA7-6555-BC47-FD8B265BA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657" y="4369331"/>
            <a:ext cx="1348685" cy="7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1368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96F9D9-BC89-300B-F5FF-065591B2885E}"/>
              </a:ext>
            </a:extLst>
          </p:cNvPr>
          <p:cNvSpPr txBox="1"/>
          <p:nvPr/>
        </p:nvSpPr>
        <p:spPr>
          <a:xfrm>
            <a:off x="876300" y="1937614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/>
              <a:t>Thank you</a:t>
            </a:r>
            <a:endParaRPr lang="en-US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A6C11C-3FB7-B7EA-401C-77AFEF8EA673}"/>
              </a:ext>
            </a:extLst>
          </p:cNvPr>
          <p:cNvSpPr/>
          <p:nvPr/>
        </p:nvSpPr>
        <p:spPr>
          <a:xfrm>
            <a:off x="0" y="4572000"/>
            <a:ext cx="91440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5C3A0-21C1-E250-9802-FE718AC83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88" y="4572000"/>
            <a:ext cx="4011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 Valley Double Track &amp; Platform</a:t>
            </a:r>
            <a:endParaRPr lang="en-US" altLang="en-US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1251F3-4DB2-F1B5-7D50-341685037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657" y="4369331"/>
            <a:ext cx="1348685" cy="7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0416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TA-COG-Dual Powerpoint Template-widesc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A21B9801554F4B883C36686C2298E8" ma:contentTypeVersion="16" ma:contentTypeDescription="Create a new document." ma:contentTypeScope="" ma:versionID="40eba2ab5df1c5547b2aff5b8b6fdc70">
  <xsd:schema xmlns:xsd="http://www.w3.org/2001/XMLSchema" xmlns:xs="http://www.w3.org/2001/XMLSchema" xmlns:p="http://schemas.microsoft.com/office/2006/metadata/properties" xmlns:ns2="45a44402-b276-4534-aac1-8870565a4f4d" xmlns:ns3="9ea5a256-b9fe-4f14-8a53-c659ab5888f0" targetNamespace="http://schemas.microsoft.com/office/2006/metadata/properties" ma:root="true" ma:fieldsID="c38dd34894c819cd58fbde2dc2bb52ec" ns2:_="" ns3:_="">
    <xsd:import namespace="45a44402-b276-4534-aac1-8870565a4f4d"/>
    <xsd:import namespace="9ea5a256-b9fe-4f14-8a53-c659ab5888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44402-b276-4534-aac1-8870565a4f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45aa16a-efdf-4c4a-b97e-f492f99eca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a5a256-b9fe-4f14-8a53-c659ab5888f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2e9c269-8205-451d-a524-72ca0282176c}" ma:internalName="TaxCatchAll" ma:showField="CatchAllData" ma:web="9ea5a256-b9fe-4f14-8a53-c659ab5888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5a44402-b276-4534-aac1-8870565a4f4d">
      <Terms xmlns="http://schemas.microsoft.com/office/infopath/2007/PartnerControls"/>
    </lcf76f155ced4ddcb4097134ff3c332f>
    <TaxCatchAll xmlns="9ea5a256-b9fe-4f14-8a53-c659ab5888f0" xsi:nil="true"/>
  </documentManagement>
</p:properties>
</file>

<file path=customXml/itemProps1.xml><?xml version="1.0" encoding="utf-8"?>
<ds:datastoreItem xmlns:ds="http://schemas.openxmlformats.org/officeDocument/2006/customXml" ds:itemID="{29F9C1B5-CCBD-4340-AD65-E4BB63A05B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a44402-b276-4534-aac1-8870565a4f4d"/>
    <ds:schemaRef ds:uri="9ea5a256-b9fe-4f14-8a53-c659ab5888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325943-EA44-4859-9C75-C8835CED25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C4939D-6381-4208-B557-D60966319CC8}">
  <ds:schemaRefs>
    <ds:schemaRef ds:uri="http://schemas.microsoft.com/office/2006/metadata/properties"/>
    <ds:schemaRef ds:uri="http://schemas.microsoft.com/office/infopath/2007/PartnerControls"/>
    <ds:schemaRef ds:uri="45a44402-b276-4534-aac1-8870565a4f4d"/>
    <ds:schemaRef ds:uri="9ea5a256-b9fe-4f14-8a53-c659ab5888f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16212</TotalTime>
  <Words>477</Words>
  <Application>Microsoft Office PowerPoint</Application>
  <PresentationFormat>On-screen Show (16:9)</PresentationFormat>
  <Paragraphs>120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CTA-COG-Dual Powerpoint Template-widescreen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Raimok Dawit</dc:creator>
  <cp:lastModifiedBy>Aubrey Smith</cp:lastModifiedBy>
  <cp:revision>377</cp:revision>
  <cp:lastPrinted>2021-11-16T20:01:19Z</cp:lastPrinted>
  <dcterms:created xsi:type="dcterms:W3CDTF">2021-11-09T17:29:44Z</dcterms:created>
  <dcterms:modified xsi:type="dcterms:W3CDTF">2023-10-27T17:12:30Z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0x0101008AA21B9801554F4B883C36686C2298E8</vt:lpwstr>
  </property>
  <property fmtid="{D5CDD505-2E9C-101B-9397-08002B2CF9AE}" pid="3" name="MediaServiceImageTags">
    <vt:lpwstr/>
  </property>
</Properties>
</file>