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347" r:id="rId6"/>
    <p:sldId id="366" r:id="rId7"/>
    <p:sldId id="370" r:id="rId8"/>
    <p:sldId id="368" r:id="rId9"/>
    <p:sldId id="364" r:id="rId10"/>
    <p:sldId id="369" r:id="rId11"/>
    <p:sldId id="3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1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D5C"/>
    <a:srgbClr val="FFB819"/>
    <a:srgbClr val="00A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17E4FB-C779-7CDC-6C16-8A7F505C3C97}" v="1" dt="2023-10-02T19:31:19.563"/>
    <p1510:client id="{4FE2F810-6C96-4621-9B52-36F7E1C82A71}" v="2" dt="2023-10-02T19:33:40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453" autoAdjust="0"/>
  </p:normalViewPr>
  <p:slideViewPr>
    <p:cSldViewPr snapToGrid="0" showGuides="1">
      <p:cViewPr varScale="1">
        <p:scale>
          <a:sx n="95" d="100"/>
          <a:sy n="95" d="100"/>
        </p:scale>
        <p:origin x="1134" y="84"/>
      </p:cViewPr>
      <p:guideLst>
        <p:guide orient="horz" pos="2136"/>
        <p:guide pos="12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78C15-D7B8-423A-B04F-AC451C513D5E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288CF-AACC-4C6F-A722-933D66CF5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6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&gt;"/>
              <a:tabLst/>
              <a:defRPr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A Short Range Transit Plan or SRTP serves as a roadmap for transit agencies to guide their actions and investments over a specified timeframe based on recommended adopted goals, strategies, and priorities over a 10-year timeframe.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&gt;"/>
              <a:tabLst/>
              <a:defRPr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As part of the SRTP update process, the transit system(s), fleet needs, capital and operating costs and revenues, and new transit services or projects are assessed, and recommendations made</a:t>
            </a:r>
          </a:p>
          <a:p>
            <a:pPr marL="171450" indent="-171450">
              <a:buFont typeface="Symbol" panose="05050102010706020507" pitchFamily="18" charset="2"/>
              <a:buChar char="&gt;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288CF-AACC-4C6F-A722-933D66CF55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0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&gt;"/>
              <a:tabLst/>
              <a:defRPr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VCTC’s last SRTP was developed in 2015 and provided strategies to improve regional coordination/connectivity and to establish a cohesive and consistent set of transit services.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&gt;"/>
              <a:tabLst/>
              <a:defRPr/>
            </a:pPr>
            <a:r>
              <a:rPr lang="en-US" dirty="0"/>
              <a:t>Many significant events have occurred since the last update, such as the COVID-19 pandemic, which has altered the transit service landscape.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&gt;"/>
              <a:tabLst/>
              <a:defRPr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New SRTP will analyze current service such as fixed route bus, Dial-A-Ride, microtransit, paratransit, and rail service.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288CF-AACC-4C6F-A722-933D66CF55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30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&gt;"/>
              <a:tabLst/>
              <a:defRPr/>
            </a:pPr>
            <a:r>
              <a:rPr lang="en-US" dirty="0"/>
              <a:t>Many significant events have occurred since the last update, such as the COVID-19 pandemic, which has altered the transit service landscape.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&gt;"/>
              <a:tabLst/>
              <a:defRPr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New SRTP will analyze current service such as fixed route bus, Dial-A-Ride, microtransit, paratransit, and rail service.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&gt;"/>
              <a:tabLst/>
              <a:defRPr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Paratransit integration analysis is awarded by REAP </a:t>
            </a:r>
            <a:r>
              <a:rPr lang="en-US" sz="1200">
                <a:solidFill>
                  <a:schemeClr val="accent1">
                    <a:lumMod val="50000"/>
                  </a:schemeClr>
                </a:solidFill>
              </a:rPr>
              <a:t>grant program via SCAG.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288CF-AACC-4C6F-A722-933D66CF55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55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 panose="05050102010706020507" pitchFamily="18" charset="2"/>
              <a:buChar char="&gt;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288CF-AACC-4C6F-A722-933D66CF55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21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Task 1 – Speaks to meetings and project reporting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Task 2 – Will include an overview of transit services within the County and a market assessment (e.g. demographic, economic (pre- and post-COVID conditions, etc.) as well as other VCTC’s recent plans (e.g. Strategic Plan, TIES, Coordinated Plan, ZEB Plan, TEPP, and CTP)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Task 3 – Robust stakeholder engagement that will include engaging with bus and rail operators, VCTC committees, community focus groups (human service organizations), community workshops in for each city as well as a couple virtual workshops, and an onboard and online surveys.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Task 4 – Evaluate each operator’s service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Task 5 – Develop service plan scenarios based for each operator (except GCTD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Task 6 – Develop a list that outlines capital needs of bus and rail operators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Task 7 – Develop financial plan that integrates projections of expenses and revenues (operating and capital) for each bus service (except GCTD)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Task 8 – Develop a plan for that will improve how VCTC organizes events, gathers and responds to feedback, and builds positive relationships with communities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Task 9 – Evaluate fare policies and structures and recommend for potential fare policy changes or adjustments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Task 10 – Conduct an analysis of service coordination and consolidation of paratransit services based on TIES recommendations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Task 11 – Covers Board review/approval and the final SRTP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288CF-AACC-4C6F-A722-933D66CF55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79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288CF-AACC-4C6F-A722-933D66CF55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65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4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19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4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1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4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8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2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5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7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20349-F624-4BB3-B144-8D86DF27DE0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2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18" Type="http://schemas.openxmlformats.org/officeDocument/2006/relationships/image" Target="../media/image24.svg"/><Relationship Id="rId26" Type="http://schemas.openxmlformats.org/officeDocument/2006/relationships/image" Target="../media/image32.svg"/><Relationship Id="rId3" Type="http://schemas.openxmlformats.org/officeDocument/2006/relationships/image" Target="../media/image10.jp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svg"/><Relationship Id="rId20" Type="http://schemas.openxmlformats.org/officeDocument/2006/relationships/image" Target="../media/image26.sv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24" Type="http://schemas.openxmlformats.org/officeDocument/2006/relationships/image" Target="../media/image30.svg"/><Relationship Id="rId32" Type="http://schemas.openxmlformats.org/officeDocument/2006/relationships/image" Target="../media/image38.sv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svg"/><Relationship Id="rId10" Type="http://schemas.openxmlformats.org/officeDocument/2006/relationships/image" Target="../media/image16.sv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4.png"/><Relationship Id="rId9" Type="http://schemas.openxmlformats.org/officeDocument/2006/relationships/image" Target="../media/image15.png"/><Relationship Id="rId14" Type="http://schemas.openxmlformats.org/officeDocument/2006/relationships/image" Target="../media/image20.svg"/><Relationship Id="rId22" Type="http://schemas.openxmlformats.org/officeDocument/2006/relationships/image" Target="../media/image28.svg"/><Relationship Id="rId27" Type="http://schemas.openxmlformats.org/officeDocument/2006/relationships/image" Target="../media/image33.png"/><Relationship Id="rId30" Type="http://schemas.openxmlformats.org/officeDocument/2006/relationships/image" Target="../media/image3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-58189" y="0"/>
            <a:ext cx="3006186" cy="18371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1716" y="592918"/>
            <a:ext cx="8429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Ventura County Transportation Commission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9796" y="2956504"/>
            <a:ext cx="84291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FY2025-2034 Short Range Transit Plan Update Contract Award</a:t>
            </a:r>
          </a:p>
          <a:p>
            <a:pPr algn="ctr">
              <a:spcBef>
                <a:spcPts val="1200"/>
              </a:spcBef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6, 2023</a:t>
            </a:r>
          </a:p>
        </p:txBody>
      </p:sp>
    </p:spTree>
    <p:extLst>
      <p:ext uri="{BB962C8B-B14F-4D97-AF65-F5344CB8AC3E}">
        <p14:creationId xmlns:p14="http://schemas.microsoft.com/office/powerpoint/2010/main" val="1954323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2F40FC-735E-6B6F-9C45-BE2BFA917888}"/>
              </a:ext>
            </a:extLst>
          </p:cNvPr>
          <p:cNvSpPr txBox="1"/>
          <p:nvPr/>
        </p:nvSpPr>
        <p:spPr>
          <a:xfrm>
            <a:off x="2565860" y="203045"/>
            <a:ext cx="8429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Short Range Transit Plan?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CC44D5-B143-A617-436F-FFA561AE300B}"/>
              </a:ext>
            </a:extLst>
          </p:cNvPr>
          <p:cNvSpPr txBox="1"/>
          <p:nvPr/>
        </p:nvSpPr>
        <p:spPr>
          <a:xfrm>
            <a:off x="2604654" y="1059939"/>
            <a:ext cx="9018595" cy="35086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 Short Range Transit Plan or SRTP serves as a roadmap for transit agencies to guide their actions and investments over a 5 to 10-year timeframe.</a:t>
            </a:r>
            <a:endParaRPr lang="en-US" sz="2400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SRTP’s are a crucial part of the broader transportation planning process and are important for ensuring the efficient and effective operation of public transit systems.</a:t>
            </a:r>
            <a:endParaRPr lang="en-US" sz="2400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Typically updated regularly to adapt to changing circumstances and priorities</a:t>
            </a:r>
            <a:endParaRPr lang="en-US" sz="2400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3697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340250-9EF2-CA48-2AE5-F4691F9A2681}"/>
              </a:ext>
            </a:extLst>
          </p:cNvPr>
          <p:cNvSpPr txBox="1"/>
          <p:nvPr/>
        </p:nvSpPr>
        <p:spPr>
          <a:xfrm>
            <a:off x="2604654" y="1059939"/>
            <a:ext cx="9018595" cy="27699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VCTC’s last SRTP was developed in 2015 and provided strategies to improve regional coordination/connectivity.</a:t>
            </a:r>
            <a:endParaRPr lang="en-US" sz="2400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The 2015 SRTP also provided a framework for future transit ridership growth with the primary goal of enhancing customer experience and increasing the viability of transit within Ventura County.</a:t>
            </a:r>
            <a:endParaRPr lang="en-US" sz="2400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76A697-0610-3D93-A829-3C16E51891D1}"/>
              </a:ext>
            </a:extLst>
          </p:cNvPr>
          <p:cNvSpPr txBox="1"/>
          <p:nvPr/>
        </p:nvSpPr>
        <p:spPr>
          <a:xfrm>
            <a:off x="2565860" y="203045"/>
            <a:ext cx="8429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&amp; Purpose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C6CA9E-EE83-75EF-EAB5-134FDA6FEA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0720" y="3348613"/>
            <a:ext cx="3467337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E2EEA8-F49D-4B7D-D5D7-3456FDF02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4123" y="3348613"/>
            <a:ext cx="466344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66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340250-9EF2-CA48-2AE5-F4691F9A2681}"/>
              </a:ext>
            </a:extLst>
          </p:cNvPr>
          <p:cNvSpPr txBox="1"/>
          <p:nvPr/>
        </p:nvSpPr>
        <p:spPr>
          <a:xfrm>
            <a:off x="2604654" y="1059939"/>
            <a:ext cx="9018595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Will incorporate VCTC’s Strategic Plan and other relevant planning documents (i.e. TIES, Coordinated Plan, TEPP, CTP, etc.)</a:t>
            </a:r>
            <a:endParaRPr lang="en-US" sz="2400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New SRTP will analyze current service and will serve as a tool to assess and prioritize expenditures, services, and funding to serve the County’s mobility needs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SRTP will include service planning analysis for all transit operators (except GCTD)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Paratransit integration analysis will follow up on recommendations highlighted in the Coordinated Plan and 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76A697-0610-3D93-A829-3C16E51891D1}"/>
              </a:ext>
            </a:extLst>
          </p:cNvPr>
          <p:cNvSpPr txBox="1"/>
          <p:nvPr/>
        </p:nvSpPr>
        <p:spPr>
          <a:xfrm>
            <a:off x="2565860" y="203045"/>
            <a:ext cx="8429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&amp; Purpose cont.</a:t>
            </a:r>
          </a:p>
        </p:txBody>
      </p:sp>
    </p:spTree>
    <p:extLst>
      <p:ext uri="{BB962C8B-B14F-4D97-AF65-F5344CB8AC3E}">
        <p14:creationId xmlns:p14="http://schemas.microsoft.com/office/powerpoint/2010/main" val="753380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6F5CB2-8758-4A7F-F948-ABAFC083C683}"/>
              </a:ext>
            </a:extLst>
          </p:cNvPr>
          <p:cNvSpPr txBox="1"/>
          <p:nvPr/>
        </p:nvSpPr>
        <p:spPr>
          <a:xfrm>
            <a:off x="2565860" y="203045"/>
            <a:ext cx="8429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 Process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2251F1-E758-B3A5-92CB-19FBD7D2331E}"/>
              </a:ext>
            </a:extLst>
          </p:cNvPr>
          <p:cNvSpPr txBox="1"/>
          <p:nvPr/>
        </p:nvSpPr>
        <p:spPr>
          <a:xfrm>
            <a:off x="2604654" y="1059939"/>
            <a:ext cx="901859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Notified eight (8) firms of opportunity in advance of RFP release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Received one proposal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Conducted outreach to other six (6) non-bidders to find out why they did not submit a proposal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Non-proposer responses consisted of: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Other project commitments during RFP/project timeframe and did not have the capacity to put together a proposal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Unfamiliarity with Ventura County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VCTC staff reviewed the scope of work and feedback from the non-proposers and determined the lack of proposals were caused by conditions beyond VCTC’s control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05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338710-BFD6-E4B7-53D1-768F2FAC247C}"/>
              </a:ext>
            </a:extLst>
          </p:cNvPr>
          <p:cNvSpPr txBox="1"/>
          <p:nvPr/>
        </p:nvSpPr>
        <p:spPr>
          <a:xfrm>
            <a:off x="2604654" y="1059939"/>
            <a:ext cx="9018595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Consultant – Fehr &amp; Peers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Extensive track record of transit planning in regions with similar operating environments as Ventura County.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Developed a strong and growing relationship with VCTC and the SRTP stakeholders during the development of the Transit Integration &amp; Efficiency Study (TIES)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Subconsultant Firm – AMMA Transit Planning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Transit industry experts in equity and community engagement-driven service planning, including a specialization in paratransit.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Contributed to national research and best practices on paratransit policy, service delivery, and system integration.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18A83-7762-21F5-3EA4-B5F7E4109A39}"/>
              </a:ext>
            </a:extLst>
          </p:cNvPr>
          <p:cNvSpPr txBox="1"/>
          <p:nvPr/>
        </p:nvSpPr>
        <p:spPr>
          <a:xfrm>
            <a:off x="2565860" y="203045"/>
            <a:ext cx="8429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Team Qualifications &amp; Experience</a:t>
            </a:r>
          </a:p>
        </p:txBody>
      </p:sp>
    </p:spTree>
    <p:extLst>
      <p:ext uri="{BB962C8B-B14F-4D97-AF65-F5344CB8AC3E}">
        <p14:creationId xmlns:p14="http://schemas.microsoft.com/office/powerpoint/2010/main" val="4033773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860" y="203045"/>
            <a:ext cx="8429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SRTP Tasks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60C734B-6F39-2D2A-9945-95BB7DB1C72E}"/>
              </a:ext>
            </a:extLst>
          </p:cNvPr>
          <p:cNvSpPr/>
          <p:nvPr/>
        </p:nvSpPr>
        <p:spPr>
          <a:xfrm>
            <a:off x="2352868" y="5322013"/>
            <a:ext cx="2686871" cy="130133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7ADA4C9-5D2A-8DF1-0498-DE5802CF9366}"/>
              </a:ext>
            </a:extLst>
          </p:cNvPr>
          <p:cNvSpPr/>
          <p:nvPr/>
        </p:nvSpPr>
        <p:spPr>
          <a:xfrm>
            <a:off x="2352868" y="3886544"/>
            <a:ext cx="2686871" cy="13013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5CC62A7-1E4D-F820-1406-B2D4232FA28E}"/>
              </a:ext>
            </a:extLst>
          </p:cNvPr>
          <p:cNvSpPr/>
          <p:nvPr/>
        </p:nvSpPr>
        <p:spPr>
          <a:xfrm>
            <a:off x="2352868" y="2451075"/>
            <a:ext cx="2686871" cy="13013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6F60291-26A3-E344-10DE-60C19CE36F0C}"/>
              </a:ext>
            </a:extLst>
          </p:cNvPr>
          <p:cNvSpPr/>
          <p:nvPr/>
        </p:nvSpPr>
        <p:spPr>
          <a:xfrm>
            <a:off x="2352868" y="1015606"/>
            <a:ext cx="2686871" cy="13013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Graphic 34" descr="Customer review outline">
            <a:extLst>
              <a:ext uri="{FF2B5EF4-FFF2-40B4-BE49-F238E27FC236}">
                <a16:creationId xmlns:a16="http://schemas.microsoft.com/office/drawing/2014/main" id="{CC8E6E66-9CF0-0439-1B51-9FE1EC3694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9972" y="1209071"/>
            <a:ext cx="914400" cy="9144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E4F66A2-2D00-2A5B-7A38-040F73BE2F54}"/>
              </a:ext>
            </a:extLst>
          </p:cNvPr>
          <p:cNvSpPr txBox="1"/>
          <p:nvPr/>
        </p:nvSpPr>
        <p:spPr>
          <a:xfrm>
            <a:off x="3374372" y="1281550"/>
            <a:ext cx="1665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Task 1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Project Management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BCEA7B-6B1A-A6DB-B925-EFBCBC5C8610}"/>
              </a:ext>
            </a:extLst>
          </p:cNvPr>
          <p:cNvSpPr txBox="1"/>
          <p:nvPr/>
        </p:nvSpPr>
        <p:spPr>
          <a:xfrm>
            <a:off x="3374372" y="2717019"/>
            <a:ext cx="1665366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Task 2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Existing Conditions</a:t>
            </a:r>
          </a:p>
        </p:txBody>
      </p:sp>
      <p:pic>
        <p:nvPicPr>
          <p:cNvPr id="40" name="Graphic 39" descr="Illustrator outline">
            <a:extLst>
              <a:ext uri="{FF2B5EF4-FFF2-40B4-BE49-F238E27FC236}">
                <a16:creationId xmlns:a16="http://schemas.microsoft.com/office/drawing/2014/main" id="{5CCDEB79-746A-9AE6-7A62-47867619FC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59972" y="2644540"/>
            <a:ext cx="914400" cy="9144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AF69E70-491D-74B3-E88F-C3DB2F9B46FD}"/>
              </a:ext>
            </a:extLst>
          </p:cNvPr>
          <p:cNvSpPr txBox="1"/>
          <p:nvPr/>
        </p:nvSpPr>
        <p:spPr>
          <a:xfrm>
            <a:off x="3374372" y="4152488"/>
            <a:ext cx="1665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Task 3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Stakeholder Engagement</a:t>
            </a:r>
          </a:p>
        </p:txBody>
      </p:sp>
      <p:pic>
        <p:nvPicPr>
          <p:cNvPr id="43" name="Graphic 42" descr="Universal access with solid fill">
            <a:extLst>
              <a:ext uri="{FF2B5EF4-FFF2-40B4-BE49-F238E27FC236}">
                <a16:creationId xmlns:a16="http://schemas.microsoft.com/office/drawing/2014/main" id="{5A2A41AD-2500-D374-7726-D070C4BF07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65860" y="4080008"/>
            <a:ext cx="914400" cy="9144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D855A50B-F67F-3116-8F67-99C92F5ECB17}"/>
              </a:ext>
            </a:extLst>
          </p:cNvPr>
          <p:cNvSpPr txBox="1"/>
          <p:nvPr/>
        </p:nvSpPr>
        <p:spPr>
          <a:xfrm>
            <a:off x="3374372" y="5587957"/>
            <a:ext cx="1665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Task 4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Service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Evaluation</a:t>
            </a:r>
          </a:p>
        </p:txBody>
      </p:sp>
      <p:pic>
        <p:nvPicPr>
          <p:cNvPr id="60" name="Graphic 59" descr="Bus outline">
            <a:extLst>
              <a:ext uri="{FF2B5EF4-FFF2-40B4-BE49-F238E27FC236}">
                <a16:creationId xmlns:a16="http://schemas.microsoft.com/office/drawing/2014/main" id="{98E65F9B-6287-493C-C939-851A82BEBE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59972" y="5598777"/>
            <a:ext cx="769442" cy="769442"/>
          </a:xfrm>
          <a:prstGeom prst="rect">
            <a:avLst/>
          </a:prstGeom>
        </p:spPr>
      </p:pic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F507F558-5E7A-081B-CE7F-0FD82160DB95}"/>
              </a:ext>
            </a:extLst>
          </p:cNvPr>
          <p:cNvSpPr/>
          <p:nvPr/>
        </p:nvSpPr>
        <p:spPr>
          <a:xfrm>
            <a:off x="5842332" y="5322013"/>
            <a:ext cx="2686871" cy="1301331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A824658-0735-167C-EC0A-046DE51E8DB0}"/>
              </a:ext>
            </a:extLst>
          </p:cNvPr>
          <p:cNvSpPr/>
          <p:nvPr/>
        </p:nvSpPr>
        <p:spPr>
          <a:xfrm>
            <a:off x="5842332" y="3886544"/>
            <a:ext cx="2686871" cy="130133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362FF19-B04D-A49B-5195-B88FB6E26731}"/>
              </a:ext>
            </a:extLst>
          </p:cNvPr>
          <p:cNvSpPr/>
          <p:nvPr/>
        </p:nvSpPr>
        <p:spPr>
          <a:xfrm>
            <a:off x="5842332" y="2451075"/>
            <a:ext cx="2686871" cy="130133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C02909ED-11DE-D560-2363-3DCA35D4A1E2}"/>
              </a:ext>
            </a:extLst>
          </p:cNvPr>
          <p:cNvSpPr/>
          <p:nvPr/>
        </p:nvSpPr>
        <p:spPr>
          <a:xfrm>
            <a:off x="5842332" y="1015606"/>
            <a:ext cx="2686871" cy="13013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Graphic 64" descr="Cause And Effect outline">
            <a:extLst>
              <a:ext uri="{FF2B5EF4-FFF2-40B4-BE49-F238E27FC236}">
                <a16:creationId xmlns:a16="http://schemas.microsoft.com/office/drawing/2014/main" id="{EE32E9BC-191C-62E8-BACB-5DEEBC536E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5949436" y="1209071"/>
            <a:ext cx="914400" cy="914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327654FB-6D59-62B6-559B-FCB73A0C6594}"/>
              </a:ext>
            </a:extLst>
          </p:cNvPr>
          <p:cNvSpPr txBox="1"/>
          <p:nvPr/>
        </p:nvSpPr>
        <p:spPr>
          <a:xfrm>
            <a:off x="6863836" y="1281550"/>
            <a:ext cx="1665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Task 5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Service Plan Development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E8A4B17-C437-7FC7-9ECB-500E8BAA8BF4}"/>
              </a:ext>
            </a:extLst>
          </p:cNvPr>
          <p:cNvSpPr txBox="1"/>
          <p:nvPr/>
        </p:nvSpPr>
        <p:spPr>
          <a:xfrm>
            <a:off x="6863836" y="2817242"/>
            <a:ext cx="1665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Task 6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Capital Plan</a:t>
            </a:r>
          </a:p>
        </p:txBody>
      </p:sp>
      <p:pic>
        <p:nvPicPr>
          <p:cNvPr id="68" name="Graphic 67" descr="Blueprint outline">
            <a:extLst>
              <a:ext uri="{FF2B5EF4-FFF2-40B4-BE49-F238E27FC236}">
                <a16:creationId xmlns:a16="http://schemas.microsoft.com/office/drawing/2014/main" id="{DFEE9B5A-88BF-EC12-00FA-E077B07D0E5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5949436" y="2644540"/>
            <a:ext cx="914400" cy="91440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6F15EE33-C03E-A005-C22C-15D7A1C59733}"/>
              </a:ext>
            </a:extLst>
          </p:cNvPr>
          <p:cNvSpPr txBox="1"/>
          <p:nvPr/>
        </p:nvSpPr>
        <p:spPr>
          <a:xfrm>
            <a:off x="6863836" y="4268573"/>
            <a:ext cx="1665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Task 7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Financial Plan</a:t>
            </a:r>
          </a:p>
        </p:txBody>
      </p:sp>
      <p:pic>
        <p:nvPicPr>
          <p:cNvPr id="70" name="Graphic 69" descr="Document outline">
            <a:extLst>
              <a:ext uri="{FF2B5EF4-FFF2-40B4-BE49-F238E27FC236}">
                <a16:creationId xmlns:a16="http://schemas.microsoft.com/office/drawing/2014/main" id="{267A9830-8CDE-3F31-7259-5F892939378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6055324" y="4080008"/>
            <a:ext cx="914400" cy="914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7ECBBF63-82DE-AE14-8D85-787CF604D5FF}"/>
              </a:ext>
            </a:extLst>
          </p:cNvPr>
          <p:cNvSpPr txBox="1"/>
          <p:nvPr/>
        </p:nvSpPr>
        <p:spPr>
          <a:xfrm>
            <a:off x="6916781" y="5488599"/>
            <a:ext cx="16653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Task 8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Community Engagement and Partnerships Plan</a:t>
            </a:r>
          </a:p>
        </p:txBody>
      </p:sp>
      <p:pic>
        <p:nvPicPr>
          <p:cNvPr id="72" name="Graphic 71" descr="Meeting outline">
            <a:extLst>
              <a:ext uri="{FF2B5EF4-FFF2-40B4-BE49-F238E27FC236}">
                <a16:creationId xmlns:a16="http://schemas.microsoft.com/office/drawing/2014/main" id="{6C1ADE77-3B5E-9542-7DB0-BBEC62E1A46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6055324" y="5453819"/>
            <a:ext cx="914400" cy="914400"/>
          </a:xfrm>
          <a:prstGeom prst="rect">
            <a:avLst/>
          </a:prstGeom>
        </p:spPr>
      </p:pic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E9537758-9CEA-C896-0AC8-FFE434F1B9DB}"/>
              </a:ext>
            </a:extLst>
          </p:cNvPr>
          <p:cNvSpPr/>
          <p:nvPr/>
        </p:nvSpPr>
        <p:spPr>
          <a:xfrm>
            <a:off x="9331796" y="5330377"/>
            <a:ext cx="2686871" cy="130133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E870766-19C5-4DBC-0CF5-B2E2856DC62A}"/>
              </a:ext>
            </a:extLst>
          </p:cNvPr>
          <p:cNvSpPr/>
          <p:nvPr/>
        </p:nvSpPr>
        <p:spPr>
          <a:xfrm>
            <a:off x="9331796" y="3894908"/>
            <a:ext cx="2686871" cy="130133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CEF2533D-4296-CEB2-35EC-3579A92FB9A3}"/>
              </a:ext>
            </a:extLst>
          </p:cNvPr>
          <p:cNvSpPr/>
          <p:nvPr/>
        </p:nvSpPr>
        <p:spPr>
          <a:xfrm>
            <a:off x="9331796" y="2459439"/>
            <a:ext cx="2686871" cy="13013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ECC8BFEC-6D5E-7670-9F75-D5FD514F2B94}"/>
              </a:ext>
            </a:extLst>
          </p:cNvPr>
          <p:cNvSpPr/>
          <p:nvPr/>
        </p:nvSpPr>
        <p:spPr>
          <a:xfrm>
            <a:off x="9331796" y="1023970"/>
            <a:ext cx="2686871" cy="130133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Graphic 76" descr="Coins outline">
            <a:extLst>
              <a:ext uri="{FF2B5EF4-FFF2-40B4-BE49-F238E27FC236}">
                <a16:creationId xmlns:a16="http://schemas.microsoft.com/office/drawing/2014/main" id="{65971AA6-8E5C-EE51-690A-014C65C25C6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9438900" y="1217435"/>
            <a:ext cx="914400" cy="914400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DC7AB672-04FF-E3E3-72E7-FFDF41A5BC74}"/>
              </a:ext>
            </a:extLst>
          </p:cNvPr>
          <p:cNvSpPr txBox="1"/>
          <p:nvPr/>
        </p:nvSpPr>
        <p:spPr>
          <a:xfrm>
            <a:off x="10353300" y="1289914"/>
            <a:ext cx="1665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Task 9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Fare Evaluation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00F96D9-1261-00B4-8F41-CEAAE7BEDAF9}"/>
              </a:ext>
            </a:extLst>
          </p:cNvPr>
          <p:cNvSpPr txBox="1"/>
          <p:nvPr/>
        </p:nvSpPr>
        <p:spPr>
          <a:xfrm>
            <a:off x="10425995" y="2518765"/>
            <a:ext cx="1665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Task 10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Countywide Paratransit Integration Analysis</a:t>
            </a:r>
          </a:p>
        </p:txBody>
      </p:sp>
      <p:pic>
        <p:nvPicPr>
          <p:cNvPr id="80" name="Graphic 79" descr="Man with cane outline">
            <a:extLst>
              <a:ext uri="{FF2B5EF4-FFF2-40B4-BE49-F238E27FC236}">
                <a16:creationId xmlns:a16="http://schemas.microsoft.com/office/drawing/2014/main" id="{4AF20787-E6F8-3BD5-E25D-D2961596424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9259102" y="2652904"/>
            <a:ext cx="914400" cy="914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68A62E5A-121C-567B-B80F-91FCF03F1999}"/>
              </a:ext>
            </a:extLst>
          </p:cNvPr>
          <p:cNvSpPr txBox="1"/>
          <p:nvPr/>
        </p:nvSpPr>
        <p:spPr>
          <a:xfrm>
            <a:off x="10353300" y="4160852"/>
            <a:ext cx="1665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Task 11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Final Short Range Transit Plan</a:t>
            </a:r>
          </a:p>
        </p:txBody>
      </p:sp>
      <p:pic>
        <p:nvPicPr>
          <p:cNvPr id="82" name="Graphic 81" descr="Storytelling outline">
            <a:extLst>
              <a:ext uri="{FF2B5EF4-FFF2-40B4-BE49-F238E27FC236}">
                <a16:creationId xmlns:a16="http://schemas.microsoft.com/office/drawing/2014/main" id="{501A8E42-F8E5-5B29-ADDE-2763FBCBF67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9544788" y="4088372"/>
            <a:ext cx="914400" cy="914400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9106AE66-A4D4-8DE1-A8D4-6F92EB5966A2}"/>
              </a:ext>
            </a:extLst>
          </p:cNvPr>
          <p:cNvSpPr txBox="1"/>
          <p:nvPr/>
        </p:nvSpPr>
        <p:spPr>
          <a:xfrm>
            <a:off x="9934138" y="5911019"/>
            <a:ext cx="2302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IMPLEMENTATION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6" name="Graphic 85" descr="Person in wheelchair outline">
            <a:extLst>
              <a:ext uri="{FF2B5EF4-FFF2-40B4-BE49-F238E27FC236}">
                <a16:creationId xmlns:a16="http://schemas.microsoft.com/office/drawing/2014/main" id="{3B89DF4F-32EB-76EE-1DF8-414A9C48007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9849502" y="2691174"/>
            <a:ext cx="914400" cy="914400"/>
          </a:xfrm>
          <a:prstGeom prst="rect">
            <a:avLst/>
          </a:prstGeom>
        </p:spPr>
      </p:pic>
      <p:pic>
        <p:nvPicPr>
          <p:cNvPr id="88" name="Graphic 87" descr="Train outline">
            <a:extLst>
              <a:ext uri="{FF2B5EF4-FFF2-40B4-BE49-F238E27FC236}">
                <a16:creationId xmlns:a16="http://schemas.microsoft.com/office/drawing/2014/main" id="{D14C4A40-EC86-65C4-6D4B-11DBD9F96A6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158116" y="5648928"/>
            <a:ext cx="708469" cy="708469"/>
          </a:xfrm>
          <a:prstGeom prst="rect">
            <a:avLst/>
          </a:prstGeom>
        </p:spPr>
      </p:pic>
      <p:pic>
        <p:nvPicPr>
          <p:cNvPr id="90" name="Graphic 89" descr="Route (Two Pins With A Path) outline">
            <a:extLst>
              <a:ext uri="{FF2B5EF4-FFF2-40B4-BE49-F238E27FC236}">
                <a16:creationId xmlns:a16="http://schemas.microsoft.com/office/drawing/2014/main" id="{5F8B8A6B-C224-5B67-F880-478AAA78492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331795" y="55154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1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8" grpId="0" animBg="1"/>
      <p:bldP spid="29" grpId="0" animBg="1"/>
      <p:bldP spid="30" grpId="0" animBg="1"/>
      <p:bldP spid="36" grpId="0"/>
      <p:bldP spid="38" grpId="0" animBg="1"/>
      <p:bldP spid="41" grpId="0"/>
      <p:bldP spid="45" grpId="0"/>
      <p:bldP spid="61" grpId="0" animBg="1"/>
      <p:bldP spid="62" grpId="0" animBg="1"/>
      <p:bldP spid="63" grpId="0" animBg="1"/>
      <p:bldP spid="64" grpId="0" animBg="1"/>
      <p:bldP spid="66" grpId="0"/>
      <p:bldP spid="67" grpId="0"/>
      <p:bldP spid="69" grpId="0"/>
      <p:bldP spid="71" grpId="0"/>
      <p:bldP spid="73" grpId="0" animBg="1"/>
      <p:bldP spid="74" grpId="0" animBg="1"/>
      <p:bldP spid="75" grpId="0" animBg="1"/>
      <p:bldP spid="76" grpId="0" animBg="1"/>
      <p:bldP spid="78" grpId="0"/>
      <p:bldP spid="79" grpId="0"/>
      <p:bldP spid="81" grpId="0"/>
      <p:bldP spid="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860" y="203045"/>
            <a:ext cx="8429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Staff Recommendation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2C778F-80E2-D169-F276-89C463010ECB}"/>
              </a:ext>
            </a:extLst>
          </p:cNvPr>
          <p:cNvSpPr txBox="1"/>
          <p:nvPr/>
        </p:nvSpPr>
        <p:spPr>
          <a:xfrm>
            <a:off x="2565860" y="1059939"/>
            <a:ext cx="90185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Recommend approval award of contract for development of Short Range Transit Plan (SRTP) Update to Fehr &amp; Peers for a not-to-exceed amount of $714,933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Authorize the Executive Director to negotiate all remaining terms of the contract for the SRTP Update in a form and substance approved by VCTC legal counsel.</a:t>
            </a:r>
          </a:p>
        </p:txBody>
      </p:sp>
    </p:spTree>
    <p:extLst>
      <p:ext uri="{BB962C8B-B14F-4D97-AF65-F5344CB8AC3E}">
        <p14:creationId xmlns:p14="http://schemas.microsoft.com/office/powerpoint/2010/main" val="4196266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a5a256-b9fe-4f14-8a53-c659ab5888f0" xsi:nil="true"/>
    <lcf76f155ced4ddcb4097134ff3c332f xmlns="45a44402-b276-4534-aac1-8870565a4f4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A21B9801554F4B883C36686C2298E8" ma:contentTypeVersion="15" ma:contentTypeDescription="Create a new document." ma:contentTypeScope="" ma:versionID="036ba9d11bbda4b867ff0390fc71e536">
  <xsd:schema xmlns:xsd="http://www.w3.org/2001/XMLSchema" xmlns:xs="http://www.w3.org/2001/XMLSchema" xmlns:p="http://schemas.microsoft.com/office/2006/metadata/properties" xmlns:ns2="45a44402-b276-4534-aac1-8870565a4f4d" xmlns:ns3="9ea5a256-b9fe-4f14-8a53-c659ab5888f0" targetNamespace="http://schemas.microsoft.com/office/2006/metadata/properties" ma:root="true" ma:fieldsID="546717cf377ba974ef8a31c799a94519" ns2:_="" ns3:_="">
    <xsd:import namespace="45a44402-b276-4534-aac1-8870565a4f4d"/>
    <xsd:import namespace="9ea5a256-b9fe-4f14-8a53-c659ab5888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44402-b276-4534-aac1-8870565a4f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45aa16a-efdf-4c4a-b97e-f492f99eca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a5a256-b9fe-4f14-8a53-c659ab5888f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2e9c269-8205-451d-a524-72ca0282176c}" ma:internalName="TaxCatchAll" ma:showField="CatchAllData" ma:web="9ea5a256-b9fe-4f14-8a53-c659ab5888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A13451-3F8E-41A0-B546-7E20B83961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F261E1-4BAF-414A-9C6C-2286B4B3F6D3}">
  <ds:schemaRefs>
    <ds:schemaRef ds:uri="392115dc-b705-46fa-b439-48a1e61ce6cc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217c52dd-f207-46ed-907a-149ac87d1cb3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9ea5a256-b9fe-4f14-8a53-c659ab5888f0"/>
    <ds:schemaRef ds:uri="45a44402-b276-4534-aac1-8870565a4f4d"/>
  </ds:schemaRefs>
</ds:datastoreItem>
</file>

<file path=customXml/itemProps3.xml><?xml version="1.0" encoding="utf-8"?>
<ds:datastoreItem xmlns:ds="http://schemas.openxmlformats.org/officeDocument/2006/customXml" ds:itemID="{C52F4FCC-3ED1-4A7C-958F-82A575CE9B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a44402-b276-4534-aac1-8870565a4f4d"/>
    <ds:schemaRef ds:uri="9ea5a256-b9fe-4f14-8a53-c659ab5888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2017</TotalTime>
  <Words>988</Words>
  <Application>Microsoft Office PowerPoint</Application>
  <PresentationFormat>Widescreen</PresentationFormat>
  <Paragraphs>83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Segoe UI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DeGeorge</dc:creator>
  <cp:lastModifiedBy>Aubrey Smith</cp:lastModifiedBy>
  <cp:revision>61</cp:revision>
  <dcterms:created xsi:type="dcterms:W3CDTF">2019-03-05T21:25:36Z</dcterms:created>
  <dcterms:modified xsi:type="dcterms:W3CDTF">2023-10-02T19:35:39Z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0x0101005069C8CCBC76394FBF3D32AF50AF94AB</vt:lpwstr>
  </property>
  <property fmtid="{D5CDD505-2E9C-101B-9397-08002B2CF9AE}" pid="3" name="Order">
    <vt:r8>72800</vt:r8>
  </property>
</Properties>
</file>