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1"/>
  </p:notesMasterIdLst>
  <p:sldIdLst>
    <p:sldId id="256" r:id="rId4"/>
    <p:sldId id="301" r:id="rId5"/>
    <p:sldId id="396" r:id="rId6"/>
    <p:sldId id="406" r:id="rId7"/>
    <p:sldId id="407" r:id="rId8"/>
    <p:sldId id="397" r:id="rId9"/>
    <p:sldId id="359" r:id="rId10"/>
    <p:sldId id="398" r:id="rId11"/>
    <p:sldId id="399" r:id="rId12"/>
    <p:sldId id="400" r:id="rId13"/>
    <p:sldId id="394" r:id="rId14"/>
    <p:sldId id="259" r:id="rId15"/>
    <p:sldId id="405" r:id="rId16"/>
    <p:sldId id="404" r:id="rId17"/>
    <p:sldId id="403" r:id="rId18"/>
    <p:sldId id="402" r:id="rId19"/>
    <p:sldId id="4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EEBCF1-1F83-41CB-8C15-C0907679D085}">
          <p14:sldIdLst>
            <p14:sldId id="256"/>
            <p14:sldId id="301"/>
            <p14:sldId id="396"/>
            <p14:sldId id="406"/>
            <p14:sldId id="407"/>
            <p14:sldId id="397"/>
            <p14:sldId id="359"/>
            <p14:sldId id="398"/>
            <p14:sldId id="399"/>
            <p14:sldId id="400"/>
            <p14:sldId id="394"/>
            <p14:sldId id="259"/>
          </p14:sldIdLst>
        </p14:section>
        <p14:section name="Backup/Spare Slides (Hidden)" id="{EA7016B4-E321-4048-8745-FFC0CF2B84BD}">
          <p14:sldIdLst>
            <p14:sldId id="405"/>
            <p14:sldId id="404"/>
            <p14:sldId id="403"/>
            <p14:sldId id="402"/>
            <p14:sldId id="4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EA750D-2263-C490-44AF-E011CE45C161}" name="Aaron Bonfilio" initials="AB" userId="S::abonfilio@goventura.org::01a2c697-4fc8-4d82-878d-543aab862d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remiah LaRose" initials="JL" lastIdx="7" clrIdx="0">
    <p:extLst>
      <p:ext uri="{19B8F6BF-5375-455C-9EA6-DF929625EA0E}">
        <p15:presenceInfo xmlns:p15="http://schemas.microsoft.com/office/powerpoint/2012/main" userId="S::j.larose@fehrandpeers.com::b20fefa6-828e-4e4b-a63d-bc5e46897f92" providerId="AD"/>
      </p:ext>
    </p:extLst>
  </p:cmAuthor>
  <p:cmAuthor id="2" name="Guest User" initials="GU" lastIdx="1" clrIdx="1">
    <p:extLst>
      <p:ext uri="{19B8F6BF-5375-455C-9EA6-DF929625EA0E}">
        <p15:presenceInfo xmlns:p15="http://schemas.microsoft.com/office/powerpoint/2012/main" userId="S::urn:spo:anon#ee67ae4fdec886083676c45ef1344d543aac46fdfe76e2f05f09848111f15b41::" providerId="AD"/>
      </p:ext>
    </p:extLst>
  </p:cmAuthor>
  <p:cmAuthor id="3" name="Natalie Chyba" initials="NC" lastIdx="28" clrIdx="2">
    <p:extLst>
      <p:ext uri="{19B8F6BF-5375-455C-9EA6-DF929625EA0E}">
        <p15:presenceInfo xmlns:p15="http://schemas.microsoft.com/office/powerpoint/2012/main" userId="S::n.chyba@fehrandpeers.com::b9d48f3f-89ba-48f4-b131-856028688e87" providerId="AD"/>
      </p:ext>
    </p:extLst>
  </p:cmAuthor>
  <p:cmAuthor id="4" name="Melody Wu" initials="MW" lastIdx="3" clrIdx="3">
    <p:extLst>
      <p:ext uri="{19B8F6BF-5375-455C-9EA6-DF929625EA0E}">
        <p15:presenceInfo xmlns:p15="http://schemas.microsoft.com/office/powerpoint/2012/main" userId="S::m.wu@fehrandpeers.com::3bd7e6fc-7f96-41a2-9267-203e8e93f082" providerId="AD"/>
      </p:ext>
    </p:extLst>
  </p:cmAuthor>
  <p:cmAuthor id="5" name="Nico Boyd" initials="NB" lastIdx="16" clrIdx="4">
    <p:extLst>
      <p:ext uri="{19B8F6BF-5375-455C-9EA6-DF929625EA0E}">
        <p15:presenceInfo xmlns:p15="http://schemas.microsoft.com/office/powerpoint/2012/main" userId="S::n.boyd@fehrandpeers.com::0e0fa7f5-6dff-4318-8d4e-be07e7e7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F54"/>
    <a:srgbClr val="527F47"/>
    <a:srgbClr val="1B5633"/>
    <a:srgbClr val="F36F21"/>
    <a:srgbClr val="F2F2F2"/>
    <a:srgbClr val="A2CF5E"/>
    <a:srgbClr val="406574"/>
    <a:srgbClr val="EAF6FC"/>
    <a:srgbClr val="143058"/>
    <a:srgbClr val="15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30E2F-7EEA-46FC-BAB8-68DB00CDC6E4}" v="1" dt="2023-10-02T23:55:54.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8618A-574C-4D12-B3E1-1CBB0C1E72A6}" type="datetimeFigureOut">
              <a:rPr lang="en-US"/>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2FB8E-4552-4EB9-99C1-0546FE1A6E63}" type="slidenum">
              <a:rPr lang="en-US"/>
              <a:t>‹#›</a:t>
            </a:fld>
            <a:endParaRPr lang="en-US"/>
          </a:p>
        </p:txBody>
      </p:sp>
    </p:spTree>
    <p:extLst>
      <p:ext uri="{BB962C8B-B14F-4D97-AF65-F5344CB8AC3E}">
        <p14:creationId xmlns:p14="http://schemas.microsoft.com/office/powerpoint/2010/main" val="368581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a:t>See Word doc for notes/outline</a:t>
            </a:r>
          </a:p>
        </p:txBody>
      </p:sp>
      <p:sp>
        <p:nvSpPr>
          <p:cNvPr id="4" name="Slide Number Placeholder 3"/>
          <p:cNvSpPr>
            <a:spLocks noGrp="1"/>
          </p:cNvSpPr>
          <p:nvPr>
            <p:ph type="sldNum" sz="quarter" idx="5"/>
          </p:nvPr>
        </p:nvSpPr>
        <p:spPr/>
        <p:txBody>
          <a:bodyPr/>
          <a:lstStyle/>
          <a:p>
            <a:fld id="{00D2FB8E-4552-4EB9-99C1-0546FE1A6E63}" type="slidenum">
              <a:rPr lang="en-US"/>
              <a:t>1</a:t>
            </a:fld>
            <a:endParaRPr lang="en-US"/>
          </a:p>
        </p:txBody>
      </p:sp>
    </p:spTree>
    <p:extLst>
      <p:ext uri="{BB962C8B-B14F-4D97-AF65-F5344CB8AC3E}">
        <p14:creationId xmlns:p14="http://schemas.microsoft.com/office/powerpoint/2010/main" val="66885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VCTC</a:t>
            </a:r>
          </a:p>
        </p:txBody>
      </p:sp>
      <p:sp>
        <p:nvSpPr>
          <p:cNvPr id="4" name="Slide Number Placeholder 3"/>
          <p:cNvSpPr>
            <a:spLocks noGrp="1"/>
          </p:cNvSpPr>
          <p:nvPr>
            <p:ph type="sldNum" sz="quarter" idx="5"/>
          </p:nvPr>
        </p:nvSpPr>
        <p:spPr/>
        <p:txBody>
          <a:bodyPr/>
          <a:lstStyle/>
          <a:p>
            <a:fld id="{00D2FB8E-4552-4EB9-99C1-0546FE1A6E63}" type="slidenum">
              <a:rPr lang="en-US" smtClean="0"/>
              <a:t>10</a:t>
            </a:fld>
            <a:endParaRPr lang="en-US"/>
          </a:p>
        </p:txBody>
      </p:sp>
    </p:spTree>
    <p:extLst>
      <p:ext uri="{BB962C8B-B14F-4D97-AF65-F5344CB8AC3E}">
        <p14:creationId xmlns:p14="http://schemas.microsoft.com/office/powerpoint/2010/main" val="972097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VCTC</a:t>
            </a:r>
          </a:p>
          <a:p>
            <a:endParaRPr lang="en-US"/>
          </a:p>
        </p:txBody>
      </p:sp>
      <p:sp>
        <p:nvSpPr>
          <p:cNvPr id="4" name="Slide Number Placeholder 3"/>
          <p:cNvSpPr>
            <a:spLocks noGrp="1"/>
          </p:cNvSpPr>
          <p:nvPr>
            <p:ph type="sldNum" sz="quarter" idx="5"/>
          </p:nvPr>
        </p:nvSpPr>
        <p:spPr/>
        <p:txBody>
          <a:bodyPr/>
          <a:lstStyle/>
          <a:p>
            <a:fld id="{00D2FB8E-4552-4EB9-99C1-0546FE1A6E63}" type="slidenum">
              <a:rPr lang="en-US" smtClean="0"/>
              <a:t>11</a:t>
            </a:fld>
            <a:endParaRPr lang="en-US"/>
          </a:p>
        </p:txBody>
      </p:sp>
    </p:spTree>
    <p:extLst>
      <p:ext uri="{BB962C8B-B14F-4D97-AF65-F5344CB8AC3E}">
        <p14:creationId xmlns:p14="http://schemas.microsoft.com/office/powerpoint/2010/main" val="289007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Jeremiah</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Alternative 1 envisions a limited level of consolidation in the east county with further progress of the East County Transit Alliance to provide better subregional paratransit service. Another major component of alternative 1 is to centralize paratransit and demand-response call-taking and scheduling as a step towards more integrated operations. Most other actions rely primarily on formalizing coordination and collaboration between the stakeholders to work on intercity service planning, marketing, procurement and contracting. Agencies would otherwise remain independent as they currently are.</a:t>
            </a:r>
            <a:endParaRPr lang="en-US"/>
          </a:p>
        </p:txBody>
      </p:sp>
      <p:sp>
        <p:nvSpPr>
          <p:cNvPr id="4" name="Slide Number Placeholder 3"/>
          <p:cNvSpPr>
            <a:spLocks noGrp="1"/>
          </p:cNvSpPr>
          <p:nvPr>
            <p:ph type="sldNum" sz="quarter" idx="5"/>
          </p:nvPr>
        </p:nvSpPr>
        <p:spPr/>
        <p:txBody>
          <a:bodyPr/>
          <a:lstStyle/>
          <a:p>
            <a:fld id="{00D2FB8E-4552-4EB9-99C1-0546FE1A6E63}" type="slidenum">
              <a:rPr lang="en-US" smtClean="0"/>
              <a:t>13</a:t>
            </a:fld>
            <a:endParaRPr lang="en-US"/>
          </a:p>
        </p:txBody>
      </p:sp>
    </p:spTree>
    <p:extLst>
      <p:ext uri="{BB962C8B-B14F-4D97-AF65-F5344CB8AC3E}">
        <p14:creationId xmlns:p14="http://schemas.microsoft.com/office/powerpoint/2010/main" val="2879348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Jeremiah</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Alternative 2 takes a bigger step towards integrating agencies recognizing that there are literal geological divides in the county between the Santa Clara River Valley cities, and the East County and West County. All paratransit and demand-response programs would be rolled into a new countywide agency specializing on flexible reservation-based transit, with the ability to dynamically combine riders of the various programs into shared vehicles which improves cost efficiency. This is consistent with a recommendation from the recent Coordinated Services Plan. Secondly, fixed-route services would be integrated geographically with all Valley Express, Gold Coast, and Camarillo services administered and operated by Gold Coast, and all Simi Valley, Moorpark, Thousand Oaks, and </a:t>
            </a:r>
            <a:r>
              <a:rPr lang="en-US" sz="1800" err="1">
                <a:effectLst/>
                <a:latin typeface="Calibri" panose="020F0502020204030204" pitchFamily="34" charset="0"/>
                <a:ea typeface="Calibri" panose="020F0502020204030204" pitchFamily="34" charset="0"/>
                <a:cs typeface="Times New Roman" panose="02020603050405020304" pitchFamily="18" charset="0"/>
              </a:rPr>
              <a:t>Kanan</a:t>
            </a:r>
            <a:r>
              <a:rPr lang="en-US" sz="1800">
                <a:effectLst/>
                <a:latin typeface="Calibri" panose="020F0502020204030204" pitchFamily="34" charset="0"/>
                <a:ea typeface="Calibri" panose="020F0502020204030204" pitchFamily="34" charset="0"/>
                <a:cs typeface="Times New Roman" panose="02020603050405020304" pitchFamily="18" charset="0"/>
              </a:rPr>
              <a:t> Shuttle services operated by a new JPA agency building on the existing arrangement most east county cities have with Thousand Oaks. </a:t>
            </a:r>
            <a:endParaRPr lang="en-US"/>
          </a:p>
        </p:txBody>
      </p:sp>
      <p:sp>
        <p:nvSpPr>
          <p:cNvPr id="4" name="Slide Number Placeholder 3"/>
          <p:cNvSpPr>
            <a:spLocks noGrp="1"/>
          </p:cNvSpPr>
          <p:nvPr>
            <p:ph type="sldNum" sz="quarter" idx="5"/>
          </p:nvPr>
        </p:nvSpPr>
        <p:spPr/>
        <p:txBody>
          <a:bodyPr/>
          <a:lstStyle/>
          <a:p>
            <a:fld id="{00D2FB8E-4552-4EB9-99C1-0546FE1A6E63}" type="slidenum">
              <a:rPr lang="en-US" smtClean="0"/>
              <a:t>14</a:t>
            </a:fld>
            <a:endParaRPr lang="en-US"/>
          </a:p>
        </p:txBody>
      </p:sp>
    </p:spTree>
    <p:extLst>
      <p:ext uri="{BB962C8B-B14F-4D97-AF65-F5344CB8AC3E}">
        <p14:creationId xmlns:p14="http://schemas.microsoft.com/office/powerpoint/2010/main" val="359798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Jeremiah</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Alternative 3 envisions a single countywide agency administering, planning and operating all transit services in Ventura County. A countywide agency would be better positioned to evaluate how local services could effectively connect to regional routes, and would gain the most administrative cost efficiency by reducing redundancy in activities like monitoring and reporting, and procurement. However, countywide integration is also not a perfect solution. Because of the geography and geology of the county, there are no clear opportunities to improve cost efficiency through actions like consolidating operating bases or maintenance garages – basically all of the existing infrastructure would remain in place as operating divisions of a new countywide agency. The main change would be in a more centralized mission and administration. Gold Coast Transit District is assumed to be the consolidated agency because it is legislatively structured for such an outcome.</a:t>
            </a:r>
            <a:endParaRPr lang="en-US"/>
          </a:p>
        </p:txBody>
      </p:sp>
      <p:sp>
        <p:nvSpPr>
          <p:cNvPr id="4" name="Slide Number Placeholder 3"/>
          <p:cNvSpPr>
            <a:spLocks noGrp="1"/>
          </p:cNvSpPr>
          <p:nvPr>
            <p:ph type="sldNum" sz="quarter" idx="5"/>
          </p:nvPr>
        </p:nvSpPr>
        <p:spPr/>
        <p:txBody>
          <a:bodyPr/>
          <a:lstStyle/>
          <a:p>
            <a:fld id="{00D2FB8E-4552-4EB9-99C1-0546FE1A6E63}" type="slidenum">
              <a:rPr lang="en-US" smtClean="0"/>
              <a:t>15</a:t>
            </a:fld>
            <a:endParaRPr lang="en-US"/>
          </a:p>
        </p:txBody>
      </p:sp>
    </p:spTree>
    <p:extLst>
      <p:ext uri="{BB962C8B-B14F-4D97-AF65-F5344CB8AC3E}">
        <p14:creationId xmlns:p14="http://schemas.microsoft.com/office/powerpoint/2010/main" val="3764226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Jeremiah</a:t>
            </a:r>
          </a:p>
          <a:p>
            <a:endParaRPr lang="en-US"/>
          </a:p>
        </p:txBody>
      </p:sp>
      <p:sp>
        <p:nvSpPr>
          <p:cNvPr id="4" name="Slide Number Placeholder 3"/>
          <p:cNvSpPr>
            <a:spLocks noGrp="1"/>
          </p:cNvSpPr>
          <p:nvPr>
            <p:ph type="sldNum" sz="quarter" idx="5"/>
          </p:nvPr>
        </p:nvSpPr>
        <p:spPr/>
        <p:txBody>
          <a:bodyPr/>
          <a:lstStyle/>
          <a:p>
            <a:fld id="{00D2FB8E-4552-4EB9-99C1-0546FE1A6E63}" type="slidenum">
              <a:rPr lang="en-US" smtClean="0"/>
              <a:t>16</a:t>
            </a:fld>
            <a:endParaRPr lang="en-US"/>
          </a:p>
        </p:txBody>
      </p:sp>
    </p:spTree>
    <p:extLst>
      <p:ext uri="{BB962C8B-B14F-4D97-AF65-F5344CB8AC3E}">
        <p14:creationId xmlns:p14="http://schemas.microsoft.com/office/powerpoint/2010/main" val="3528452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Jeremiah</a:t>
            </a:r>
          </a:p>
          <a:p>
            <a:endParaRPr lang="en-US"/>
          </a:p>
          <a:p>
            <a:r>
              <a:rPr lang="en-US"/>
              <a:t>Need to start somewhere and how ambitious do we want to be</a:t>
            </a:r>
          </a:p>
          <a:p>
            <a:endParaRPr lang="en-US"/>
          </a:p>
          <a:p>
            <a:r>
              <a:rPr lang="en-US" b="1"/>
              <a:t>Following slide explains roadmap concept</a:t>
            </a:r>
          </a:p>
          <a:p>
            <a:r>
              <a:rPr lang="en-US"/>
              <a:t>“Roadmap”</a:t>
            </a:r>
          </a:p>
        </p:txBody>
      </p:sp>
      <p:sp>
        <p:nvSpPr>
          <p:cNvPr id="4" name="Slide Number Placeholder 3"/>
          <p:cNvSpPr>
            <a:spLocks noGrp="1"/>
          </p:cNvSpPr>
          <p:nvPr>
            <p:ph type="sldNum" sz="quarter" idx="5"/>
          </p:nvPr>
        </p:nvSpPr>
        <p:spPr/>
        <p:txBody>
          <a:bodyPr/>
          <a:lstStyle/>
          <a:p>
            <a:fld id="{00D2FB8E-4552-4EB9-99C1-0546FE1A6E63}" type="slidenum">
              <a:rPr lang="en-US" smtClean="0"/>
              <a:t>17</a:t>
            </a:fld>
            <a:endParaRPr lang="en-US"/>
          </a:p>
        </p:txBody>
      </p:sp>
    </p:spTree>
    <p:extLst>
      <p:ext uri="{BB962C8B-B14F-4D97-AF65-F5344CB8AC3E}">
        <p14:creationId xmlns:p14="http://schemas.microsoft.com/office/powerpoint/2010/main" val="265135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VCTC</a:t>
            </a:r>
          </a:p>
        </p:txBody>
      </p:sp>
      <p:sp>
        <p:nvSpPr>
          <p:cNvPr id="4" name="Slide Number Placeholder 3"/>
          <p:cNvSpPr>
            <a:spLocks noGrp="1"/>
          </p:cNvSpPr>
          <p:nvPr>
            <p:ph type="sldNum" sz="quarter" idx="5"/>
          </p:nvPr>
        </p:nvSpPr>
        <p:spPr/>
        <p:txBody>
          <a:bodyPr/>
          <a:lstStyle/>
          <a:p>
            <a:fld id="{00D2FB8E-4552-4EB9-99C1-0546FE1A6E63}" type="slidenum">
              <a:rPr lang="en-US" smtClean="0"/>
              <a:t>2</a:t>
            </a:fld>
            <a:endParaRPr lang="en-US"/>
          </a:p>
        </p:txBody>
      </p:sp>
    </p:spTree>
    <p:extLst>
      <p:ext uri="{BB962C8B-B14F-4D97-AF65-F5344CB8AC3E}">
        <p14:creationId xmlns:p14="http://schemas.microsoft.com/office/powerpoint/2010/main" val="108746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VCTC</a:t>
            </a:r>
          </a:p>
        </p:txBody>
      </p:sp>
      <p:sp>
        <p:nvSpPr>
          <p:cNvPr id="4" name="Slide Number Placeholder 3"/>
          <p:cNvSpPr>
            <a:spLocks noGrp="1"/>
          </p:cNvSpPr>
          <p:nvPr>
            <p:ph type="sldNum" sz="quarter" idx="5"/>
          </p:nvPr>
        </p:nvSpPr>
        <p:spPr/>
        <p:txBody>
          <a:bodyPr/>
          <a:lstStyle/>
          <a:p>
            <a:fld id="{00D2FB8E-4552-4EB9-99C1-0546FE1A6E63}" type="slidenum">
              <a:rPr lang="en-US" smtClean="0"/>
              <a:t>3</a:t>
            </a:fld>
            <a:endParaRPr lang="en-US"/>
          </a:p>
        </p:txBody>
      </p:sp>
    </p:spTree>
    <p:extLst>
      <p:ext uri="{BB962C8B-B14F-4D97-AF65-F5344CB8AC3E}">
        <p14:creationId xmlns:p14="http://schemas.microsoft.com/office/powerpoint/2010/main" val="282286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VCTC</a:t>
            </a:r>
          </a:p>
        </p:txBody>
      </p:sp>
      <p:sp>
        <p:nvSpPr>
          <p:cNvPr id="4" name="Slide Number Placeholder 3"/>
          <p:cNvSpPr>
            <a:spLocks noGrp="1"/>
          </p:cNvSpPr>
          <p:nvPr>
            <p:ph type="sldNum" sz="quarter" idx="5"/>
          </p:nvPr>
        </p:nvSpPr>
        <p:spPr/>
        <p:txBody>
          <a:bodyPr/>
          <a:lstStyle/>
          <a:p>
            <a:fld id="{00D2FB8E-4552-4EB9-99C1-0546FE1A6E63}" type="slidenum">
              <a:rPr lang="en-US" smtClean="0"/>
              <a:t>4</a:t>
            </a:fld>
            <a:endParaRPr lang="en-US"/>
          </a:p>
        </p:txBody>
      </p:sp>
    </p:spTree>
    <p:extLst>
      <p:ext uri="{BB962C8B-B14F-4D97-AF65-F5344CB8AC3E}">
        <p14:creationId xmlns:p14="http://schemas.microsoft.com/office/powerpoint/2010/main" val="402869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VCTC</a:t>
            </a:r>
          </a:p>
        </p:txBody>
      </p:sp>
      <p:sp>
        <p:nvSpPr>
          <p:cNvPr id="4" name="Slide Number Placeholder 3"/>
          <p:cNvSpPr>
            <a:spLocks noGrp="1"/>
          </p:cNvSpPr>
          <p:nvPr>
            <p:ph type="sldNum" sz="quarter" idx="5"/>
          </p:nvPr>
        </p:nvSpPr>
        <p:spPr/>
        <p:txBody>
          <a:bodyPr/>
          <a:lstStyle/>
          <a:p>
            <a:fld id="{00D2FB8E-4552-4EB9-99C1-0546FE1A6E63}" type="slidenum">
              <a:rPr lang="en-US" smtClean="0"/>
              <a:t>5</a:t>
            </a:fld>
            <a:endParaRPr lang="en-US"/>
          </a:p>
        </p:txBody>
      </p:sp>
    </p:spTree>
    <p:extLst>
      <p:ext uri="{BB962C8B-B14F-4D97-AF65-F5344CB8AC3E}">
        <p14:creationId xmlns:p14="http://schemas.microsoft.com/office/powerpoint/2010/main" val="39549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Jeremiah</a:t>
            </a:r>
          </a:p>
          <a:p>
            <a:endParaRPr lang="en-US"/>
          </a:p>
        </p:txBody>
      </p:sp>
      <p:sp>
        <p:nvSpPr>
          <p:cNvPr id="4" name="Slide Number Placeholder 3"/>
          <p:cNvSpPr>
            <a:spLocks noGrp="1"/>
          </p:cNvSpPr>
          <p:nvPr>
            <p:ph type="sldNum" sz="quarter" idx="5"/>
          </p:nvPr>
        </p:nvSpPr>
        <p:spPr/>
        <p:txBody>
          <a:bodyPr/>
          <a:lstStyle/>
          <a:p>
            <a:fld id="{00D2FB8E-4552-4EB9-99C1-0546FE1A6E63}" type="slidenum">
              <a:rPr lang="en-US" smtClean="0"/>
              <a:t>6</a:t>
            </a:fld>
            <a:endParaRPr lang="en-US"/>
          </a:p>
        </p:txBody>
      </p:sp>
    </p:spTree>
    <p:extLst>
      <p:ext uri="{BB962C8B-B14F-4D97-AF65-F5344CB8AC3E}">
        <p14:creationId xmlns:p14="http://schemas.microsoft.com/office/powerpoint/2010/main" val="132558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VCTC</a:t>
            </a:r>
          </a:p>
        </p:txBody>
      </p:sp>
      <p:sp>
        <p:nvSpPr>
          <p:cNvPr id="4" name="Slide Number Placeholder 3"/>
          <p:cNvSpPr>
            <a:spLocks noGrp="1"/>
          </p:cNvSpPr>
          <p:nvPr>
            <p:ph type="sldNum" sz="quarter" idx="5"/>
          </p:nvPr>
        </p:nvSpPr>
        <p:spPr/>
        <p:txBody>
          <a:bodyPr/>
          <a:lstStyle/>
          <a:p>
            <a:fld id="{00D2FB8E-4552-4EB9-99C1-0546FE1A6E63}" type="slidenum">
              <a:rPr lang="en-US" smtClean="0"/>
              <a:t>7</a:t>
            </a:fld>
            <a:endParaRPr lang="en-US"/>
          </a:p>
        </p:txBody>
      </p:sp>
    </p:spTree>
    <p:extLst>
      <p:ext uri="{BB962C8B-B14F-4D97-AF65-F5344CB8AC3E}">
        <p14:creationId xmlns:p14="http://schemas.microsoft.com/office/powerpoint/2010/main" val="144723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VCTC</a:t>
            </a:r>
          </a:p>
        </p:txBody>
      </p:sp>
      <p:sp>
        <p:nvSpPr>
          <p:cNvPr id="4" name="Slide Number Placeholder 3"/>
          <p:cNvSpPr>
            <a:spLocks noGrp="1"/>
          </p:cNvSpPr>
          <p:nvPr>
            <p:ph type="sldNum" sz="quarter" idx="5"/>
          </p:nvPr>
        </p:nvSpPr>
        <p:spPr/>
        <p:txBody>
          <a:bodyPr/>
          <a:lstStyle/>
          <a:p>
            <a:fld id="{00D2FB8E-4552-4EB9-99C1-0546FE1A6E63}" type="slidenum">
              <a:rPr lang="en-US" smtClean="0"/>
              <a:t>8</a:t>
            </a:fld>
            <a:endParaRPr lang="en-US"/>
          </a:p>
        </p:txBody>
      </p:sp>
    </p:spTree>
    <p:extLst>
      <p:ext uri="{BB962C8B-B14F-4D97-AF65-F5344CB8AC3E}">
        <p14:creationId xmlns:p14="http://schemas.microsoft.com/office/powerpoint/2010/main" val="301819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VCTC</a:t>
            </a:r>
          </a:p>
        </p:txBody>
      </p:sp>
      <p:sp>
        <p:nvSpPr>
          <p:cNvPr id="4" name="Slide Number Placeholder 3"/>
          <p:cNvSpPr>
            <a:spLocks noGrp="1"/>
          </p:cNvSpPr>
          <p:nvPr>
            <p:ph type="sldNum" sz="quarter" idx="5"/>
          </p:nvPr>
        </p:nvSpPr>
        <p:spPr/>
        <p:txBody>
          <a:bodyPr/>
          <a:lstStyle/>
          <a:p>
            <a:fld id="{00D2FB8E-4552-4EB9-99C1-0546FE1A6E63}" type="slidenum">
              <a:rPr lang="en-US" smtClean="0"/>
              <a:t>9</a:t>
            </a:fld>
            <a:endParaRPr lang="en-US"/>
          </a:p>
        </p:txBody>
      </p:sp>
    </p:spTree>
    <p:extLst>
      <p:ext uri="{BB962C8B-B14F-4D97-AF65-F5344CB8AC3E}">
        <p14:creationId xmlns:p14="http://schemas.microsoft.com/office/powerpoint/2010/main" val="396724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chemeClr val="accent1"/>
                </a:solidFill>
                <a:latin typeface="Proxima Nova Rg" panose="02000506030000020004" pitchFamily="50"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accent1"/>
                </a:solidFill>
                <a:latin typeface="Proxima Nova Rg" panose="02000506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chemeClr val="accent1"/>
                </a:solidFill>
                <a:latin typeface="Proxima Nova Rg" panose="02000506030000020004" pitchFamily="50"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latin typeface="Proxima Nova Rg" panose="02000506030000020004" pitchFamily="50" charset="0"/>
              </a:defRPr>
            </a:lvl1pPr>
          </a:lstStyle>
          <a:p>
            <a:r>
              <a:rPr lang="en-US"/>
              <a:t>Click to edit Master title style</a:t>
            </a:r>
          </a:p>
        </p:txBody>
      </p:sp>
      <p:sp>
        <p:nvSpPr>
          <p:cNvPr id="3" name="Content Placeholder 2"/>
          <p:cNvSpPr>
            <a:spLocks noGrp="1"/>
          </p:cNvSpPr>
          <p:nvPr>
            <p:ph sz="half" idx="1"/>
          </p:nvPr>
        </p:nvSpPr>
        <p:spPr>
          <a:xfrm>
            <a:off x="564822" y="165060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8822" y="165060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951"/>
            <a:ext cx="10515600" cy="1325563"/>
          </a:xfrm>
        </p:spPr>
        <p:txBody>
          <a:bodyPr/>
          <a:lstStyle>
            <a:lvl1pPr>
              <a:defRPr b="1">
                <a:solidFill>
                  <a:schemeClr val="accent1"/>
                </a:solidFill>
                <a:latin typeface="Proxima Nova Rg" panose="02000506030000020004" pitchFamily="50" charset="0"/>
              </a:defRPr>
            </a:lvl1pPr>
          </a:lstStyle>
          <a:p>
            <a:r>
              <a:rPr lang="en-US"/>
              <a:t>Click to edit Master title style</a:t>
            </a:r>
          </a:p>
        </p:txBody>
      </p:sp>
      <p:sp>
        <p:nvSpPr>
          <p:cNvPr id="3" name="Text Placeholder 2"/>
          <p:cNvSpPr>
            <a:spLocks noGrp="1"/>
          </p:cNvSpPr>
          <p:nvPr>
            <p:ph type="body" idx="1"/>
          </p:nvPr>
        </p:nvSpPr>
        <p:spPr>
          <a:xfrm>
            <a:off x="548640" y="156242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38633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1052" y="156242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052" y="238633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latin typeface="Proxima Nova Rg" panose="02000506030000020004" pitchFamily="50" charset="0"/>
              </a:defRPr>
            </a:lvl1p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EAF6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153159"/>
                </a:solidFill>
                <a:latin typeface="Proxima Nova Rg" panose="02000506030000020004" pitchFamily="50"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bg2">
                    <a:lumMod val="20000"/>
                    <a:lumOff val="80000"/>
                  </a:schemeClr>
                </a:solidFill>
                <a:latin typeface="Proxima Nova Rg" panose="02000506030000020004" pitchFamily="50"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1531325A-6923-42DE-80ED-76B87FA59E4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57448" y="6391436"/>
            <a:ext cx="218948" cy="352652"/>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35BD3A3A-43A4-4409-81AB-AF55E762756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74267"/>
          <a:stretch/>
        </p:blipFill>
        <p:spPr>
          <a:xfrm>
            <a:off x="11698698" y="6444615"/>
            <a:ext cx="281644" cy="274320"/>
          </a:xfrm>
          <a:prstGeom prst="rect">
            <a:avLst/>
          </a:prstGeom>
        </p:spPr>
      </p:pic>
      <p:sp>
        <p:nvSpPr>
          <p:cNvPr id="13" name="Rectangle 12">
            <a:extLst>
              <a:ext uri="{FF2B5EF4-FFF2-40B4-BE49-F238E27FC236}">
                <a16:creationId xmlns:a16="http://schemas.microsoft.com/office/drawing/2014/main" id="{3994E5F2-AAC8-4EAA-81C2-4F16F5E4702D}"/>
              </a:ext>
            </a:extLst>
          </p:cNvPr>
          <p:cNvSpPr/>
          <p:nvPr userDrawn="1"/>
        </p:nvSpPr>
        <p:spPr>
          <a:xfrm>
            <a:off x="7982774" y="6438126"/>
            <a:ext cx="3313523" cy="276999"/>
          </a:xfrm>
          <a:prstGeom prst="rect">
            <a:avLst/>
          </a:prstGeom>
        </p:spPr>
        <p:txBody>
          <a:bodyPr wrap="square">
            <a:spAutoFit/>
          </a:bodyPr>
          <a:lstStyle/>
          <a:p>
            <a:pPr algn="r"/>
            <a:r>
              <a:rPr lang="en-US" sz="1200">
                <a:solidFill>
                  <a:schemeClr val="accent2"/>
                </a:solidFill>
              </a:rPr>
              <a:t>Ventura Transit Integration &amp; Efficiency Study</a:t>
            </a:r>
          </a:p>
        </p:txBody>
      </p:sp>
      <p:sp>
        <p:nvSpPr>
          <p:cNvPr id="2" name="Title Placeholder 1"/>
          <p:cNvSpPr>
            <a:spLocks noGrp="1"/>
          </p:cNvSpPr>
          <p:nvPr userDrawn="1">
            <p:ph type="title"/>
          </p:nvPr>
        </p:nvSpPr>
        <p:spPr>
          <a:xfrm>
            <a:off x="548640" y="1825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548640" y="158472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2"/>
          </p:nvPr>
        </p:nvSpPr>
        <p:spPr>
          <a:xfrm>
            <a:off x="725078" y="6378963"/>
            <a:ext cx="2743200" cy="365125"/>
          </a:xfrm>
          <a:prstGeom prst="rect">
            <a:avLst/>
          </a:prstGeom>
        </p:spPr>
        <p:txBody>
          <a:bodyPr vert="horz" lIns="91440" tIns="45720" rIns="91440" bIns="45720" rtlCol="0" anchor="ctr"/>
          <a:lstStyle>
            <a:lvl1pPr algn="l">
              <a:defRPr sz="1200">
                <a:solidFill>
                  <a:schemeClr val="bg2">
                    <a:lumMod val="75000"/>
                  </a:schemeClr>
                </a:solidFill>
              </a:defRPr>
            </a:lvl1pPr>
          </a:lstStyle>
          <a:p>
            <a:fld id="{846CE7D5-CF57-46EF-B807-FDD0502418D4}" type="datetimeFigureOut">
              <a:rPr lang="en-US" smtClean="0"/>
              <a:pPr/>
              <a:t>10/4/2023</a:t>
            </a:fld>
            <a:endParaRPr lang="en-US"/>
          </a:p>
        </p:txBody>
      </p:sp>
      <p:sp>
        <p:nvSpPr>
          <p:cNvPr id="5" name="Footer Placeholder 4"/>
          <p:cNvSpPr>
            <a:spLocks noGrp="1"/>
          </p:cNvSpPr>
          <p:nvPr userDrawn="1">
            <p:ph type="ftr" sz="quarter" idx="3"/>
          </p:nvPr>
        </p:nvSpPr>
        <p:spPr>
          <a:xfrm>
            <a:off x="4038600" y="6401118"/>
            <a:ext cx="4114800" cy="365125"/>
          </a:xfrm>
          <a:prstGeom prst="rect">
            <a:avLst/>
          </a:prstGeom>
        </p:spPr>
        <p:txBody>
          <a:bodyPr vert="horz" lIns="91440" tIns="45720" rIns="91440" bIns="45720" rtlCol="0" anchor="ctr"/>
          <a:lstStyle>
            <a:lvl1pPr algn="ctr">
              <a:defRPr sz="1200">
                <a:solidFill>
                  <a:schemeClr val="accent3">
                    <a:lumMod val="75000"/>
                  </a:schemeClr>
                </a:solidFill>
              </a:defRPr>
            </a:lvl1pPr>
          </a:lstStyle>
          <a:p>
            <a:endParaRPr lang="en-US"/>
          </a:p>
        </p:txBody>
      </p:sp>
      <p:sp>
        <p:nvSpPr>
          <p:cNvPr id="6" name="Slide Number Placeholder 5"/>
          <p:cNvSpPr>
            <a:spLocks noGrp="1"/>
          </p:cNvSpPr>
          <p:nvPr userDrawn="1">
            <p:ph type="sldNum" sz="quarter" idx="4"/>
          </p:nvPr>
        </p:nvSpPr>
        <p:spPr>
          <a:xfrm>
            <a:off x="0" y="6378963"/>
            <a:ext cx="2743200" cy="365125"/>
          </a:xfrm>
          <a:prstGeom prst="rect">
            <a:avLst/>
          </a:prstGeom>
        </p:spPr>
        <p:txBody>
          <a:bodyPr vert="horz" lIns="91440" tIns="45720" rIns="91440" bIns="45720" rtlCol="0" anchor="ctr"/>
          <a:lstStyle>
            <a:lvl1pPr algn="l">
              <a:defRPr sz="1200">
                <a:solidFill>
                  <a:schemeClr val="bg2">
                    <a:lumMod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spc="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48B99-2732-4433-85A6-501A56981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 y="0"/>
            <a:ext cx="12191012" cy="6858000"/>
          </a:xfrm>
          <a:prstGeom prst="rect">
            <a:avLst/>
          </a:prstGeom>
        </p:spPr>
      </p:pic>
      <p:sp>
        <p:nvSpPr>
          <p:cNvPr id="8" name="TextBox 7">
            <a:extLst>
              <a:ext uri="{FF2B5EF4-FFF2-40B4-BE49-F238E27FC236}">
                <a16:creationId xmlns:a16="http://schemas.microsoft.com/office/drawing/2014/main" id="{3394FEB1-A8CC-4A5E-9739-96F0ECDBE556}"/>
              </a:ext>
            </a:extLst>
          </p:cNvPr>
          <p:cNvSpPr txBox="1"/>
          <p:nvPr/>
        </p:nvSpPr>
        <p:spPr>
          <a:xfrm>
            <a:off x="283095" y="4073929"/>
            <a:ext cx="6354625" cy="584775"/>
          </a:xfrm>
          <a:prstGeom prst="rect">
            <a:avLst/>
          </a:prstGeom>
          <a:noFill/>
        </p:spPr>
        <p:txBody>
          <a:bodyPr wrap="none" lIns="91440" tIns="45720" rIns="91440" bIns="45720" rtlCol="0" anchor="t">
            <a:spAutoFit/>
          </a:bodyPr>
          <a:lstStyle/>
          <a:p>
            <a:r>
              <a:rPr lang="en-US" sz="1600" b="1">
                <a:solidFill>
                  <a:schemeClr val="accent1"/>
                </a:solidFill>
              </a:rPr>
              <a:t>Presentation to Ventura County Transportation Commission</a:t>
            </a:r>
          </a:p>
          <a:p>
            <a:r>
              <a:rPr lang="en-US" sz="1600" b="1">
                <a:solidFill>
                  <a:schemeClr val="accent1"/>
                </a:solidFill>
              </a:rPr>
              <a:t>October 6, 2023</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2174-AF6A-419E-8AFB-6484BEBEB707}"/>
              </a:ext>
            </a:extLst>
          </p:cNvPr>
          <p:cNvSpPr>
            <a:spLocks noGrp="1"/>
          </p:cNvSpPr>
          <p:nvPr>
            <p:ph type="title"/>
          </p:nvPr>
        </p:nvSpPr>
        <p:spPr/>
        <p:txBody>
          <a:bodyPr/>
          <a:lstStyle/>
          <a:p>
            <a:r>
              <a:rPr lang="en-US">
                <a:latin typeface="Proxima Nova Rg"/>
              </a:rPr>
              <a:t>Strategic Implementation Timeline</a:t>
            </a:r>
            <a:endParaRPr lang="en-US"/>
          </a:p>
        </p:txBody>
      </p:sp>
      <p:sp>
        <p:nvSpPr>
          <p:cNvPr id="5" name="Content Placeholder 4">
            <a:extLst>
              <a:ext uri="{FF2B5EF4-FFF2-40B4-BE49-F238E27FC236}">
                <a16:creationId xmlns:a16="http://schemas.microsoft.com/office/drawing/2014/main" id="{F8EE44D8-FA0C-065C-D28D-8124A2BDB10D}"/>
              </a:ext>
            </a:extLst>
          </p:cNvPr>
          <p:cNvSpPr>
            <a:spLocks noGrp="1"/>
          </p:cNvSpPr>
          <p:nvPr>
            <p:ph idx="1"/>
          </p:nvPr>
        </p:nvSpPr>
        <p:spPr>
          <a:xfrm>
            <a:off x="548640" y="5399203"/>
            <a:ext cx="10515600" cy="899927"/>
          </a:xfrm>
        </p:spPr>
        <p:txBody>
          <a:bodyPr vert="horz" lIns="91440" tIns="45720" rIns="91440" bIns="45720" rtlCol="0" anchor="t">
            <a:normAutofit/>
          </a:bodyPr>
          <a:lstStyle/>
          <a:p>
            <a:r>
              <a:rPr lang="en-US" dirty="0"/>
              <a:t>Implementation Table </a:t>
            </a:r>
            <a:r>
              <a:rPr lang="en-US" dirty="0">
                <a:ea typeface="+mn-lt"/>
                <a:cs typeface="+mn-lt"/>
              </a:rPr>
              <a:t>provides further detail for each action </a:t>
            </a:r>
          </a:p>
        </p:txBody>
      </p:sp>
      <p:pic>
        <p:nvPicPr>
          <p:cNvPr id="6" name="Picture 5" descr="A screenshot of a chart&#10;&#10;Description automatically generated">
            <a:extLst>
              <a:ext uri="{FF2B5EF4-FFF2-40B4-BE49-F238E27FC236}">
                <a16:creationId xmlns:a16="http://schemas.microsoft.com/office/drawing/2014/main" id="{ADB719B0-E470-35B6-CBAE-30EEA0BCDFF1}"/>
              </a:ext>
            </a:extLst>
          </p:cNvPr>
          <p:cNvPicPr>
            <a:picLocks noChangeAspect="1"/>
          </p:cNvPicPr>
          <p:nvPr/>
        </p:nvPicPr>
        <p:blipFill>
          <a:blip r:embed="rId3"/>
          <a:stretch>
            <a:fillRect/>
          </a:stretch>
        </p:blipFill>
        <p:spPr>
          <a:xfrm>
            <a:off x="2027420" y="1139918"/>
            <a:ext cx="7566211" cy="4184067"/>
          </a:xfrm>
          <a:prstGeom prst="rect">
            <a:avLst/>
          </a:prstGeom>
        </p:spPr>
      </p:pic>
    </p:spTree>
    <p:extLst>
      <p:ext uri="{BB962C8B-B14F-4D97-AF65-F5344CB8AC3E}">
        <p14:creationId xmlns:p14="http://schemas.microsoft.com/office/powerpoint/2010/main" val="328318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3F5E-DAF3-9472-DA26-294100C03476}"/>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470A2B4-86E1-35E3-DB34-06468595D333}"/>
              </a:ext>
            </a:extLst>
          </p:cNvPr>
          <p:cNvSpPr>
            <a:spLocks noGrp="1"/>
          </p:cNvSpPr>
          <p:nvPr>
            <p:ph idx="1"/>
          </p:nvPr>
        </p:nvSpPr>
        <p:spPr/>
        <p:txBody>
          <a:bodyPr vert="horz" lIns="91440" tIns="45720" rIns="91440" bIns="45720" rtlCol="0" anchor="t">
            <a:normAutofit/>
          </a:bodyPr>
          <a:lstStyle/>
          <a:p>
            <a:r>
              <a:rPr lang="en-US" dirty="0"/>
              <a:t>If approved:</a:t>
            </a:r>
          </a:p>
          <a:p>
            <a:r>
              <a:rPr lang="en-US" dirty="0"/>
              <a:t>Begin the Countywide Paratransit Integration Analysis</a:t>
            </a:r>
            <a:r>
              <a:rPr lang="en-US" dirty="0">
                <a:highlight>
                  <a:srgbClr val="FFFF00"/>
                </a:highlight>
              </a:rPr>
              <a:t> </a:t>
            </a:r>
          </a:p>
          <a:p>
            <a:r>
              <a:rPr lang="en-US" dirty="0"/>
              <a:t>Begin implementing actions outlined for 2024</a:t>
            </a:r>
          </a:p>
          <a:p>
            <a:r>
              <a:rPr lang="en-US" dirty="0"/>
              <a:t>Begin implementing actions for later years as those years approach</a:t>
            </a:r>
          </a:p>
          <a:p>
            <a:r>
              <a:rPr lang="en-US" dirty="0"/>
              <a:t>Begin additional working groups within </a:t>
            </a:r>
            <a:r>
              <a:rPr lang="en-US"/>
              <a:t>next three years</a:t>
            </a:r>
            <a:endParaRPr lang="en-US" dirty="0"/>
          </a:p>
        </p:txBody>
      </p:sp>
    </p:spTree>
    <p:extLst>
      <p:ext uri="{BB962C8B-B14F-4D97-AF65-F5344CB8AC3E}">
        <p14:creationId xmlns:p14="http://schemas.microsoft.com/office/powerpoint/2010/main" val="80359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7CD3F9C9-C22A-49A7-B7DA-4A8615A64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012" cy="6858000"/>
          </a:xfrm>
          <a:prstGeom prst="rect">
            <a:avLst/>
          </a:prstGeom>
        </p:spPr>
      </p:pic>
      <p:sp>
        <p:nvSpPr>
          <p:cNvPr id="2" name="TextBox 1">
            <a:extLst>
              <a:ext uri="{FF2B5EF4-FFF2-40B4-BE49-F238E27FC236}">
                <a16:creationId xmlns:a16="http://schemas.microsoft.com/office/drawing/2014/main" id="{22A422A6-8614-461A-8287-5DC10B6A3297}"/>
              </a:ext>
            </a:extLst>
          </p:cNvPr>
          <p:cNvSpPr txBox="1"/>
          <p:nvPr/>
        </p:nvSpPr>
        <p:spPr>
          <a:xfrm>
            <a:off x="272715" y="3429000"/>
            <a:ext cx="5325979" cy="769441"/>
          </a:xfrm>
          <a:prstGeom prst="rect">
            <a:avLst/>
          </a:prstGeom>
          <a:noFill/>
        </p:spPr>
        <p:txBody>
          <a:bodyPr wrap="square" rtlCol="0">
            <a:spAutoFit/>
          </a:bodyPr>
          <a:lstStyle/>
          <a:p>
            <a:r>
              <a:rPr lang="en-US" sz="4400" b="1">
                <a:solidFill>
                  <a:schemeClr val="bg1"/>
                </a:solidFill>
              </a:rPr>
              <a:t>Questions? </a:t>
            </a:r>
          </a:p>
        </p:txBody>
      </p:sp>
    </p:spTree>
    <p:extLst>
      <p:ext uri="{BB962C8B-B14F-4D97-AF65-F5344CB8AC3E}">
        <p14:creationId xmlns:p14="http://schemas.microsoft.com/office/powerpoint/2010/main" val="316076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2B23-D7E7-32E9-5D80-9D784BBB9C40}"/>
              </a:ext>
            </a:extLst>
          </p:cNvPr>
          <p:cNvSpPr>
            <a:spLocks noGrp="1"/>
          </p:cNvSpPr>
          <p:nvPr>
            <p:ph type="title"/>
          </p:nvPr>
        </p:nvSpPr>
        <p:spPr/>
        <p:txBody>
          <a:bodyPr/>
          <a:lstStyle/>
          <a:p>
            <a:r>
              <a:rPr lang="en-US"/>
              <a:t>Alternative 1 </a:t>
            </a:r>
          </a:p>
        </p:txBody>
      </p:sp>
      <p:sp>
        <p:nvSpPr>
          <p:cNvPr id="3" name="Content Placeholder 2">
            <a:extLst>
              <a:ext uri="{FF2B5EF4-FFF2-40B4-BE49-F238E27FC236}">
                <a16:creationId xmlns:a16="http://schemas.microsoft.com/office/drawing/2014/main" id="{0EC8D674-A70C-10FA-AF98-A427D3815907}"/>
              </a:ext>
            </a:extLst>
          </p:cNvPr>
          <p:cNvSpPr>
            <a:spLocks noGrp="1"/>
          </p:cNvSpPr>
          <p:nvPr>
            <p:ph idx="1"/>
          </p:nvPr>
        </p:nvSpPr>
        <p:spPr/>
        <p:txBody>
          <a:bodyPr/>
          <a:lstStyle/>
          <a:p>
            <a:r>
              <a:rPr lang="en-US"/>
              <a:t>Subregional consolidation of demand-response service</a:t>
            </a:r>
          </a:p>
          <a:p>
            <a:r>
              <a:rPr lang="en-US"/>
              <a:t>Increased and formalized interagency coordination</a:t>
            </a:r>
          </a:p>
          <a:p>
            <a:pPr lvl="1"/>
            <a:r>
              <a:rPr lang="en-US"/>
              <a:t>Fixed-route service planning</a:t>
            </a:r>
          </a:p>
          <a:p>
            <a:pPr lvl="1"/>
            <a:r>
              <a:rPr lang="en-US"/>
              <a:t>Group procurements and operating contracts, where possible</a:t>
            </a:r>
          </a:p>
          <a:p>
            <a:pPr lvl="1"/>
            <a:r>
              <a:rPr lang="en-US"/>
              <a:t>Standardize rider policies</a:t>
            </a:r>
          </a:p>
          <a:p>
            <a:pPr lvl="1"/>
            <a:r>
              <a:rPr lang="en-US"/>
              <a:t>Regional marketing, surveying, institutional partnerships</a:t>
            </a:r>
          </a:p>
          <a:p>
            <a:endParaRPr lang="en-US"/>
          </a:p>
        </p:txBody>
      </p:sp>
    </p:spTree>
    <p:extLst>
      <p:ext uri="{BB962C8B-B14F-4D97-AF65-F5344CB8AC3E}">
        <p14:creationId xmlns:p14="http://schemas.microsoft.com/office/powerpoint/2010/main" val="358936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2B23-D7E7-32E9-5D80-9D784BBB9C40}"/>
              </a:ext>
            </a:extLst>
          </p:cNvPr>
          <p:cNvSpPr>
            <a:spLocks noGrp="1"/>
          </p:cNvSpPr>
          <p:nvPr>
            <p:ph type="title"/>
          </p:nvPr>
        </p:nvSpPr>
        <p:spPr/>
        <p:txBody>
          <a:bodyPr/>
          <a:lstStyle/>
          <a:p>
            <a:r>
              <a:rPr lang="en-US"/>
              <a:t>Alternative 2</a:t>
            </a:r>
          </a:p>
        </p:txBody>
      </p:sp>
      <p:sp>
        <p:nvSpPr>
          <p:cNvPr id="3" name="Content Placeholder 2">
            <a:extLst>
              <a:ext uri="{FF2B5EF4-FFF2-40B4-BE49-F238E27FC236}">
                <a16:creationId xmlns:a16="http://schemas.microsoft.com/office/drawing/2014/main" id="{0EC8D674-A70C-10FA-AF98-A427D3815907}"/>
              </a:ext>
            </a:extLst>
          </p:cNvPr>
          <p:cNvSpPr>
            <a:spLocks noGrp="1"/>
          </p:cNvSpPr>
          <p:nvPr>
            <p:ph idx="1"/>
          </p:nvPr>
        </p:nvSpPr>
        <p:spPr/>
        <p:txBody>
          <a:bodyPr>
            <a:normAutofit lnSpcReduction="10000"/>
          </a:bodyPr>
          <a:lstStyle/>
          <a:p>
            <a:r>
              <a:rPr lang="en-US"/>
              <a:t>Creation of a countywide demand-response agency</a:t>
            </a:r>
          </a:p>
          <a:p>
            <a:pPr lvl="1"/>
            <a:r>
              <a:rPr lang="en-US"/>
              <a:t>Includes all paratransit and dial-a-ride programs</a:t>
            </a:r>
          </a:p>
          <a:p>
            <a:pPr lvl="1"/>
            <a:r>
              <a:rPr lang="en-US"/>
              <a:t>Probably housed within another agency initially</a:t>
            </a:r>
          </a:p>
          <a:p>
            <a:r>
              <a:rPr lang="en-US"/>
              <a:t>Subregional consolidation of fixed-route service into two agencies</a:t>
            </a:r>
          </a:p>
          <a:p>
            <a:pPr lvl="1"/>
            <a:r>
              <a:rPr lang="en-US"/>
              <a:t>Gold Coast Transit + Camarillo, Ojai, Valley Express, VCTC (bus)</a:t>
            </a:r>
          </a:p>
          <a:p>
            <a:pPr lvl="1"/>
            <a:r>
              <a:rPr lang="en-US"/>
              <a:t>Thousand Oaks + </a:t>
            </a:r>
            <a:r>
              <a:rPr lang="en-US" err="1"/>
              <a:t>Kanan</a:t>
            </a:r>
            <a:r>
              <a:rPr lang="en-US"/>
              <a:t> Shuttle, Moorpark, Simi Valley</a:t>
            </a:r>
          </a:p>
          <a:p>
            <a:r>
              <a:rPr lang="en-US"/>
              <a:t>Three agencies simplifies coordination, focuses all staff on “transit” and subregional responsiveness</a:t>
            </a:r>
          </a:p>
          <a:p>
            <a:r>
              <a:rPr lang="en-US"/>
              <a:t>VCTC remains as RTPA, transfers all bus operations to Gold Coast</a:t>
            </a:r>
          </a:p>
        </p:txBody>
      </p:sp>
    </p:spTree>
    <p:extLst>
      <p:ext uri="{BB962C8B-B14F-4D97-AF65-F5344CB8AC3E}">
        <p14:creationId xmlns:p14="http://schemas.microsoft.com/office/powerpoint/2010/main" val="375391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2B23-D7E7-32E9-5D80-9D784BBB9C40}"/>
              </a:ext>
            </a:extLst>
          </p:cNvPr>
          <p:cNvSpPr>
            <a:spLocks noGrp="1"/>
          </p:cNvSpPr>
          <p:nvPr>
            <p:ph type="title"/>
          </p:nvPr>
        </p:nvSpPr>
        <p:spPr/>
        <p:txBody>
          <a:bodyPr/>
          <a:lstStyle/>
          <a:p>
            <a:r>
              <a:rPr lang="en-US"/>
              <a:t>Alternative 3</a:t>
            </a:r>
          </a:p>
        </p:txBody>
      </p:sp>
      <p:sp>
        <p:nvSpPr>
          <p:cNvPr id="3" name="Content Placeholder 2">
            <a:extLst>
              <a:ext uri="{FF2B5EF4-FFF2-40B4-BE49-F238E27FC236}">
                <a16:creationId xmlns:a16="http://schemas.microsoft.com/office/drawing/2014/main" id="{0EC8D674-A70C-10FA-AF98-A427D3815907}"/>
              </a:ext>
            </a:extLst>
          </p:cNvPr>
          <p:cNvSpPr>
            <a:spLocks noGrp="1"/>
          </p:cNvSpPr>
          <p:nvPr>
            <p:ph idx="1"/>
          </p:nvPr>
        </p:nvSpPr>
        <p:spPr/>
        <p:txBody>
          <a:bodyPr>
            <a:normAutofit/>
          </a:bodyPr>
          <a:lstStyle/>
          <a:p>
            <a:r>
              <a:rPr lang="en-US"/>
              <a:t>All public transit services integrated into Gold Coast Transit District</a:t>
            </a:r>
          </a:p>
          <a:p>
            <a:r>
              <a:rPr lang="en-US"/>
              <a:t>Board structure of GCTD changes to accommodate a more regional makeup</a:t>
            </a:r>
          </a:p>
          <a:p>
            <a:r>
              <a:rPr lang="en-US"/>
              <a:t>Most operating bases (Thousand Oaks, Simi Valley, Ojai, Valley Express) would remain as operating divisions </a:t>
            </a:r>
          </a:p>
          <a:p>
            <a:r>
              <a:rPr lang="en-US"/>
              <a:t>VCTC remains as RTPA, transfers all bus operations and transit planning to Gold Coast</a:t>
            </a:r>
          </a:p>
        </p:txBody>
      </p:sp>
    </p:spTree>
    <p:extLst>
      <p:ext uri="{BB962C8B-B14F-4D97-AF65-F5344CB8AC3E}">
        <p14:creationId xmlns:p14="http://schemas.microsoft.com/office/powerpoint/2010/main" val="343933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682F-253A-5A3C-29B6-85EFAFD71E6B}"/>
              </a:ext>
            </a:extLst>
          </p:cNvPr>
          <p:cNvSpPr>
            <a:spLocks noGrp="1"/>
          </p:cNvSpPr>
          <p:nvPr>
            <p:ph type="title"/>
          </p:nvPr>
        </p:nvSpPr>
        <p:spPr/>
        <p:txBody>
          <a:bodyPr/>
          <a:lstStyle/>
          <a:p>
            <a:r>
              <a:rPr lang="en-US"/>
              <a:t>Alternatives Comparison</a:t>
            </a:r>
          </a:p>
        </p:txBody>
      </p:sp>
      <p:sp>
        <p:nvSpPr>
          <p:cNvPr id="3" name="Content Placeholder 2">
            <a:extLst>
              <a:ext uri="{FF2B5EF4-FFF2-40B4-BE49-F238E27FC236}">
                <a16:creationId xmlns:a16="http://schemas.microsoft.com/office/drawing/2014/main" id="{D33D1998-D834-225A-B146-77A3F6B44604}"/>
              </a:ext>
            </a:extLst>
          </p:cNvPr>
          <p:cNvSpPr>
            <a:spLocks noGrp="1"/>
          </p:cNvSpPr>
          <p:nvPr>
            <p:ph idx="1"/>
          </p:nvPr>
        </p:nvSpPr>
        <p:spPr>
          <a:xfrm>
            <a:off x="548640" y="1584721"/>
            <a:ext cx="5547360" cy="4351338"/>
          </a:xfrm>
        </p:spPr>
        <p:txBody>
          <a:bodyPr>
            <a:normAutofit lnSpcReduction="10000"/>
          </a:bodyPr>
          <a:lstStyle/>
          <a:p>
            <a:r>
              <a:rPr lang="en-US"/>
              <a:t>Alt 1 requires an action plan and voluntary commitment to develop improvements</a:t>
            </a:r>
          </a:p>
          <a:p>
            <a:r>
              <a:rPr lang="en-US"/>
              <a:t>Alt 2 balances risk by relying on existing partnerships, creates subregional platform for change</a:t>
            </a:r>
          </a:p>
          <a:p>
            <a:r>
              <a:rPr lang="en-US"/>
              <a:t>Alt 3 is ambitious with the greatest ability for the resulting agency to enact regional change, but the most difficult to execute</a:t>
            </a:r>
          </a:p>
        </p:txBody>
      </p:sp>
      <p:graphicFrame>
        <p:nvGraphicFramePr>
          <p:cNvPr id="7" name="Object 6">
            <a:extLst>
              <a:ext uri="{FF2B5EF4-FFF2-40B4-BE49-F238E27FC236}">
                <a16:creationId xmlns:a16="http://schemas.microsoft.com/office/drawing/2014/main" id="{8990B05E-CA30-F9E1-FBC2-26C9E5C3DD0D}"/>
              </a:ext>
            </a:extLst>
          </p:cNvPr>
          <p:cNvGraphicFramePr>
            <a:graphicFrameLocks noChangeAspect="1"/>
          </p:cNvGraphicFramePr>
          <p:nvPr/>
        </p:nvGraphicFramePr>
        <p:xfrm>
          <a:off x="6530340" y="1737600"/>
          <a:ext cx="4533900" cy="3752850"/>
        </p:xfrm>
        <a:graphic>
          <a:graphicData uri="http://schemas.openxmlformats.org/presentationml/2006/ole">
            <mc:AlternateContent xmlns:mc="http://schemas.openxmlformats.org/markup-compatibility/2006">
              <mc:Choice xmlns:v="urn:schemas-microsoft-com:vml" Requires="v">
                <p:oleObj name="Worksheet" r:id="rId3" imgW="4533828" imgH="3753017" progId="Excel.Sheet.12">
                  <p:embed/>
                </p:oleObj>
              </mc:Choice>
              <mc:Fallback>
                <p:oleObj name="Worksheet" r:id="rId3" imgW="4533828" imgH="3753017" progId="Excel.Sheet.12">
                  <p:embed/>
                  <p:pic>
                    <p:nvPicPr>
                      <p:cNvPr id="7" name="Object 6">
                        <a:extLst>
                          <a:ext uri="{FF2B5EF4-FFF2-40B4-BE49-F238E27FC236}">
                            <a16:creationId xmlns:a16="http://schemas.microsoft.com/office/drawing/2014/main" id="{8990B05E-CA30-F9E1-FBC2-26C9E5C3DD0D}"/>
                          </a:ext>
                        </a:extLst>
                      </p:cNvPr>
                      <p:cNvPicPr/>
                      <p:nvPr/>
                    </p:nvPicPr>
                    <p:blipFill>
                      <a:blip r:embed="rId4"/>
                      <a:stretch>
                        <a:fillRect/>
                      </a:stretch>
                    </p:blipFill>
                    <p:spPr>
                      <a:xfrm>
                        <a:off x="6530340" y="1737600"/>
                        <a:ext cx="4533900" cy="3752850"/>
                      </a:xfrm>
                      <a:prstGeom prst="rect">
                        <a:avLst/>
                      </a:prstGeom>
                    </p:spPr>
                  </p:pic>
                </p:oleObj>
              </mc:Fallback>
            </mc:AlternateContent>
          </a:graphicData>
        </a:graphic>
      </p:graphicFrame>
    </p:spTree>
    <p:extLst>
      <p:ext uri="{BB962C8B-B14F-4D97-AF65-F5344CB8AC3E}">
        <p14:creationId xmlns:p14="http://schemas.microsoft.com/office/powerpoint/2010/main" val="174177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682F-253A-5A3C-29B6-85EFAFD71E6B}"/>
              </a:ext>
            </a:extLst>
          </p:cNvPr>
          <p:cNvSpPr>
            <a:spLocks noGrp="1"/>
          </p:cNvSpPr>
          <p:nvPr>
            <p:ph type="title"/>
          </p:nvPr>
        </p:nvSpPr>
        <p:spPr/>
        <p:txBody>
          <a:bodyPr/>
          <a:lstStyle/>
          <a:p>
            <a:r>
              <a:rPr lang="en-US"/>
              <a:t>Alternatives Comparison</a:t>
            </a:r>
          </a:p>
        </p:txBody>
      </p:sp>
      <p:sp>
        <p:nvSpPr>
          <p:cNvPr id="3" name="Content Placeholder 2">
            <a:extLst>
              <a:ext uri="{FF2B5EF4-FFF2-40B4-BE49-F238E27FC236}">
                <a16:creationId xmlns:a16="http://schemas.microsoft.com/office/drawing/2014/main" id="{D33D1998-D834-225A-B146-77A3F6B44604}"/>
              </a:ext>
            </a:extLst>
          </p:cNvPr>
          <p:cNvSpPr>
            <a:spLocks noGrp="1"/>
          </p:cNvSpPr>
          <p:nvPr>
            <p:ph idx="1"/>
          </p:nvPr>
        </p:nvSpPr>
        <p:spPr>
          <a:xfrm>
            <a:off x="548640" y="1584721"/>
            <a:ext cx="7680960" cy="4351338"/>
          </a:xfrm>
        </p:spPr>
        <p:txBody>
          <a:bodyPr/>
          <a:lstStyle/>
          <a:p>
            <a:r>
              <a:rPr lang="en-US"/>
              <a:t>Alt 1 likely has least benefit for cost efficiency, protects city revenues for transit and roads</a:t>
            </a:r>
          </a:p>
          <a:p>
            <a:r>
              <a:rPr lang="en-US"/>
              <a:t>Alt 2 could be more expensive than existing initially due to creation of 1-2 new agencies, will likely take some time to realize cost efficiencies </a:t>
            </a:r>
          </a:p>
          <a:p>
            <a:r>
              <a:rPr lang="en-US"/>
              <a:t>Alt 3 has greatest potential for administrative cost efficiency and increases revenue to transit through TDA, but has negative effect for some city budgets</a:t>
            </a:r>
          </a:p>
        </p:txBody>
      </p:sp>
    </p:spTree>
    <p:extLst>
      <p:ext uri="{BB962C8B-B14F-4D97-AF65-F5344CB8AC3E}">
        <p14:creationId xmlns:p14="http://schemas.microsoft.com/office/powerpoint/2010/main" val="371159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B033-0AD9-46DB-940E-1C67218CB6C1}"/>
              </a:ext>
            </a:extLst>
          </p:cNvPr>
          <p:cNvSpPr>
            <a:spLocks noGrp="1"/>
          </p:cNvSpPr>
          <p:nvPr>
            <p:ph type="title"/>
          </p:nvPr>
        </p:nvSpPr>
        <p:spPr/>
        <p:txBody>
          <a:bodyPr/>
          <a:lstStyle/>
          <a:p>
            <a:r>
              <a:rPr lang="en-US">
                <a:latin typeface="Proxima Nova Rg"/>
              </a:rPr>
              <a:t>TIES Objectives and Purpose</a:t>
            </a:r>
            <a:endParaRPr lang="en-US"/>
          </a:p>
        </p:txBody>
      </p:sp>
      <p:sp>
        <p:nvSpPr>
          <p:cNvPr id="4" name="Content Placeholder 3">
            <a:extLst>
              <a:ext uri="{FF2B5EF4-FFF2-40B4-BE49-F238E27FC236}">
                <a16:creationId xmlns:a16="http://schemas.microsoft.com/office/drawing/2014/main" id="{5AA49832-7C4E-4BD7-991E-98B423B266DF}"/>
              </a:ext>
            </a:extLst>
          </p:cNvPr>
          <p:cNvSpPr>
            <a:spLocks noGrp="1"/>
          </p:cNvSpPr>
          <p:nvPr>
            <p:ph idx="1"/>
          </p:nvPr>
        </p:nvSpPr>
        <p:spPr/>
        <p:txBody>
          <a:bodyPr vert="horz" lIns="91440" tIns="45720" rIns="91440" bIns="45720" rtlCol="0" anchor="t">
            <a:normAutofit/>
          </a:bodyPr>
          <a:lstStyle/>
          <a:p>
            <a:r>
              <a:rPr lang="en-US" dirty="0"/>
              <a:t>TIES was initiated by Commission in 2020</a:t>
            </a:r>
          </a:p>
          <a:p>
            <a:pPr lvl="1"/>
            <a:r>
              <a:rPr lang="en-US" dirty="0"/>
              <a:t>Response to national trends in declining ridership, advancing equitable transportation, and the COVID-19 Pandemic’s impact on transit</a:t>
            </a:r>
          </a:p>
          <a:p>
            <a:pPr lvl="1"/>
            <a:r>
              <a:rPr lang="en-US" dirty="0"/>
              <a:t>Additionally considered issues specific to Ventura County transit, such as a lack of regional fixed-route and paratransit service and variation between rider policies between communities</a:t>
            </a:r>
          </a:p>
          <a:p>
            <a:r>
              <a:rPr lang="en-US" dirty="0"/>
              <a:t>TIES seeks to improve efficiency and rider experience by identifying ways agencies can coordinate or consolidate activities, administration, operations, and programs.</a:t>
            </a:r>
          </a:p>
        </p:txBody>
      </p:sp>
    </p:spTree>
    <p:extLst>
      <p:ext uri="{BB962C8B-B14F-4D97-AF65-F5344CB8AC3E}">
        <p14:creationId xmlns:p14="http://schemas.microsoft.com/office/powerpoint/2010/main" val="316978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B033-0AD9-46DB-940E-1C67218CB6C1}"/>
              </a:ext>
            </a:extLst>
          </p:cNvPr>
          <p:cNvSpPr>
            <a:spLocks noGrp="1"/>
          </p:cNvSpPr>
          <p:nvPr>
            <p:ph type="title"/>
          </p:nvPr>
        </p:nvSpPr>
        <p:spPr/>
        <p:txBody>
          <a:bodyPr/>
          <a:lstStyle/>
          <a:p>
            <a:r>
              <a:rPr lang="en-US">
                <a:latin typeface="Proxima Nova Rg"/>
              </a:rPr>
              <a:t>What did the TIES Team do?</a:t>
            </a:r>
          </a:p>
        </p:txBody>
      </p:sp>
      <p:sp>
        <p:nvSpPr>
          <p:cNvPr id="4" name="Content Placeholder 3">
            <a:extLst>
              <a:ext uri="{FF2B5EF4-FFF2-40B4-BE49-F238E27FC236}">
                <a16:creationId xmlns:a16="http://schemas.microsoft.com/office/drawing/2014/main" id="{5AA49832-7C4E-4BD7-991E-98B423B266DF}"/>
              </a:ext>
            </a:extLst>
          </p:cNvPr>
          <p:cNvSpPr>
            <a:spLocks noGrp="1"/>
          </p:cNvSpPr>
          <p:nvPr>
            <p:ph idx="1"/>
          </p:nvPr>
        </p:nvSpPr>
        <p:spPr/>
        <p:txBody>
          <a:bodyPr vert="horz" lIns="91440" tIns="45720" rIns="91440" bIns="45720" rtlCol="0" anchor="t">
            <a:normAutofit/>
          </a:bodyPr>
          <a:lstStyle/>
          <a:p>
            <a:r>
              <a:rPr lang="en-US" dirty="0"/>
              <a:t>Analysis of existing conditions of transit service and how it is administered across Ventura County</a:t>
            </a:r>
          </a:p>
          <a:p>
            <a:r>
              <a:rPr lang="en-US" dirty="0"/>
              <a:t>Worked with staff, City leaders and Commissioners to identify concerns and opportunities</a:t>
            </a:r>
          </a:p>
          <a:p>
            <a:r>
              <a:rPr lang="en-US" dirty="0"/>
              <a:t>Identified strategies to improve an array of topics, and developed alternatives to group them by level of agency consolidation (minimal consolidation to full consolidation)</a:t>
            </a:r>
          </a:p>
        </p:txBody>
      </p:sp>
    </p:spTree>
    <p:extLst>
      <p:ext uri="{BB962C8B-B14F-4D97-AF65-F5344CB8AC3E}">
        <p14:creationId xmlns:p14="http://schemas.microsoft.com/office/powerpoint/2010/main" val="131640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B033-0AD9-46DB-940E-1C67218CB6C1}"/>
              </a:ext>
            </a:extLst>
          </p:cNvPr>
          <p:cNvSpPr>
            <a:spLocks noGrp="1"/>
          </p:cNvSpPr>
          <p:nvPr>
            <p:ph type="title"/>
          </p:nvPr>
        </p:nvSpPr>
        <p:spPr/>
        <p:txBody>
          <a:bodyPr/>
          <a:lstStyle/>
          <a:p>
            <a:r>
              <a:rPr lang="en-US" dirty="0">
                <a:latin typeface="Proxima Nova Rg"/>
              </a:rPr>
              <a:t>What has been accomplished since the TIES began?</a:t>
            </a:r>
          </a:p>
        </p:txBody>
      </p:sp>
      <p:sp>
        <p:nvSpPr>
          <p:cNvPr id="4" name="Content Placeholder 3">
            <a:extLst>
              <a:ext uri="{FF2B5EF4-FFF2-40B4-BE49-F238E27FC236}">
                <a16:creationId xmlns:a16="http://schemas.microsoft.com/office/drawing/2014/main" id="{5AA49832-7C4E-4BD7-991E-98B423B266DF}"/>
              </a:ext>
            </a:extLst>
          </p:cNvPr>
          <p:cNvSpPr>
            <a:spLocks noGrp="1"/>
          </p:cNvSpPr>
          <p:nvPr>
            <p:ph idx="1"/>
          </p:nvPr>
        </p:nvSpPr>
        <p:spPr/>
        <p:txBody>
          <a:bodyPr vert="horz" lIns="91440" tIns="45720" rIns="91440" bIns="45720" rtlCol="0" anchor="t">
            <a:normAutofit fontScale="85000" lnSpcReduction="20000"/>
          </a:bodyPr>
          <a:lstStyle/>
          <a:p>
            <a:r>
              <a:rPr lang="en-US" dirty="0"/>
              <a:t>Moorpark launched MCT On Demand (</a:t>
            </a:r>
            <a:r>
              <a:rPr lang="en-US" dirty="0" err="1"/>
              <a:t>microtransit</a:t>
            </a:r>
            <a:r>
              <a:rPr lang="en-US" dirty="0"/>
              <a:t>) </a:t>
            </a:r>
          </a:p>
          <a:p>
            <a:r>
              <a:rPr lang="en-US" dirty="0"/>
              <a:t>Camarillo began using TDA money for transit </a:t>
            </a:r>
          </a:p>
          <a:p>
            <a:r>
              <a:rPr lang="en-US" dirty="0"/>
              <a:t>More agencies provide service planning information through Google Maps (GTFS) </a:t>
            </a:r>
          </a:p>
          <a:p>
            <a:r>
              <a:rPr lang="en-US" dirty="0"/>
              <a:t>GCTD began operating the late-night safe rides on-demand program and South Oxnard </a:t>
            </a:r>
            <a:r>
              <a:rPr lang="en-US" dirty="0" err="1"/>
              <a:t>microtransit</a:t>
            </a:r>
            <a:r>
              <a:rPr lang="en-US" dirty="0"/>
              <a:t> program</a:t>
            </a:r>
          </a:p>
          <a:p>
            <a:r>
              <a:rPr lang="en-US" dirty="0"/>
              <a:t>VCTC organized the countywide Youth Ride Free program and expanded the College Ride program </a:t>
            </a:r>
          </a:p>
          <a:p>
            <a:r>
              <a:rPr lang="en-US" dirty="0"/>
              <a:t>VCTC increased joint procurements, including the SRTP and the upcoming paratransit scheduling software RFP.</a:t>
            </a:r>
          </a:p>
          <a:p>
            <a:r>
              <a:rPr lang="en-US" dirty="0"/>
              <a:t>Received grant funding for the Countywide Paratransit Integration Analysis and the Transit Stops and Stations Assessment and Capital Program.</a:t>
            </a:r>
          </a:p>
        </p:txBody>
      </p:sp>
    </p:spTree>
    <p:extLst>
      <p:ext uri="{BB962C8B-B14F-4D97-AF65-F5344CB8AC3E}">
        <p14:creationId xmlns:p14="http://schemas.microsoft.com/office/powerpoint/2010/main" val="228406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B033-0AD9-46DB-940E-1C67218CB6C1}"/>
              </a:ext>
            </a:extLst>
          </p:cNvPr>
          <p:cNvSpPr>
            <a:spLocks noGrp="1"/>
          </p:cNvSpPr>
          <p:nvPr>
            <p:ph type="title"/>
          </p:nvPr>
        </p:nvSpPr>
        <p:spPr/>
        <p:txBody>
          <a:bodyPr/>
          <a:lstStyle/>
          <a:p>
            <a:r>
              <a:rPr lang="en-US" dirty="0">
                <a:latin typeface="Proxima Nova Rg"/>
              </a:rPr>
              <a:t>Since the February Meeting</a:t>
            </a:r>
          </a:p>
        </p:txBody>
      </p:sp>
      <p:sp>
        <p:nvSpPr>
          <p:cNvPr id="4" name="Content Placeholder 3">
            <a:extLst>
              <a:ext uri="{FF2B5EF4-FFF2-40B4-BE49-F238E27FC236}">
                <a16:creationId xmlns:a16="http://schemas.microsoft.com/office/drawing/2014/main" id="{5AA49832-7C4E-4BD7-991E-98B423B266DF}"/>
              </a:ext>
            </a:extLst>
          </p:cNvPr>
          <p:cNvSpPr>
            <a:spLocks noGrp="1"/>
          </p:cNvSpPr>
          <p:nvPr>
            <p:ph idx="1"/>
          </p:nvPr>
        </p:nvSpPr>
        <p:spPr/>
        <p:txBody>
          <a:bodyPr vert="horz" lIns="91440" tIns="45720" rIns="91440" bIns="45720" rtlCol="0" anchor="t">
            <a:normAutofit/>
          </a:bodyPr>
          <a:lstStyle/>
          <a:p>
            <a:pPr marL="0" indent="0">
              <a:buNone/>
            </a:pPr>
            <a:r>
              <a:rPr lang="en-US" dirty="0"/>
              <a:t>The following has occurred since the February Commission meeting:</a:t>
            </a:r>
          </a:p>
          <a:p>
            <a:r>
              <a:rPr lang="en-US" dirty="0"/>
              <a:t>Outreach to cities (city council meetings)</a:t>
            </a:r>
          </a:p>
          <a:p>
            <a:r>
              <a:rPr lang="en-US" dirty="0"/>
              <a:t>OWG meetings</a:t>
            </a:r>
          </a:p>
          <a:p>
            <a:r>
              <a:rPr lang="en-US" dirty="0"/>
              <a:t>Conducted a survey </a:t>
            </a:r>
          </a:p>
          <a:p>
            <a:r>
              <a:rPr lang="en-US" dirty="0"/>
              <a:t>Updated the final report</a:t>
            </a:r>
          </a:p>
          <a:p>
            <a:endParaRPr lang="en-US" dirty="0"/>
          </a:p>
        </p:txBody>
      </p:sp>
    </p:spTree>
    <p:extLst>
      <p:ext uri="{BB962C8B-B14F-4D97-AF65-F5344CB8AC3E}">
        <p14:creationId xmlns:p14="http://schemas.microsoft.com/office/powerpoint/2010/main" val="335456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D7AB-8A80-FEFB-41E6-9987FDA578A0}"/>
              </a:ext>
            </a:extLst>
          </p:cNvPr>
          <p:cNvSpPr>
            <a:spLocks noGrp="1"/>
          </p:cNvSpPr>
          <p:nvPr>
            <p:ph type="title"/>
          </p:nvPr>
        </p:nvSpPr>
        <p:spPr/>
        <p:txBody>
          <a:bodyPr/>
          <a:lstStyle/>
          <a:p>
            <a:r>
              <a:rPr lang="en-US">
                <a:latin typeface="Proxima Nova Rg"/>
              </a:rPr>
              <a:t>Final Report</a:t>
            </a:r>
            <a:endParaRPr lang="en-US"/>
          </a:p>
        </p:txBody>
      </p:sp>
      <p:sp>
        <p:nvSpPr>
          <p:cNvPr id="3" name="Text Placeholder 2">
            <a:extLst>
              <a:ext uri="{FF2B5EF4-FFF2-40B4-BE49-F238E27FC236}">
                <a16:creationId xmlns:a16="http://schemas.microsoft.com/office/drawing/2014/main" id="{FACBEFE6-F8C1-6725-3F6F-F675165CBD7D}"/>
              </a:ext>
            </a:extLst>
          </p:cNvPr>
          <p:cNvSpPr>
            <a:spLocks noGrp="1"/>
          </p:cNvSpPr>
          <p:nvPr>
            <p:ph type="body" idx="1"/>
          </p:nvPr>
        </p:nvSpPr>
        <p:spPr/>
        <p:txBody>
          <a:bodyPr vert="horz" lIns="91440" tIns="45720" rIns="91440" bIns="45720" rtlCol="0" anchor="t">
            <a:normAutofit/>
          </a:bodyPr>
          <a:lstStyle/>
          <a:p>
            <a:r>
              <a:rPr lang="en-US"/>
              <a:t>Providing Guidance on Strategic Implementation of Recommended Actions</a:t>
            </a:r>
          </a:p>
        </p:txBody>
      </p:sp>
    </p:spTree>
    <p:extLst>
      <p:ext uri="{BB962C8B-B14F-4D97-AF65-F5344CB8AC3E}">
        <p14:creationId xmlns:p14="http://schemas.microsoft.com/office/powerpoint/2010/main" val="70157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2174-AF6A-419E-8AFB-6484BEBEB707}"/>
              </a:ext>
            </a:extLst>
          </p:cNvPr>
          <p:cNvSpPr>
            <a:spLocks noGrp="1"/>
          </p:cNvSpPr>
          <p:nvPr>
            <p:ph type="title"/>
          </p:nvPr>
        </p:nvSpPr>
        <p:spPr/>
        <p:txBody>
          <a:bodyPr/>
          <a:lstStyle/>
          <a:p>
            <a:r>
              <a:rPr lang="en-US">
                <a:latin typeface="Proxima Nova Rg"/>
              </a:rPr>
              <a:t>Incorporated Feedback from Communities</a:t>
            </a:r>
            <a:endParaRPr lang="en-US"/>
          </a:p>
        </p:txBody>
      </p:sp>
      <p:sp>
        <p:nvSpPr>
          <p:cNvPr id="3" name="Content Placeholder 2">
            <a:extLst>
              <a:ext uri="{FF2B5EF4-FFF2-40B4-BE49-F238E27FC236}">
                <a16:creationId xmlns:a16="http://schemas.microsoft.com/office/drawing/2014/main" id="{999E1FF4-AA21-4FE4-9585-0BF8F2BE2477}"/>
              </a:ext>
            </a:extLst>
          </p:cNvPr>
          <p:cNvSpPr>
            <a:spLocks noGrp="1"/>
          </p:cNvSpPr>
          <p:nvPr>
            <p:ph idx="1"/>
          </p:nvPr>
        </p:nvSpPr>
        <p:spPr/>
        <p:txBody>
          <a:bodyPr vert="horz" lIns="91440" tIns="45720" rIns="91440" bIns="45720" rtlCol="0" anchor="t">
            <a:normAutofit/>
          </a:bodyPr>
          <a:lstStyle/>
          <a:p>
            <a:r>
              <a:rPr lang="en-US" dirty="0"/>
              <a:t>Changes from February 2023 plan reflect concerns from some communities with full implementation of Alternative 2</a:t>
            </a:r>
          </a:p>
          <a:p>
            <a:pPr lvl="1"/>
            <a:r>
              <a:rPr lang="en-US" dirty="0"/>
              <a:t>Incorporated an incremental approach from Alternatives 1 into 2</a:t>
            </a:r>
          </a:p>
          <a:p>
            <a:pPr lvl="1"/>
            <a:r>
              <a:rPr lang="en-US" dirty="0"/>
              <a:t>Reinforce with stakeholders that TIES is a framework, not a binding agreement</a:t>
            </a:r>
          </a:p>
          <a:p>
            <a:r>
              <a:rPr lang="en-US" dirty="0"/>
              <a:t>The TIES final report, particularly through the Implementation Plan, seeks to develop a “roadmap” to incremental integration by providing a framework and strategies to do so.</a:t>
            </a:r>
          </a:p>
        </p:txBody>
      </p:sp>
    </p:spTree>
    <p:extLst>
      <p:ext uri="{BB962C8B-B14F-4D97-AF65-F5344CB8AC3E}">
        <p14:creationId xmlns:p14="http://schemas.microsoft.com/office/powerpoint/2010/main" val="302710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2174-AF6A-419E-8AFB-6484BEBEB707}"/>
              </a:ext>
            </a:extLst>
          </p:cNvPr>
          <p:cNvSpPr>
            <a:spLocks noGrp="1"/>
          </p:cNvSpPr>
          <p:nvPr>
            <p:ph type="title"/>
          </p:nvPr>
        </p:nvSpPr>
        <p:spPr/>
        <p:txBody>
          <a:bodyPr/>
          <a:lstStyle/>
          <a:p>
            <a:r>
              <a:rPr lang="en-US" dirty="0">
                <a:latin typeface="Proxima Nova Rg"/>
              </a:rPr>
              <a:t>Strategic Implementation Plan Timeline</a:t>
            </a:r>
            <a:endParaRPr lang="en-US" dirty="0"/>
          </a:p>
        </p:txBody>
      </p:sp>
      <p:sp>
        <p:nvSpPr>
          <p:cNvPr id="3" name="Content Placeholder 2">
            <a:extLst>
              <a:ext uri="{FF2B5EF4-FFF2-40B4-BE49-F238E27FC236}">
                <a16:creationId xmlns:a16="http://schemas.microsoft.com/office/drawing/2014/main" id="{999E1FF4-AA21-4FE4-9585-0BF8F2BE2477}"/>
              </a:ext>
            </a:extLst>
          </p:cNvPr>
          <p:cNvSpPr>
            <a:spLocks noGrp="1"/>
          </p:cNvSpPr>
          <p:nvPr>
            <p:ph idx="1"/>
          </p:nvPr>
        </p:nvSpPr>
        <p:spPr/>
        <p:txBody>
          <a:bodyPr vert="horz" lIns="91440" tIns="45720" rIns="91440" bIns="45720" rtlCol="0" anchor="t">
            <a:normAutofit/>
          </a:bodyPr>
          <a:lstStyle/>
          <a:p>
            <a:r>
              <a:rPr lang="en-US" dirty="0"/>
              <a:t>Outlines specific actions on an annual basis over the next decade</a:t>
            </a:r>
          </a:p>
          <a:p>
            <a:r>
              <a:rPr lang="en-US" dirty="0"/>
              <a:t>Prioritizes "low-hanging fruit" actions that are already underway</a:t>
            </a:r>
          </a:p>
          <a:p>
            <a:pPr lvl="1"/>
            <a:r>
              <a:rPr lang="en-US" dirty="0"/>
              <a:t>Actions incorporated into the upcoming SRTP (fare study, consistent route classifications, etc.)</a:t>
            </a:r>
          </a:p>
          <a:p>
            <a:pPr lvl="1"/>
            <a:r>
              <a:rPr lang="en-US" dirty="0"/>
              <a:t>Study to consolidate to a single paratransit provider</a:t>
            </a:r>
          </a:p>
          <a:p>
            <a:pPr lvl="1"/>
            <a:r>
              <a:rPr lang="en-US" dirty="0"/>
              <a:t>Recent bus stop improvement grant</a:t>
            </a:r>
          </a:p>
          <a:p>
            <a:pPr lvl="1"/>
            <a:r>
              <a:rPr lang="en-US" dirty="0"/>
              <a:t>Working towards joint procurement</a:t>
            </a:r>
          </a:p>
        </p:txBody>
      </p:sp>
    </p:spTree>
    <p:extLst>
      <p:ext uri="{BB962C8B-B14F-4D97-AF65-F5344CB8AC3E}">
        <p14:creationId xmlns:p14="http://schemas.microsoft.com/office/powerpoint/2010/main" val="99354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2174-AF6A-419E-8AFB-6484BEBEB707}"/>
              </a:ext>
            </a:extLst>
          </p:cNvPr>
          <p:cNvSpPr>
            <a:spLocks noGrp="1"/>
          </p:cNvSpPr>
          <p:nvPr>
            <p:ph type="title"/>
          </p:nvPr>
        </p:nvSpPr>
        <p:spPr/>
        <p:txBody>
          <a:bodyPr/>
          <a:lstStyle/>
          <a:p>
            <a:r>
              <a:rPr lang="en-US">
                <a:latin typeface="Proxima Nova Rg"/>
              </a:rPr>
              <a:t>Strategic Implementation Timeline</a:t>
            </a:r>
            <a:endParaRPr lang="en-US"/>
          </a:p>
        </p:txBody>
      </p:sp>
      <p:pic>
        <p:nvPicPr>
          <p:cNvPr id="6" name="Picture 5" descr="A screenshot of a computer&#10;&#10;Description automatically generated">
            <a:extLst>
              <a:ext uri="{FF2B5EF4-FFF2-40B4-BE49-F238E27FC236}">
                <a16:creationId xmlns:a16="http://schemas.microsoft.com/office/drawing/2014/main" id="{8B49CE99-D274-A3CA-F8B5-EB5F98F4251F}"/>
              </a:ext>
            </a:extLst>
          </p:cNvPr>
          <p:cNvPicPr>
            <a:picLocks noChangeAspect="1"/>
          </p:cNvPicPr>
          <p:nvPr/>
        </p:nvPicPr>
        <p:blipFill>
          <a:blip r:embed="rId3"/>
          <a:stretch>
            <a:fillRect/>
          </a:stretch>
        </p:blipFill>
        <p:spPr>
          <a:xfrm>
            <a:off x="1704622" y="1081628"/>
            <a:ext cx="4276969" cy="5473025"/>
          </a:xfrm>
          <a:prstGeom prst="rect">
            <a:avLst/>
          </a:prstGeom>
        </p:spPr>
      </p:pic>
      <p:sp>
        <p:nvSpPr>
          <p:cNvPr id="7" name="TextBox 6">
            <a:extLst>
              <a:ext uri="{FF2B5EF4-FFF2-40B4-BE49-F238E27FC236}">
                <a16:creationId xmlns:a16="http://schemas.microsoft.com/office/drawing/2014/main" id="{8A9B1B27-B51B-3227-3439-99A145F16AD3}"/>
              </a:ext>
            </a:extLst>
          </p:cNvPr>
          <p:cNvSpPr txBox="1"/>
          <p:nvPr/>
        </p:nvSpPr>
        <p:spPr>
          <a:xfrm>
            <a:off x="6563429" y="1378151"/>
            <a:ext cx="4913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2"/>
                </a:solidFill>
              </a:rPr>
              <a:t>Pre-requisite actions correspond to later key and supporting actions</a:t>
            </a:r>
          </a:p>
        </p:txBody>
      </p:sp>
      <p:sp>
        <p:nvSpPr>
          <p:cNvPr id="9" name="TextBox 8">
            <a:extLst>
              <a:ext uri="{FF2B5EF4-FFF2-40B4-BE49-F238E27FC236}">
                <a16:creationId xmlns:a16="http://schemas.microsoft.com/office/drawing/2014/main" id="{89564908-43D4-9B96-2E40-A271792F8403}"/>
              </a:ext>
            </a:extLst>
          </p:cNvPr>
          <p:cNvSpPr txBox="1"/>
          <p:nvPr/>
        </p:nvSpPr>
        <p:spPr>
          <a:xfrm>
            <a:off x="6437922" y="3497383"/>
            <a:ext cx="4913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2"/>
                </a:solidFill>
              </a:rPr>
              <a:t>Key and supporting actions correspond to recommendations from Alternatives 1 and 2</a:t>
            </a:r>
          </a:p>
        </p:txBody>
      </p:sp>
      <p:sp>
        <p:nvSpPr>
          <p:cNvPr id="10" name="TextBox 9">
            <a:extLst>
              <a:ext uri="{FF2B5EF4-FFF2-40B4-BE49-F238E27FC236}">
                <a16:creationId xmlns:a16="http://schemas.microsoft.com/office/drawing/2014/main" id="{2D77D5A9-54EA-A7D2-D284-0DFF6B33DC37}"/>
              </a:ext>
            </a:extLst>
          </p:cNvPr>
          <p:cNvSpPr txBox="1"/>
          <p:nvPr/>
        </p:nvSpPr>
        <p:spPr>
          <a:xfrm>
            <a:off x="6437922" y="5490306"/>
            <a:ext cx="491392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2"/>
                </a:solidFill>
              </a:rPr>
              <a:t>Actions are rated based on estimated budget impact, if they require a cost-sharing agreement, and if they directly impact riders</a:t>
            </a:r>
          </a:p>
        </p:txBody>
      </p:sp>
      <p:cxnSp>
        <p:nvCxnSpPr>
          <p:cNvPr id="11" name="Straight Arrow Connector 10">
            <a:extLst>
              <a:ext uri="{FF2B5EF4-FFF2-40B4-BE49-F238E27FC236}">
                <a16:creationId xmlns:a16="http://schemas.microsoft.com/office/drawing/2014/main" id="{B75E6E86-98CE-1DC3-855B-086AC214DBC2}"/>
              </a:ext>
            </a:extLst>
          </p:cNvPr>
          <p:cNvCxnSpPr/>
          <p:nvPr/>
        </p:nvCxnSpPr>
        <p:spPr>
          <a:xfrm flipH="1">
            <a:off x="6015893" y="1678814"/>
            <a:ext cx="478576" cy="263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DB6821C-93B4-AC64-E4AA-93BCDBFDD3B9}"/>
              </a:ext>
            </a:extLst>
          </p:cNvPr>
          <p:cNvCxnSpPr>
            <a:cxnSpLocks/>
          </p:cNvCxnSpPr>
          <p:nvPr/>
        </p:nvCxnSpPr>
        <p:spPr>
          <a:xfrm flipH="1" flipV="1">
            <a:off x="6006929" y="3161324"/>
            <a:ext cx="487540" cy="597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6F3487-DE2E-4094-D2C1-F4099302192B}"/>
              </a:ext>
            </a:extLst>
          </p:cNvPr>
          <p:cNvCxnSpPr>
            <a:cxnSpLocks/>
          </p:cNvCxnSpPr>
          <p:nvPr/>
        </p:nvCxnSpPr>
        <p:spPr>
          <a:xfrm flipH="1">
            <a:off x="5971071" y="3758627"/>
            <a:ext cx="514433" cy="1097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57F381-8189-593B-9F0D-B57B4B22A3EA}"/>
              </a:ext>
            </a:extLst>
          </p:cNvPr>
          <p:cNvCxnSpPr>
            <a:cxnSpLocks/>
          </p:cNvCxnSpPr>
          <p:nvPr/>
        </p:nvCxnSpPr>
        <p:spPr>
          <a:xfrm flipH="1">
            <a:off x="6006928" y="6026696"/>
            <a:ext cx="478576" cy="263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070058"/>
      </p:ext>
    </p:extLst>
  </p:cSld>
  <p:clrMapOvr>
    <a:masterClrMapping/>
  </p:clrMapOvr>
</p:sld>
</file>

<file path=ppt/theme/theme1.xml><?xml version="1.0" encoding="utf-8"?>
<a:theme xmlns:a="http://schemas.openxmlformats.org/drawingml/2006/main" name="office theme">
  <a:themeElements>
    <a:clrScheme name="FehrPeers">
      <a:dk1>
        <a:srgbClr val="000000"/>
      </a:dk1>
      <a:lt1>
        <a:srgbClr val="FFFFFF"/>
      </a:lt1>
      <a:dk2>
        <a:srgbClr val="414042"/>
      </a:dk2>
      <a:lt2>
        <a:srgbClr val="BECEC4"/>
      </a:lt2>
      <a:accent1>
        <a:srgbClr val="1B5633"/>
      </a:accent1>
      <a:accent2>
        <a:srgbClr val="48773C"/>
      </a:accent2>
      <a:accent3>
        <a:srgbClr val="A3D55F"/>
      </a:accent3>
      <a:accent4>
        <a:srgbClr val="E57E3E"/>
      </a:accent4>
      <a:accent5>
        <a:srgbClr val="3E6170"/>
      </a:accent5>
      <a:accent6>
        <a:srgbClr val="451B4E"/>
      </a:accent6>
      <a:hlink>
        <a:srgbClr val="0563C1"/>
      </a:hlink>
      <a:folHlink>
        <a:srgbClr val="954F72"/>
      </a:folHlink>
    </a:clrScheme>
    <a:fontScheme name="Proxima VCTC">
      <a:majorFont>
        <a:latin typeface="Proxima Nova Rg"/>
        <a:ea typeface=""/>
        <a:cs typeface=""/>
      </a:majorFont>
      <a:minorFont>
        <a:latin typeface="Proxima Nova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69C8CCBC76394FBF3D32AF50AF94AB" ma:contentTypeVersion="19" ma:contentTypeDescription="Create a new document." ma:contentTypeScope="" ma:versionID="21264aec17e976ce495cc0515e041824">
  <xsd:schema xmlns:xsd="http://www.w3.org/2001/XMLSchema" xmlns:xs="http://www.w3.org/2001/XMLSchema" xmlns:p="http://schemas.microsoft.com/office/2006/metadata/properties" xmlns:ns1="http://schemas.microsoft.com/sharepoint/v3" xmlns:ns2="217c52dd-f207-46ed-907a-149ac87d1cb3" xmlns:ns3="392115dc-b705-46fa-b439-48a1e61ce6cc" targetNamespace="http://schemas.microsoft.com/office/2006/metadata/properties" ma:root="true" ma:fieldsID="b017a1a56efb9793f8d58a9c78710350" ns1:_="" ns2:_="" ns3:_="">
    <xsd:import namespace="http://schemas.microsoft.com/sharepoint/v3"/>
    <xsd:import namespace="217c52dd-f207-46ed-907a-149ac87d1cb3"/>
    <xsd:import namespace="392115dc-b705-46fa-b439-48a1e61ce6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7c52dd-f207-46ed-907a-149ac87d1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aa16a-efdf-4c4a-b97e-f492f99eca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2115dc-b705-46fa-b439-48a1e61ce6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cdaa45-a633-489c-8339-a82ec49723d6}" ma:internalName="TaxCatchAll" ma:showField="CatchAllData" ma:web="392115dc-b705-46fa-b439-48a1e61ce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0019D1-E151-480C-8D29-98B6A9814E28}">
  <ds:schemaRefs>
    <ds:schemaRef ds:uri="http://schemas.microsoft.com/sharepoint/v3/contenttype/forms"/>
  </ds:schemaRefs>
</ds:datastoreItem>
</file>

<file path=customXml/itemProps2.xml><?xml version="1.0" encoding="utf-8"?>
<ds:datastoreItem xmlns:ds="http://schemas.openxmlformats.org/officeDocument/2006/customXml" ds:itemID="{44AAB8D4-55DF-4BF6-B446-C04D0CA5B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7c52dd-f207-46ed-907a-149ac87d1cb3"/>
    <ds:schemaRef ds:uri="392115dc-b705-46fa-b439-48a1e61ce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TotalTime>
  <Words>1255</Words>
  <Application>Microsoft Office PowerPoint</Application>
  <PresentationFormat>Widescreen</PresentationFormat>
  <Paragraphs>124</Paragraphs>
  <Slides>17</Slides>
  <Notes>16</Notes>
  <HiddenSlides>5</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Proxima Nova Lt</vt:lpstr>
      <vt:lpstr>Proxima Nova Rg</vt:lpstr>
      <vt:lpstr>office theme</vt:lpstr>
      <vt:lpstr>Worksheet</vt:lpstr>
      <vt:lpstr>PowerPoint Presentation</vt:lpstr>
      <vt:lpstr>TIES Objectives and Purpose</vt:lpstr>
      <vt:lpstr>What did the TIES Team do?</vt:lpstr>
      <vt:lpstr>What has been accomplished since the TIES began?</vt:lpstr>
      <vt:lpstr>Since the February Meeting</vt:lpstr>
      <vt:lpstr>Final Report</vt:lpstr>
      <vt:lpstr>Incorporated Feedback from Communities</vt:lpstr>
      <vt:lpstr>Strategic Implementation Plan Timeline</vt:lpstr>
      <vt:lpstr>Strategic Implementation Timeline</vt:lpstr>
      <vt:lpstr>Strategic Implementation Timeline</vt:lpstr>
      <vt:lpstr>Next Steps</vt:lpstr>
      <vt:lpstr>PowerPoint Presentation</vt:lpstr>
      <vt:lpstr>Alternative 1 </vt:lpstr>
      <vt:lpstr>Alternative 2</vt:lpstr>
      <vt:lpstr>Alternative 3</vt:lpstr>
      <vt:lpstr>Alternatives Comparison</vt:lpstr>
      <vt:lpstr>Alternatives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Chyba</dc:creator>
  <cp:lastModifiedBy>Claire Grasty</cp:lastModifiedBy>
  <cp:revision>198</cp:revision>
  <dcterms:created xsi:type="dcterms:W3CDTF">2020-12-15T02:58:15Z</dcterms:created>
  <dcterms:modified xsi:type="dcterms:W3CDTF">2023-10-04T20:17:43Z</dcterms:modified>
</cp:coreProperties>
</file>