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94" r:id="rId5"/>
    <p:sldMasterId id="2147483706" r:id="rId6"/>
  </p:sldMasterIdLst>
  <p:notesMasterIdLst>
    <p:notesMasterId r:id="rId16"/>
  </p:notesMasterIdLst>
  <p:sldIdLst>
    <p:sldId id="417" r:id="rId7"/>
    <p:sldId id="430" r:id="rId8"/>
    <p:sldId id="437" r:id="rId9"/>
    <p:sldId id="436" r:id="rId10"/>
    <p:sldId id="438" r:id="rId11"/>
    <p:sldId id="439" r:id="rId12"/>
    <p:sldId id="440" r:id="rId13"/>
    <p:sldId id="441" r:id="rId14"/>
    <p:sldId id="44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556190-8ABF-F14C-872C-3A2A8FA1B82A}" name="Hermann, Greg" initials="HG" userId="S::ghermann@slocity.org::5e35acfe-932b-47b0-93d3-b9bf38ac45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quiaga, Josh" initials="EJ" lastIdx="1" clrIdx="0">
    <p:extLst>
      <p:ext uri="{19B8F6BF-5375-455C-9EA6-DF929625EA0E}">
        <p15:presenceInfo xmlns:p15="http://schemas.microsoft.com/office/powerpoint/2012/main" userId="S::jerquiag@slocity.org::8812520f-19a9-45aa-b04b-ffdc30790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3A17A-7DF0-426B-92D7-878DF5E539A2}" v="6" dt="2023-03-26T04:53:34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BA3EF-89D6-4CB9-ABE1-8F02B1C740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D091F-ED22-4C86-BAD8-8DE536AA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4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A2F0A-6CAC-4E45-83B4-968EE65615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04565" y="132416"/>
            <a:ext cx="8677836" cy="1143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912284" y="866431"/>
            <a:ext cx="7277224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5" name="Picture 4" descr="SLO City Emblem_4color_lightbkg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27" y="98850"/>
            <a:ext cx="1856393" cy="186537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3A5BE3D-0398-4AE3-8709-4B8BFB4FC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A9504F1-6CCD-0345-8D73-B4F94085CAF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98CEDB-5B7D-46EC-9E90-3533E663B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19DB5B-4B4C-4ED2-B2EC-AC1E75166FC2}"/>
              </a:ext>
            </a:extLst>
          </p:cNvPr>
          <p:cNvSpPr/>
          <p:nvPr userDrawn="1"/>
        </p:nvSpPr>
        <p:spPr>
          <a:xfrm>
            <a:off x="0" y="6129867"/>
            <a:ext cx="9143999" cy="72813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LO City Emblem_4color_drkbkgd.png">
            <a:extLst>
              <a:ext uri="{FF2B5EF4-FFF2-40B4-BE49-F238E27FC236}">
                <a16:creationId xmlns:a16="http://schemas.microsoft.com/office/drawing/2014/main" id="{C205C57B-6D87-407F-A4C8-A7946F575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2" y="6197599"/>
            <a:ext cx="623697" cy="620704"/>
          </a:xfrm>
          <a:prstGeom prst="rect">
            <a:avLst/>
          </a:prstGeom>
        </p:spPr>
      </p:pic>
      <p:pic>
        <p:nvPicPr>
          <p:cNvPr id="12" name="Picture 11" descr="City of SLO_wordmark_white.png">
            <a:extLst>
              <a:ext uri="{FF2B5EF4-FFF2-40B4-BE49-F238E27FC236}">
                <a16:creationId xmlns:a16="http://schemas.microsoft.com/office/drawing/2014/main" id="{A2917AFB-D1E6-4B1A-AED1-AD0C83D874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18" y="6393997"/>
            <a:ext cx="2785937" cy="2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6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65224" y="0"/>
            <a:ext cx="1326776" cy="6121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183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865224" y="0"/>
            <a:ext cx="1326776" cy="6121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070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65224" y="1"/>
            <a:ext cx="1326776" cy="6858000"/>
          </a:xfrm>
          <a:prstGeom prst="rect">
            <a:avLst/>
          </a:prstGeom>
          <a:solidFill>
            <a:schemeClr val="tx2">
              <a:lumMod val="25000"/>
              <a:lumOff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865224" y="6356351"/>
            <a:ext cx="1326777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840" y="5758552"/>
            <a:ext cx="800946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59671" y="361017"/>
            <a:ext cx="675341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2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65224" y="0"/>
            <a:ext cx="1326776" cy="1003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62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0"/>
            <a:ext cx="957431" cy="83521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403" y="990600"/>
            <a:ext cx="475488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37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9081" y="0"/>
            <a:ext cx="5862919" cy="83521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51517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7011" y="990601"/>
            <a:ext cx="5462016" cy="501249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cxnSp>
        <p:nvCxnSpPr>
          <p:cNvPr id="11" name="Straight Connector 10"/>
          <p:cNvCxnSpPr/>
          <p:nvPr/>
        </p:nvCxnSpPr>
        <p:spPr>
          <a:xfrm>
            <a:off x="6341533" y="846138"/>
            <a:ext cx="5850467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73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22368" y="0"/>
            <a:ext cx="2569633" cy="3907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3699" y="268288"/>
            <a:ext cx="9144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26600" y="3913188"/>
            <a:ext cx="2565400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980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47296" y="0"/>
            <a:ext cx="1344705" cy="39076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4008968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47296" y="361017"/>
            <a:ext cx="1344705" cy="365125"/>
          </a:xfrm>
        </p:spPr>
        <p:txBody>
          <a:bodyPr/>
          <a:lstStyle>
            <a:lvl1pPr algn="ctr"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70400" y="268289"/>
            <a:ext cx="6269317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70400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7667333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 flipV="1">
            <a:off x="10847296" y="3861881"/>
            <a:ext cx="134470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21025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0"/>
            <a:ext cx="2575859" cy="191420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6141" y="361017"/>
            <a:ext cx="2575859" cy="365125"/>
          </a:xfrm>
        </p:spPr>
        <p:txBody>
          <a:bodyPr/>
          <a:lstStyle>
            <a:lvl1pPr algn="ctr">
              <a:defRPr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618133" y="1912938"/>
            <a:ext cx="2573867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728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1035425"/>
            <a:ext cx="1763060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35425"/>
            <a:ext cx="8026400" cy="51097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1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1"/>
            <a:ext cx="2575859" cy="6857998"/>
          </a:xfrm>
          <a:prstGeom prst="rect">
            <a:avLst/>
          </a:prstGeom>
          <a:solidFill>
            <a:schemeClr val="tx2">
              <a:lumMod val="25000"/>
              <a:lumOff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209801"/>
            <a:ext cx="8677836" cy="3793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083" y="5740513"/>
            <a:ext cx="800946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575859" cy="365125"/>
          </a:xfrm>
        </p:spPr>
        <p:txBody>
          <a:bodyPr/>
          <a:lstStyle>
            <a:lvl1pPr algn="ctr">
              <a:defRPr/>
            </a:lvl1pPr>
          </a:lstStyle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6190589" y="3429133"/>
            <a:ext cx="6857206" cy="21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LO City Emblem_1color_lightbkgd.png"/>
          <p:cNvPicPr>
            <a:picLocks/>
          </p:cNvPicPr>
          <p:nvPr/>
        </p:nvPicPr>
        <p:blipFill>
          <a:blip r:embed="rId2" cstate="hqprint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468" y="254001"/>
            <a:ext cx="1673352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96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03FF-E638-EB42-BF17-DC9FA246F98B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DB1A-0D23-1348-928F-00297A4C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86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03FF-E638-EB42-BF17-DC9FA246F98B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DB1A-0D23-1348-928F-00297A4C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79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03FF-E638-EB42-BF17-DC9FA246F98B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DB1A-0D23-1348-928F-00297A4C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5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03FF-E638-EB42-BF17-DC9FA246F98B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DB1A-0D23-1348-928F-00297A4C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01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03FF-E638-EB42-BF17-DC9FA246F98B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DB1A-0D23-1348-928F-00297A4C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5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03FF-E638-EB42-BF17-DC9FA246F98B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DB1A-0D23-1348-928F-00297A4C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11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03FF-E638-EB42-BF17-DC9FA246F98B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DB1A-0D23-1348-928F-00297A4C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53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03FF-E638-EB42-BF17-DC9FA246F98B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DB1A-0D23-1348-928F-00297A4C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49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03FF-E638-EB42-BF17-DC9FA246F98B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DB1A-0D23-1348-928F-00297A4C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85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03FF-E638-EB42-BF17-DC9FA246F98B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DB1A-0D23-1348-928F-00297A4C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113593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683" y="50083"/>
            <a:ext cx="11921317" cy="10858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684" y="5159031"/>
            <a:ext cx="7277224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0612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0683" y="1419917"/>
            <a:ext cx="11921317" cy="360501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49350"/>
            <a:ext cx="12192000" cy="635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733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03FF-E638-EB42-BF17-DC9FA246F98B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DB1A-0D23-1348-928F-00297A4C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6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0CCC-4FFB-C640-891D-6D842DDDD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932A-83EE-2647-BA22-27B50669C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40AA2-6A41-F845-9BAC-E39F329D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F285C-4CC7-45E3-BBC2-8515CCD9D4CD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C84C9-341D-B04C-9B4C-BF12C263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City of Fremont - Fiber Optic Master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EF569-DE48-FF4C-9711-4BC0C9A5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57EBFA4-A837-084B-B6DD-2E7CB368B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00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A664-940C-9848-94F7-AB17F446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2C10-F3C1-2346-B12C-8900957FC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5FBC9-E2D4-4A47-8FAE-052EE83F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0513" y="6311901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fld id="{043ECE32-12CF-41C8-97F3-235CB569B3B1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5A5A3-18C4-7846-B72C-CC3FE599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0992" y="6311900"/>
            <a:ext cx="41148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City of Fremont - Fiber Optic Master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05AE0-8F7C-D741-9D4D-F6BFA99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2262" y="6311899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    </a:t>
            </a:r>
            <a:fld id="{357EBFA4-A837-084B-B6DD-2E7CB368B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40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E7A4-354B-7D4B-B83D-185B7F45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E2293-A7D8-8F4D-B9D2-EBD608F88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87390-5B63-964F-9E1A-2F375DBA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C2FA-8521-48E0-B32F-5CD7395B4F71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56A11-F1DA-B74C-A415-18E5D3B5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Fremont - Fiber Optic Master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54EB3-9429-F849-9C52-0EB1C79F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BFA4-A837-084B-B6DD-2E7CB368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09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15B5-4573-3947-8016-2E76350B1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CED8-1102-2542-BD24-CA2E535B8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08351-1F51-5F4B-8C8F-9FA2321D6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C0582-B2F9-384D-8DCF-83BB3E9E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247D-2A6F-4E93-963C-202C77D699CE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06CFE-3764-3446-81E6-5ED8FC4B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Fremont - Fiber Optic Master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05104-2085-BD4C-97B2-37F8C0DA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BFA4-A837-084B-B6DD-2E7CB368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67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3265-232F-8549-9EE7-641A77CBC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BA84A-A587-2347-AA92-2C166AE5C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B589A-8FB1-6A49-BB9D-C2ADBA08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A7682-CDAB-9E42-9359-A315F7899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1A98A-97D4-6E4B-94FF-9105A56DA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4C73B-E176-7942-AB65-914344B5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1186-D6FA-4DC5-A091-1D5CAE46953E}" type="datetime1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3B880F-4AC2-194A-B19B-6D70EA8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Fremont - Fiber Optic Master Plan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E83535-25F2-A041-A2D7-4E7A9B5DE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BFA4-A837-084B-B6DD-2E7CB368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63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3378-465A-F240-B54C-B8E25FAD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EEDFB-C0C1-C44B-A2B2-79EC073F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898-AB81-4972-A561-BA0FF5F4FD68}" type="datetime1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3D380-B0A1-684E-96A2-C24D598C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Fremont - Fiber Optic Master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ED567-497A-0740-B9EC-319BAA1A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BFA4-A837-084B-B6DD-2E7CB368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47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097AD-D4B6-8E42-BCF4-4769536D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53CA-EDBC-440E-9A1E-70E6142D2F00}" type="datetime1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30B7A-FE15-CE44-B51E-CDFAC6CC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Fremont - Fiber Optic Master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7DE4F-5FA3-024C-8EF4-D32DFF9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BFA4-A837-084B-B6DD-2E7CB368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56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BB54-0E6E-8B46-83C9-4223A516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EEAC-A0C8-B240-8745-7F75F4EE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A4307-8006-4948-B747-2F9C5C4F0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2B166-7440-0B4B-85F9-8F04069F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9C2-A541-46D4-B7F4-F58AD02FD381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BD69-19F6-B84D-B82B-61E7C2CF5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Fremont - Fiber Optic Master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251AC-F7A0-C040-97D5-48DEBC8D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BFA4-A837-084B-B6DD-2E7CB368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02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0D91-0250-704A-9FE6-76FEBB6B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3A1D3A-0725-0E4E-9EA4-3DEC37F89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CEFA6-4810-234F-8E94-213641B27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5AABB-A5E2-9141-8BE6-D47F43F7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371A-FFA2-4B26-9D46-0D4D8AABFAD0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34E9B-D37D-C441-A54C-3DF1CD7A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Fremont - Fiber Optic Master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201AF-FEEF-D141-A111-624DDEC1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BFA4-A837-084B-B6DD-2E7CB368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0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920240" cy="191420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112" y="123757"/>
            <a:ext cx="8677836" cy="1143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361017"/>
            <a:ext cx="675341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LO City Emblem_1color_lightbkgd.png"/>
          <p:cNvPicPr>
            <a:picLocks/>
          </p:cNvPicPr>
          <p:nvPr/>
        </p:nvPicPr>
        <p:blipFill>
          <a:blip r:embed="rId2" cstate="hqprint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8" y="139701"/>
            <a:ext cx="1673352" cy="167640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1917700"/>
            <a:ext cx="1911096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07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7B0F-2D39-0B42-AACE-DA7DC14B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3AB4B-E8D5-8D4A-B9F5-4414C7E45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B943E-8AE7-9943-95F8-F4FC3FC4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1919-4F55-4CCE-B75D-9F65E519AE03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0DFBF-3841-FD45-BF30-9FBFE31B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Fremont - Fiber Optic Master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950F4-B835-FF40-9F64-04476926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BFA4-A837-084B-B6DD-2E7CB368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8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E845F-8A07-124B-AD7B-7A35833F6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5281F-98B5-AF4E-A306-19D9AAC12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79D66-B322-7245-8FA3-DFEC72BD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0A33-D248-4913-80AA-477C7EABA800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BBD21-2284-6A46-B1D8-26726BD0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Fremont - Fiber Optic Master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542F7-2240-D74E-923D-3685A1C2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BFA4-A837-084B-B6DD-2E7CB368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14521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tx2">
                  <a:lumMod val="50000"/>
                  <a:lumOff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3" y="726141"/>
            <a:ext cx="6621928" cy="1398494"/>
          </a:xfrm>
        </p:spPr>
        <p:txBody>
          <a:bodyPr anchor="b" anchorCtr="0"/>
          <a:lstStyle>
            <a:lvl1pPr algn="l">
              <a:defRPr sz="4600" b="0" cap="none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47217" y="6356351"/>
            <a:ext cx="2163483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22403" y="2209801"/>
            <a:ext cx="8677836" cy="379329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74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007800"/>
            <a:ext cx="4322233" cy="211375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72" y="3429001"/>
            <a:ext cx="6621928" cy="1398494"/>
          </a:xfrm>
        </p:spPr>
        <p:txBody>
          <a:bodyPr anchor="b" anchorCtr="0"/>
          <a:lstStyle>
            <a:lvl1pPr algn="l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472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2" y="268288"/>
            <a:ext cx="3962400" cy="359450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0612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006850"/>
            <a:ext cx="4318000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19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4" y="0"/>
            <a:ext cx="1326776" cy="6121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992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20326" y="361017"/>
            <a:ext cx="675341" cy="365125"/>
          </a:xfrm>
        </p:spPr>
        <p:txBody>
          <a:bodyPr/>
          <a:lstStyle>
            <a:lvl1pPr>
              <a:defRPr>
                <a:solidFill>
                  <a:srgbClr val="CACAB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2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98511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5855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5855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65224" y="0"/>
            <a:ext cx="1326776" cy="6121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rgbClr val="FFFF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214562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9599" y="4224973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237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867783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209801"/>
            <a:ext cx="8677836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83" y="6356351"/>
            <a:ext cx="800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8659" y="361017"/>
            <a:ext cx="675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6129867"/>
            <a:ext cx="12191999" cy="72813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SLO City Emblem_4color_drkbkgd.png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3" y="6197599"/>
            <a:ext cx="654487" cy="651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625" y="6393997"/>
            <a:ext cx="2827665" cy="2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7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61665D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4">
            <a:lumMod val="50000"/>
          </a:schemeClr>
        </a:buClr>
        <a:buSzPct val="100000"/>
        <a:buFont typeface="Wingdings 2" pitchFamily="18" charset="2"/>
        <a:buChar char="¡"/>
        <a:defRPr sz="2000" kern="1200">
          <a:solidFill>
            <a:schemeClr val="bg2">
              <a:lumMod val="25000"/>
            </a:schemeClr>
          </a:solidFill>
          <a:latin typeface="Arial"/>
          <a:ea typeface="+mn-ea"/>
          <a:cs typeface="Arial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4">
            <a:lumMod val="75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bg2">
              <a:lumMod val="25000"/>
            </a:schemeClr>
          </a:solidFill>
          <a:latin typeface="Arial"/>
          <a:ea typeface="+mn-ea"/>
          <a:cs typeface="Arial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4">
            <a:lumMod val="60000"/>
            <a:lumOff val="4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bg2">
              <a:lumMod val="25000"/>
            </a:schemeClr>
          </a:solidFill>
          <a:latin typeface="Arial"/>
          <a:ea typeface="+mn-ea"/>
          <a:cs typeface="Arial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4">
            <a:lumMod val="40000"/>
            <a:lumOff val="6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bg2">
              <a:lumMod val="25000"/>
            </a:schemeClr>
          </a:solidFill>
          <a:latin typeface="Arial"/>
          <a:ea typeface="+mn-ea"/>
          <a:cs typeface="Arial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4">
            <a:lumMod val="20000"/>
            <a:lumOff val="8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bg2">
              <a:lumMod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203FF-E638-EB42-BF17-DC9FA246F98B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9DB1A-0D23-1348-928F-00297A4C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4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88C296-EC8D-6345-8EBC-321132BF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44FB5-7963-E445-8BA1-5EBA5D677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FC22-5225-BD41-805E-019DEF951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3069AAD-8205-4473-8121-20662F0837FC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0716D-47F5-574B-8295-B40897981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City of Fremont - Fiber Optic Master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B2282-4C1A-E34A-883D-04DEB7ACD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57EBFA4-A837-084B-B6DD-2E7CB368B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5217630-24F3-3F4C-8CA4-2A7F6F4FB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50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98972C4-C4AF-5743-9A7E-A129D8F39302}"/>
              </a:ext>
            </a:extLst>
          </p:cNvPr>
          <p:cNvSpPr/>
          <p:nvPr/>
        </p:nvSpPr>
        <p:spPr>
          <a:xfrm>
            <a:off x="0" y="0"/>
            <a:ext cx="7672418" cy="6866792"/>
          </a:xfrm>
          <a:custGeom>
            <a:avLst/>
            <a:gdLst>
              <a:gd name="connsiteX0" fmla="*/ 14318 w 7672418"/>
              <a:gd name="connsiteY0" fmla="*/ 0 h 6866792"/>
              <a:gd name="connsiteX1" fmla="*/ 7672418 w 7672418"/>
              <a:gd name="connsiteY1" fmla="*/ 0 h 6866792"/>
              <a:gd name="connsiteX2" fmla="*/ 4946803 w 7672418"/>
              <a:gd name="connsiteY2" fmla="*/ 6866792 h 6866792"/>
              <a:gd name="connsiteX3" fmla="*/ 5526 w 7672418"/>
              <a:gd name="connsiteY3" fmla="*/ 6858000 h 6866792"/>
              <a:gd name="connsiteX4" fmla="*/ 14318 w 7672418"/>
              <a:gd name="connsiteY4" fmla="*/ 0 h 686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418" h="6866792">
                <a:moveTo>
                  <a:pt x="14318" y="0"/>
                </a:moveTo>
                <a:lnTo>
                  <a:pt x="7672418" y="0"/>
                </a:lnTo>
                <a:lnTo>
                  <a:pt x="4946803" y="6866792"/>
                </a:lnTo>
                <a:lnTo>
                  <a:pt x="5526" y="6858000"/>
                </a:lnTo>
                <a:cubicBezTo>
                  <a:pt x="-336" y="4574931"/>
                  <a:pt x="-6197" y="2291861"/>
                  <a:pt x="14318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00000">
                <a:schemeClr val="accent1">
                  <a:lumMod val="50000"/>
                </a:schemeClr>
              </a:gs>
              <a:gs pos="73000">
                <a:schemeClr val="accent1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335E96-7845-2C47-B61A-4D060853AE94}"/>
              </a:ext>
            </a:extLst>
          </p:cNvPr>
          <p:cNvSpPr/>
          <p:nvPr/>
        </p:nvSpPr>
        <p:spPr>
          <a:xfrm>
            <a:off x="639263" y="767497"/>
            <a:ext cx="10698061" cy="50783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"/>
              </a:rPr>
              <a:t>Ventura County</a:t>
            </a:r>
          </a:p>
          <a:p>
            <a:r>
              <a:rPr lang="en-US" sz="2800" b="1" dirty="0">
                <a:solidFill>
                  <a:schemeClr val="bg1"/>
                </a:solidFill>
                <a:latin typeface="Open Sans"/>
              </a:rPr>
              <a:t>FFA Last Mile Grant</a:t>
            </a:r>
          </a:p>
          <a:p>
            <a:r>
              <a:rPr lang="en-US" sz="2800" b="1" dirty="0">
                <a:solidFill>
                  <a:schemeClr val="bg1"/>
                </a:solidFill>
                <a:latin typeface="Open Sans"/>
              </a:rPr>
              <a:t>Broadband Project</a:t>
            </a:r>
            <a:endParaRPr lang="en-US" sz="3600" b="1" dirty="0">
              <a:solidFill>
                <a:schemeClr val="bg1"/>
              </a:solidFill>
              <a:latin typeface="Open Sans"/>
            </a:endParaRPr>
          </a:p>
          <a:p>
            <a:endParaRPr lang="en-US" sz="2800" b="1" dirty="0">
              <a:solidFill>
                <a:schemeClr val="bg1"/>
              </a:solidFill>
              <a:latin typeface="Open Sans"/>
            </a:endParaRPr>
          </a:p>
          <a:p>
            <a:r>
              <a:rPr lang="en-US" sz="3200" b="1" i="1" dirty="0">
                <a:solidFill>
                  <a:schemeClr val="bg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Project Update</a:t>
            </a:r>
          </a:p>
          <a:p>
            <a:endParaRPr lang="en-US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Presented By: </a:t>
            </a:r>
          </a:p>
          <a:p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Terry Theobald, CIO</a:t>
            </a: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Ventura County</a:t>
            </a:r>
          </a:p>
          <a:p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October 6, 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E5E974-CDDA-6D4E-B711-28B1765ED41D}"/>
              </a:ext>
            </a:extLst>
          </p:cNvPr>
          <p:cNvCxnSpPr>
            <a:cxnSpLocks/>
          </p:cNvCxnSpPr>
          <p:nvPr/>
        </p:nvCxnSpPr>
        <p:spPr>
          <a:xfrm flipH="1">
            <a:off x="749557" y="3550692"/>
            <a:ext cx="33034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FBA5307B-6C95-569A-301C-4AED2E665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24" y="5374887"/>
            <a:ext cx="1997832" cy="4634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13EC00-6BFE-9153-A8F4-5623AF0421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80" t="13175" r="6960" b="8897"/>
          <a:stretch/>
        </p:blipFill>
        <p:spPr>
          <a:xfrm>
            <a:off x="7331809" y="1930745"/>
            <a:ext cx="4151522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6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9E023F-30BC-4F47-8DCB-6A00099D53B3}"/>
              </a:ext>
            </a:extLst>
          </p:cNvPr>
          <p:cNvSpPr/>
          <p:nvPr/>
        </p:nvSpPr>
        <p:spPr>
          <a:xfrm>
            <a:off x="662472" y="529157"/>
            <a:ext cx="6485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F94C56-529B-A840-8E9B-6B644E9CE3C6}"/>
              </a:ext>
            </a:extLst>
          </p:cNvPr>
          <p:cNvCxnSpPr>
            <a:cxnSpLocks/>
          </p:cNvCxnSpPr>
          <p:nvPr/>
        </p:nvCxnSpPr>
        <p:spPr>
          <a:xfrm>
            <a:off x="753414" y="1109844"/>
            <a:ext cx="10543089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428B8-610B-BD11-9769-543666ED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828"/>
            <a:ext cx="10515600" cy="4745134"/>
          </a:xfrm>
        </p:spPr>
        <p:txBody>
          <a:bodyPr>
            <a:normAutofit/>
          </a:bodyPr>
          <a:lstStyle/>
          <a:p>
            <a:r>
              <a:rPr lang="en-US" dirty="0"/>
              <a:t>Background &amp; Goals</a:t>
            </a:r>
          </a:p>
          <a:p>
            <a:r>
              <a:rPr lang="en-US" dirty="0"/>
              <a:t>Countywide Strategic Plan</a:t>
            </a:r>
          </a:p>
          <a:p>
            <a:r>
              <a:rPr lang="en-US" dirty="0"/>
              <a:t>California Middle-Mile Network</a:t>
            </a:r>
          </a:p>
          <a:p>
            <a:r>
              <a:rPr lang="en-US" dirty="0"/>
              <a:t>SB 156 Last Mile Grants</a:t>
            </a:r>
          </a:p>
          <a:p>
            <a:r>
              <a:rPr lang="en-US" dirty="0"/>
              <a:t>VCTC Project</a:t>
            </a:r>
          </a:p>
          <a:p>
            <a:r>
              <a:rPr lang="en-US" dirty="0"/>
              <a:t>Right Of Way Use License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183D09-B61F-3D86-3855-409813D63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0" t="13175" r="6960" b="8897"/>
          <a:stretch/>
        </p:blipFill>
        <p:spPr>
          <a:xfrm>
            <a:off x="9998669" y="257428"/>
            <a:ext cx="1439917" cy="840451"/>
          </a:xfrm>
          <a:prstGeom prst="rect">
            <a:avLst/>
          </a:prstGeom>
        </p:spPr>
      </p:pic>
      <p:pic>
        <p:nvPicPr>
          <p:cNvPr id="5" name="Picture 4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6D82325B-8EDB-524D-5299-1817C9C61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31" y="6099149"/>
            <a:ext cx="1997832" cy="4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3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9E023F-30BC-4F47-8DCB-6A00099D53B3}"/>
              </a:ext>
            </a:extLst>
          </p:cNvPr>
          <p:cNvSpPr/>
          <p:nvPr/>
        </p:nvSpPr>
        <p:spPr>
          <a:xfrm>
            <a:off x="662472" y="529157"/>
            <a:ext cx="6485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 &amp; Goals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F94C56-529B-A840-8E9B-6B644E9CE3C6}"/>
              </a:ext>
            </a:extLst>
          </p:cNvPr>
          <p:cNvCxnSpPr>
            <a:cxnSpLocks/>
          </p:cNvCxnSpPr>
          <p:nvPr/>
        </p:nvCxnSpPr>
        <p:spPr>
          <a:xfrm>
            <a:off x="753414" y="1109844"/>
            <a:ext cx="10543089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428B8-610B-BD11-9769-543666ED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828"/>
            <a:ext cx="10515600" cy="4745134"/>
          </a:xfrm>
        </p:spPr>
        <p:txBody>
          <a:bodyPr>
            <a:normAutofit fontScale="92500"/>
          </a:bodyPr>
          <a:lstStyle/>
          <a:p>
            <a:r>
              <a:rPr lang="en-US" dirty="0"/>
              <a:t>County-wide fiber </a:t>
            </a:r>
            <a:r>
              <a:rPr lang="en-US" u="sng" dirty="0"/>
              <a:t>distribution</a:t>
            </a:r>
            <a:r>
              <a:rPr lang="en-US" dirty="0"/>
              <a:t> network </a:t>
            </a:r>
          </a:p>
          <a:p>
            <a:pPr lvl="1"/>
            <a:r>
              <a:rPr lang="en-US" dirty="0"/>
              <a:t>Distribution or “last mile” = providing internet to subscribers</a:t>
            </a:r>
          </a:p>
          <a:p>
            <a:pPr lvl="1"/>
            <a:r>
              <a:rPr lang="en-US" dirty="0"/>
              <a:t>“middle mile” = connecting to data centers for internet access (LA, SF, San Jose, etc.)</a:t>
            </a:r>
          </a:p>
          <a:p>
            <a:r>
              <a:rPr lang="en-US" dirty="0"/>
              <a:t>Enhance community access &amp; affordability</a:t>
            </a:r>
          </a:p>
          <a:p>
            <a:pPr lvl="1"/>
            <a:r>
              <a:rPr lang="en-US" dirty="0"/>
              <a:t>Higher speeds (1+ Gbps)</a:t>
            </a:r>
          </a:p>
          <a:p>
            <a:pPr lvl="1"/>
            <a:r>
              <a:rPr lang="en-US" dirty="0"/>
              <a:t>More competition, lower pricing</a:t>
            </a:r>
          </a:p>
          <a:p>
            <a:pPr lvl="1"/>
            <a:r>
              <a:rPr lang="en-US" dirty="0"/>
              <a:t>Close the Digital Divide</a:t>
            </a:r>
          </a:p>
          <a:p>
            <a:r>
              <a:rPr lang="en-US"/>
              <a:t>County </a:t>
            </a:r>
            <a:r>
              <a:rPr lang="en-US" dirty="0"/>
              <a:t>awarded $491,000 Local Agency Technical Assistance (LATA) broadband planning grant from CPUC for network design engineering</a:t>
            </a:r>
          </a:p>
          <a:p>
            <a:r>
              <a:rPr lang="en-US" dirty="0"/>
              <a:t>Partnering with Astound Networks for operations &amp; retail services</a:t>
            </a:r>
          </a:p>
          <a:p>
            <a:r>
              <a:rPr lang="en-US" dirty="0"/>
              <a:t>Sept 30 - SB 156 Last Mile Federal Funding Account (FFA) grant application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F32F9-6AF2-C904-C98E-A2F7FFF12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0" t="13175" r="6960" b="8897"/>
          <a:stretch/>
        </p:blipFill>
        <p:spPr>
          <a:xfrm>
            <a:off x="9998669" y="257428"/>
            <a:ext cx="1439917" cy="840451"/>
          </a:xfrm>
          <a:prstGeom prst="rect">
            <a:avLst/>
          </a:prstGeom>
        </p:spPr>
      </p:pic>
      <p:pic>
        <p:nvPicPr>
          <p:cNvPr id="6" name="Picture 5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6B50D97D-2240-4B86-250B-56D261066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31" y="6099149"/>
            <a:ext cx="1997832" cy="4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1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9E023F-30BC-4F47-8DCB-6A00099D53B3}"/>
              </a:ext>
            </a:extLst>
          </p:cNvPr>
          <p:cNvSpPr/>
          <p:nvPr/>
        </p:nvSpPr>
        <p:spPr>
          <a:xfrm>
            <a:off x="662472" y="529157"/>
            <a:ext cx="6485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Countywide Strategic Plan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F94C56-529B-A840-8E9B-6B644E9CE3C6}"/>
              </a:ext>
            </a:extLst>
          </p:cNvPr>
          <p:cNvCxnSpPr>
            <a:cxnSpLocks/>
          </p:cNvCxnSpPr>
          <p:nvPr/>
        </p:nvCxnSpPr>
        <p:spPr>
          <a:xfrm>
            <a:off x="753414" y="1109844"/>
            <a:ext cx="10543089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55D87A3-A762-E9CE-9C98-1CA036F5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7" r="4358"/>
          <a:stretch/>
        </p:blipFill>
        <p:spPr>
          <a:xfrm>
            <a:off x="1688757" y="1208700"/>
            <a:ext cx="8443783" cy="55284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F3D764-0179-B965-F690-191EC6F7DD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0" t="13175" r="6960" b="8897"/>
          <a:stretch/>
        </p:blipFill>
        <p:spPr>
          <a:xfrm>
            <a:off x="9998669" y="257428"/>
            <a:ext cx="1439917" cy="840451"/>
          </a:xfrm>
          <a:prstGeom prst="rect">
            <a:avLst/>
          </a:prstGeom>
        </p:spPr>
      </p:pic>
      <p:pic>
        <p:nvPicPr>
          <p:cNvPr id="6" name="Picture 5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0A2B1DCC-6163-1D44-3E8A-72B24E0B4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0" y="6137075"/>
            <a:ext cx="1997832" cy="4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6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9E023F-30BC-4F47-8DCB-6A00099D53B3}"/>
              </a:ext>
            </a:extLst>
          </p:cNvPr>
          <p:cNvSpPr/>
          <p:nvPr/>
        </p:nvSpPr>
        <p:spPr>
          <a:xfrm>
            <a:off x="662471" y="529157"/>
            <a:ext cx="7410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California Middle-Mile Network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F94C56-529B-A840-8E9B-6B644E9CE3C6}"/>
              </a:ext>
            </a:extLst>
          </p:cNvPr>
          <p:cNvCxnSpPr>
            <a:cxnSpLocks/>
          </p:cNvCxnSpPr>
          <p:nvPr/>
        </p:nvCxnSpPr>
        <p:spPr>
          <a:xfrm>
            <a:off x="753414" y="1109844"/>
            <a:ext cx="10543089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65FB286-FA72-9970-1FB8-D16B64150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3" r="6028" b="13720"/>
          <a:stretch/>
        </p:blipFill>
        <p:spPr>
          <a:xfrm>
            <a:off x="824456" y="1272486"/>
            <a:ext cx="10543088" cy="5445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1F4C16-A808-07A0-125D-ADD3ED436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0" t="13175" r="6960" b="8897"/>
          <a:stretch/>
        </p:blipFill>
        <p:spPr>
          <a:xfrm>
            <a:off x="9998669" y="257428"/>
            <a:ext cx="1439917" cy="840451"/>
          </a:xfrm>
          <a:prstGeom prst="rect">
            <a:avLst/>
          </a:prstGeom>
        </p:spPr>
      </p:pic>
      <p:pic>
        <p:nvPicPr>
          <p:cNvPr id="6" name="Picture 5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86770F44-3AF0-06BC-D6AB-C9A187435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69" y="6254060"/>
            <a:ext cx="1997832" cy="4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0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9E023F-30BC-4F47-8DCB-6A00099D53B3}"/>
              </a:ext>
            </a:extLst>
          </p:cNvPr>
          <p:cNvSpPr/>
          <p:nvPr/>
        </p:nvSpPr>
        <p:spPr>
          <a:xfrm>
            <a:off x="662472" y="529157"/>
            <a:ext cx="6485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SB 156 Last Mile Grants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F94C56-529B-A840-8E9B-6B644E9CE3C6}"/>
              </a:ext>
            </a:extLst>
          </p:cNvPr>
          <p:cNvCxnSpPr>
            <a:cxnSpLocks/>
          </p:cNvCxnSpPr>
          <p:nvPr/>
        </p:nvCxnSpPr>
        <p:spPr>
          <a:xfrm>
            <a:off x="753414" y="1109844"/>
            <a:ext cx="10543089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428B8-610B-BD11-9769-543666ED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7838" y="1301581"/>
            <a:ext cx="3550508" cy="5289474"/>
          </a:xfrm>
        </p:spPr>
        <p:txBody>
          <a:bodyPr>
            <a:normAutofit fontScale="92500"/>
          </a:bodyPr>
          <a:lstStyle/>
          <a:p>
            <a:r>
              <a:rPr lang="en-US" dirty="0"/>
              <a:t>Targets unserved locations</a:t>
            </a:r>
          </a:p>
          <a:p>
            <a:pPr lvl="1"/>
            <a:r>
              <a:rPr lang="en-US" dirty="0"/>
              <a:t>Speeds &lt;25 Mbps download/3 Mbps upload</a:t>
            </a:r>
          </a:p>
          <a:p>
            <a:pPr marL="457200" lvl="1" indent="0">
              <a:buNone/>
            </a:pPr>
            <a:r>
              <a:rPr lang="en-US" dirty="0"/>
              <a:t>	- or -</a:t>
            </a:r>
          </a:p>
          <a:p>
            <a:pPr lvl="1"/>
            <a:r>
              <a:rPr lang="en-US" dirty="0"/>
              <a:t>Legacy copper phone is only internet option</a:t>
            </a:r>
          </a:p>
          <a:p>
            <a:r>
              <a:rPr lang="en-US" dirty="0"/>
              <a:t>$1 billion for urban counties</a:t>
            </a:r>
          </a:p>
          <a:p>
            <a:pPr lvl="1"/>
            <a:r>
              <a:rPr lang="en-US" dirty="0"/>
              <a:t>~$20.4 million allocated for Ventura County</a:t>
            </a:r>
          </a:p>
          <a:p>
            <a:pPr lvl="1"/>
            <a:r>
              <a:rPr lang="en-US" dirty="0"/>
              <a:t>9,365 unserved locations in VC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733A58-8A91-B5FA-6715-98E86813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2" y="1660791"/>
            <a:ext cx="7987468" cy="45404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A03680-F65A-F4F2-3DD1-C57210777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0" t="13175" r="6960" b="8897"/>
          <a:stretch/>
        </p:blipFill>
        <p:spPr>
          <a:xfrm>
            <a:off x="9998669" y="257428"/>
            <a:ext cx="1439917" cy="840451"/>
          </a:xfrm>
          <a:prstGeom prst="rect">
            <a:avLst/>
          </a:prstGeom>
        </p:spPr>
      </p:pic>
      <p:pic>
        <p:nvPicPr>
          <p:cNvPr id="6" name="Picture 5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FD85F78C-1A7B-5A8D-827E-0C685364A2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4" y="6283288"/>
            <a:ext cx="1997832" cy="4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6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9E023F-30BC-4F47-8DCB-6A00099D53B3}"/>
              </a:ext>
            </a:extLst>
          </p:cNvPr>
          <p:cNvSpPr/>
          <p:nvPr/>
        </p:nvSpPr>
        <p:spPr>
          <a:xfrm>
            <a:off x="662472" y="529157"/>
            <a:ext cx="6485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SB 156 Last Mile Grants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F94C56-529B-A840-8E9B-6B644E9CE3C6}"/>
              </a:ext>
            </a:extLst>
          </p:cNvPr>
          <p:cNvCxnSpPr>
            <a:cxnSpLocks/>
          </p:cNvCxnSpPr>
          <p:nvPr/>
        </p:nvCxnSpPr>
        <p:spPr>
          <a:xfrm>
            <a:off x="753414" y="1109844"/>
            <a:ext cx="10543089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428B8-610B-BD11-9769-543666ED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3538" y="1252151"/>
            <a:ext cx="3376614" cy="5404021"/>
          </a:xfrm>
        </p:spPr>
        <p:txBody>
          <a:bodyPr>
            <a:normAutofit/>
          </a:bodyPr>
          <a:lstStyle/>
          <a:p>
            <a:r>
              <a:rPr lang="en-US" dirty="0"/>
              <a:t>County Grant Application (submitted 9/29)</a:t>
            </a:r>
          </a:p>
          <a:p>
            <a:r>
              <a:rPr lang="en-US" dirty="0"/>
              <a:t>Phase 1 - County-wide fiber </a:t>
            </a:r>
            <a:r>
              <a:rPr lang="en-US" u="sng" dirty="0"/>
              <a:t>distribution</a:t>
            </a:r>
            <a:r>
              <a:rPr lang="en-US" dirty="0"/>
              <a:t> network </a:t>
            </a:r>
          </a:p>
          <a:p>
            <a:pPr lvl="1"/>
            <a:r>
              <a:rPr lang="en-US" dirty="0"/>
              <a:t>Highway 126 –        US 101 to I-5</a:t>
            </a:r>
          </a:p>
          <a:p>
            <a:pPr lvl="1"/>
            <a:r>
              <a:rPr lang="en-US" dirty="0"/>
              <a:t>Highway 118 – </a:t>
            </a:r>
            <a:r>
              <a:rPr lang="en-US" dirty="0" err="1"/>
              <a:t>Somis</a:t>
            </a:r>
            <a:r>
              <a:rPr lang="en-US" dirty="0"/>
              <a:t> area</a:t>
            </a:r>
          </a:p>
          <a:p>
            <a:r>
              <a:rPr lang="en-US" dirty="0"/>
              <a:t>Includes 27+ miles along VCTC rail ROW</a:t>
            </a:r>
          </a:p>
        </p:txBody>
      </p:sp>
      <p:pic>
        <p:nvPicPr>
          <p:cNvPr id="6" name="Picture 5" descr="A map of a mountain&#10;&#10;Description automatically generated">
            <a:extLst>
              <a:ext uri="{FF2B5EF4-FFF2-40B4-BE49-F238E27FC236}">
                <a16:creationId xmlns:a16="http://schemas.microsoft.com/office/drawing/2014/main" id="{76024FE2-9D84-7F94-3ECE-36C12C6D6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" y="1493006"/>
            <a:ext cx="8542591" cy="49223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527CF8-54EA-1FA5-A0FF-E4D90D075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0" t="13175" r="6960" b="8897"/>
          <a:stretch/>
        </p:blipFill>
        <p:spPr>
          <a:xfrm>
            <a:off x="9998669" y="257428"/>
            <a:ext cx="1439917" cy="840451"/>
          </a:xfrm>
          <a:prstGeom prst="rect">
            <a:avLst/>
          </a:prstGeom>
        </p:spPr>
      </p:pic>
      <p:pic>
        <p:nvPicPr>
          <p:cNvPr id="5" name="Picture 4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BF078564-6438-0CAF-353E-33E45A820A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31" y="6099149"/>
            <a:ext cx="1997832" cy="4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8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9E023F-30BC-4F47-8DCB-6A00099D53B3}"/>
              </a:ext>
            </a:extLst>
          </p:cNvPr>
          <p:cNvSpPr/>
          <p:nvPr/>
        </p:nvSpPr>
        <p:spPr>
          <a:xfrm>
            <a:off x="662472" y="529157"/>
            <a:ext cx="6485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VCTC PROJECT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F94C56-529B-A840-8E9B-6B644E9CE3C6}"/>
              </a:ext>
            </a:extLst>
          </p:cNvPr>
          <p:cNvCxnSpPr>
            <a:cxnSpLocks/>
          </p:cNvCxnSpPr>
          <p:nvPr/>
        </p:nvCxnSpPr>
        <p:spPr>
          <a:xfrm>
            <a:off x="753414" y="1109844"/>
            <a:ext cx="10543089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428B8-610B-BD11-9769-543666ED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828"/>
            <a:ext cx="10515600" cy="4745134"/>
          </a:xfrm>
        </p:spPr>
        <p:txBody>
          <a:bodyPr>
            <a:normAutofit/>
          </a:bodyPr>
          <a:lstStyle/>
          <a:p>
            <a:r>
              <a:rPr lang="en-US" dirty="0"/>
              <a:t>County &amp; VCTC developing a ROW license </a:t>
            </a:r>
          </a:p>
          <a:p>
            <a:r>
              <a:rPr lang="en-US" dirty="0"/>
              <a:t>Joint build with County, Astound, &amp; State</a:t>
            </a:r>
          </a:p>
          <a:p>
            <a:pPr lvl="1"/>
            <a:r>
              <a:rPr lang="en-US" dirty="0"/>
              <a:t>VCTC route includes portions of the State Middle Mile Network</a:t>
            </a:r>
          </a:p>
          <a:p>
            <a:r>
              <a:rPr lang="en-US" dirty="0"/>
              <a:t>Fiber connectivity benefits for VCTC</a:t>
            </a:r>
          </a:p>
          <a:p>
            <a:pPr lvl="1"/>
            <a:r>
              <a:rPr lang="en-US" dirty="0"/>
              <a:t>Rail operations</a:t>
            </a:r>
          </a:p>
          <a:p>
            <a:pPr lvl="1"/>
            <a:r>
              <a:rPr lang="en-US" dirty="0"/>
              <a:t>Recreation trail</a:t>
            </a:r>
          </a:p>
          <a:p>
            <a:pPr lvl="1"/>
            <a:r>
              <a:rPr lang="en-US" dirty="0"/>
              <a:t>Communications</a:t>
            </a:r>
          </a:p>
          <a:p>
            <a:pPr lvl="1"/>
            <a:r>
              <a:rPr lang="en-US" dirty="0"/>
              <a:t>Traffic safety</a:t>
            </a:r>
          </a:p>
          <a:p>
            <a:r>
              <a:rPr lang="en-US" dirty="0"/>
              <a:t>Draft license agreement anticipated at November VCTC meeting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B26058-C31F-527A-FCCE-6411963AE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0" t="13175" r="6960" b="8897"/>
          <a:stretch/>
        </p:blipFill>
        <p:spPr>
          <a:xfrm>
            <a:off x="9998669" y="257428"/>
            <a:ext cx="1439917" cy="840451"/>
          </a:xfrm>
          <a:prstGeom prst="rect">
            <a:avLst/>
          </a:prstGeom>
        </p:spPr>
      </p:pic>
      <p:pic>
        <p:nvPicPr>
          <p:cNvPr id="5" name="Picture 4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8FCAC593-701D-16BE-343F-59BE48F15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31" y="6099149"/>
            <a:ext cx="1997832" cy="4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5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9E023F-30BC-4F47-8DCB-6A00099D53B3}"/>
              </a:ext>
            </a:extLst>
          </p:cNvPr>
          <p:cNvSpPr/>
          <p:nvPr/>
        </p:nvSpPr>
        <p:spPr>
          <a:xfrm>
            <a:off x="662472" y="529157"/>
            <a:ext cx="6485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E7E6E6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VCTC RIGHT OF WAY LICENSE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F94C56-529B-A840-8E9B-6B644E9CE3C6}"/>
              </a:ext>
            </a:extLst>
          </p:cNvPr>
          <p:cNvCxnSpPr>
            <a:cxnSpLocks/>
          </p:cNvCxnSpPr>
          <p:nvPr/>
        </p:nvCxnSpPr>
        <p:spPr>
          <a:xfrm>
            <a:off x="753414" y="1109844"/>
            <a:ext cx="10543089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428B8-610B-BD11-9769-543666ED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2" y="1334531"/>
            <a:ext cx="10691328" cy="50909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County and partners to install &amp; operate fiber infrastructure within VCTC ROW</a:t>
            </a:r>
          </a:p>
          <a:p>
            <a:r>
              <a:rPr lang="en-US" dirty="0"/>
              <a:t>Initial license / application cost</a:t>
            </a:r>
          </a:p>
          <a:p>
            <a:pPr lvl="1"/>
            <a:r>
              <a:rPr lang="en-US" dirty="0"/>
              <a:t>Cover costs associated with plan review, permitting, other reasonable costs</a:t>
            </a:r>
          </a:p>
          <a:p>
            <a:r>
              <a:rPr lang="en-US" dirty="0"/>
              <a:t>Ongoing use costs - In-kind asset sharing</a:t>
            </a:r>
          </a:p>
          <a:p>
            <a:pPr lvl="1"/>
            <a:r>
              <a:rPr lang="en-US" dirty="0"/>
              <a:t>Option 1:</a:t>
            </a:r>
          </a:p>
          <a:p>
            <a:pPr lvl="2"/>
            <a:r>
              <a:rPr lang="en-US" dirty="0"/>
              <a:t>County provides “dark fiber” to VCTC at no charge for VCTC </a:t>
            </a:r>
          </a:p>
          <a:p>
            <a:pPr lvl="2"/>
            <a:r>
              <a:rPr lang="en-US" dirty="0"/>
              <a:t>VCTC provides end equipment to light &amp; operate for any purpose</a:t>
            </a:r>
          </a:p>
          <a:p>
            <a:pPr lvl="2"/>
            <a:r>
              <a:rPr lang="en-US" dirty="0"/>
              <a:t>Cost/value of 4 strands of dark fiber along the ROW (27 miles) approximately $8,000/month or $96,000 annually</a:t>
            </a:r>
          </a:p>
          <a:p>
            <a:pPr lvl="1"/>
            <a:r>
              <a:rPr lang="en-US" dirty="0"/>
              <a:t>Option 2:</a:t>
            </a:r>
          </a:p>
          <a:p>
            <a:pPr lvl="2"/>
            <a:r>
              <a:rPr lang="en-US" dirty="0"/>
              <a:t>County provides and maintains lit fiber, including equipment, to specific sites/locations (rail safety monitors, security cameras, etc.)</a:t>
            </a:r>
          </a:p>
          <a:p>
            <a:pPr lvl="2"/>
            <a:r>
              <a:rPr lang="en-US" dirty="0"/>
              <a:t>Cost/value depends on scope of the connections envisioned by VCTC.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FAD1B1-0D00-D5F6-92DF-B7335837B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0" t="13175" r="6960" b="8897"/>
          <a:stretch/>
        </p:blipFill>
        <p:spPr>
          <a:xfrm>
            <a:off x="9998669" y="257428"/>
            <a:ext cx="1439917" cy="840451"/>
          </a:xfrm>
          <a:prstGeom prst="rect">
            <a:avLst/>
          </a:prstGeom>
        </p:spPr>
      </p:pic>
      <p:pic>
        <p:nvPicPr>
          <p:cNvPr id="3" name="Picture 2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2BD5B162-9D6D-E15C-1026-917FBA82B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31" y="6099149"/>
            <a:ext cx="1997832" cy="4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93202"/>
      </p:ext>
    </p:extLst>
  </p:cSld>
  <p:clrMapOvr>
    <a:masterClrMapping/>
  </p:clrMapOvr>
</p:sld>
</file>

<file path=ppt/theme/theme1.xml><?xml version="1.0" encoding="utf-8"?>
<a:theme xmlns:a="http://schemas.openxmlformats.org/drawingml/2006/main" name="SLO_1301_PPT_for_StyleGuide">
  <a:themeElements>
    <a:clrScheme name="Custom 7">
      <a:dk1>
        <a:srgbClr val="455560"/>
      </a:dk1>
      <a:lt1>
        <a:sysClr val="window" lastClr="FFFFFF"/>
      </a:lt1>
      <a:dk2>
        <a:srgbClr val="2D2F2B"/>
      </a:dk2>
      <a:lt2>
        <a:srgbClr val="DEDED7"/>
      </a:lt2>
      <a:accent1>
        <a:srgbClr val="003E7E"/>
      </a:accent1>
      <a:accent2>
        <a:srgbClr val="B0CBEA"/>
      </a:accent2>
      <a:accent3>
        <a:srgbClr val="C5C19D"/>
      </a:accent3>
      <a:accent4>
        <a:srgbClr val="DE791C"/>
      </a:accent4>
      <a:accent5>
        <a:srgbClr val="994708"/>
      </a:accent5>
      <a:accent6>
        <a:srgbClr val="E9D666"/>
      </a:accent6>
      <a:hlink>
        <a:srgbClr val="74B6BC"/>
      </a:hlink>
      <a:folHlink>
        <a:srgbClr val="7F95A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O_City_PowerPoint_Temp_Widescreen.potx" id="{3D0673CA-C581-443A-848B-2BD3443F4611}" vid="{03D3E735-E007-43EF-8492-CFE76FA10CDB}"/>
    </a:ext>
  </a:extLst>
</a:theme>
</file>

<file path=ppt/theme/theme2.xml><?xml version="1.0" encoding="utf-8"?>
<a:theme xmlns:a="http://schemas.openxmlformats.org/drawingml/2006/main" name="Office Theme">
  <a:themeElements>
    <a:clrScheme name="Custom 8">
      <a:dk1>
        <a:srgbClr val="455560"/>
      </a:dk1>
      <a:lt1>
        <a:sysClr val="window" lastClr="FFFFFF"/>
      </a:lt1>
      <a:dk2>
        <a:srgbClr val="2D2F2B"/>
      </a:dk2>
      <a:lt2>
        <a:srgbClr val="DEDED7"/>
      </a:lt2>
      <a:accent1>
        <a:srgbClr val="003E7E"/>
      </a:accent1>
      <a:accent2>
        <a:srgbClr val="C5C19D"/>
      </a:accent2>
      <a:accent3>
        <a:srgbClr val="566423"/>
      </a:accent3>
      <a:accent4>
        <a:srgbClr val="DE791C"/>
      </a:accent4>
      <a:accent5>
        <a:srgbClr val="994708"/>
      </a:accent5>
      <a:accent6>
        <a:srgbClr val="FFE293"/>
      </a:accent6>
      <a:hlink>
        <a:srgbClr val="74B6BC"/>
      </a:hlink>
      <a:folHlink>
        <a:srgbClr val="7F95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O_City_PowerPoint_Temp_Widescreen.potx" id="{3D0673CA-C581-443A-848B-2BD3443F4611}" vid="{9D63DE48-0924-4676-9434-CA488B01D1F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d4edd4-c9c5-46c2-b67e-0596ce8ba7f2" xsi:nil="true"/>
    <TaxKeywordTaxHTField xmlns="b7d4edd4-c9c5-46c2-b67e-0596ce8ba7f2">
      <Terms xmlns="http://schemas.microsoft.com/office/infopath/2007/PartnerControls"/>
    </TaxKeywordTaxHTField>
    <LikesCount xmlns="http://schemas.microsoft.com/sharepoint/v3" xsi:nil="true"/>
    <_ip_UnifiedCompliancePolicyUIAction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_ip_UnifiedCompliancePolicyProperties xmlns="http://schemas.microsoft.com/sharepoint/v3" xsi:nil="true"/>
    <lcf76f155ced4ddcb4097134ff3c332f xmlns="5ae9fd06-d917-4f61-aa65-372a0e495c36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  <RatedBy xmlns="http://schemas.microsoft.com/sharepoint/v3">
      <UserInfo>
        <DisplayName/>
        <AccountId xsi:nil="true"/>
        <AccountType/>
      </UserInfo>
    </RatedBy>
    <SharedWithUsers xmlns="b7d4edd4-c9c5-46c2-b67e-0596ce8ba7f2">
      <UserInfo>
        <DisplayName>Guardado, Miguel</DisplayName>
        <AccountId>30</AccountId>
        <AccountType/>
      </UserInfo>
      <UserInfo>
        <DisplayName>Hermann, Greg</DisplayName>
        <AccountId>124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92E76999F9E4196AE7A72DB7E29B3" ma:contentTypeVersion="23" ma:contentTypeDescription="Create a new document." ma:contentTypeScope="" ma:versionID="29008790c10d747fe4dd164e76823db2">
  <xsd:schema xmlns:xsd="http://www.w3.org/2001/XMLSchema" xmlns:xs="http://www.w3.org/2001/XMLSchema" xmlns:p="http://schemas.microsoft.com/office/2006/metadata/properties" xmlns:ns1="http://schemas.microsoft.com/sharepoint/v3" xmlns:ns2="b7d4edd4-c9c5-46c2-b67e-0596ce8ba7f2" xmlns:ns3="5ae9fd06-d917-4f61-aa65-372a0e495c36" targetNamespace="http://schemas.microsoft.com/office/2006/metadata/properties" ma:root="true" ma:fieldsID="38ba6996c6fa1da086921c76a1343d0a" ns1:_="" ns2:_="" ns3:_="">
    <xsd:import namespace="http://schemas.microsoft.com/sharepoint/v3"/>
    <xsd:import namespace="b7d4edd4-c9c5-46c2-b67e-0596ce8ba7f2"/>
    <xsd:import namespace="5ae9fd06-d917-4f61-aa65-372a0e495c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DateTake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AverageRating" ma:index="15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6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7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8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9" nillable="true" ma:displayName="Number of Likes" ma:internalName="LikesCount">
      <xsd:simpleType>
        <xsd:restriction base="dms:Unknown"/>
      </xsd:simpleType>
    </xsd:element>
    <xsd:element name="LikedBy" ma:index="20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ip_UnifiedCompliancePolicyProperties" ma:index="2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4edd4-c9c5-46c2-b67e-0596ce8ba7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303207ae-ecac-4fe5-9975-9b332552b7c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aef1ae6e-20ad-4f9e-b5c4-03682c7dac7b}" ma:internalName="TaxCatchAll" ma:showField="CatchAllData" ma:web="b7d4edd4-c9c5-46c2-b67e-0596ce8ba7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9fd06-d917-4f61-aa65-372a0e495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303207ae-ecac-4fe5-9975-9b332552b7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D61F9C-EB72-4163-9EE3-12D90757B676}">
  <ds:schemaRefs>
    <ds:schemaRef ds:uri="5ae9fd06-d917-4f61-aa65-372a0e495c36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b7d4edd4-c9c5-46c2-b67e-0596ce8ba7f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B6A319-2A5A-48B9-AEF6-17C51953D9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AFD2DF-B737-44C3-A1B9-DC76AD65A1C3}">
  <ds:schemaRefs>
    <ds:schemaRef ds:uri="5ae9fd06-d917-4f61-aa65-372a0e495c36"/>
    <ds:schemaRef ds:uri="b7d4edd4-c9c5-46c2-b67e-0596ce8ba7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SLO_City_PowerPoint_Temp_Widescreen</Template>
  <TotalTime>363</TotalTime>
  <Words>424</Words>
  <Application>Microsoft Office PowerPoint</Application>
  <PresentationFormat>Widescreen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Times New Roman</vt:lpstr>
      <vt:lpstr>Wingdings 2</vt:lpstr>
      <vt:lpstr>SLO_1301_PPT_for_StyleGuide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Erquiaga, Josh</dc:creator>
  <cp:lastModifiedBy>Roxanna Ibarra</cp:lastModifiedBy>
  <cp:revision>36</cp:revision>
  <dcterms:created xsi:type="dcterms:W3CDTF">2023-03-22T19:25:05Z</dcterms:created>
  <dcterms:modified xsi:type="dcterms:W3CDTF">2023-10-04T18:02:49Z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ContentTypeId">
    <vt:lpwstr>0x01010070492E76999F9E4196AE7A72DB7E29B3</vt:lpwstr>
  </property>
</Properties>
</file>