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322" r:id="rId6"/>
    <p:sldId id="300" r:id="rId7"/>
    <p:sldId id="302" r:id="rId8"/>
    <p:sldId id="297" r:id="rId9"/>
    <p:sldId id="259" r:id="rId10"/>
    <p:sldId id="319" r:id="rId11"/>
    <p:sldId id="303" r:id="rId12"/>
    <p:sldId id="312" r:id="rId13"/>
    <p:sldId id="301" r:id="rId14"/>
    <p:sldId id="323" r:id="rId15"/>
    <p:sldId id="321" r:id="rId16"/>
    <p:sldId id="294"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688FB-2DE6-4B70-A600-22686FF34C94}" v="1" dt="2023-10-04T17:17:15.563"/>
    <p1510:client id="{610B5AC6-CA01-45D1-B048-7377E4B859B5}" v="8" dt="2023-10-03T21:03:46.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920" autoAdjust="0"/>
  </p:normalViewPr>
  <p:slideViewPr>
    <p:cSldViewPr snapToGrid="0">
      <p:cViewPr varScale="1">
        <p:scale>
          <a:sx n="81" d="100"/>
          <a:sy n="81" d="100"/>
        </p:scale>
        <p:origin x="17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0DDAE-B2A1-4AF9-B2BF-B271B2ABBEF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BFD9B4-1A98-4BE7-9ECA-302B132B9984}">
      <dgm:prSet phldrT="[Text]" custT="1"/>
      <dgm:spPr/>
      <dgm:t>
        <a:bodyPr/>
        <a:lstStyle/>
        <a:p>
          <a:r>
            <a:rPr lang="en-US" sz="2400" dirty="0"/>
            <a:t>A8. Update SPBL trail master plan, validate trail alignment, connections, and amenities, and update existing conditions to facilitate trail completion, with stakeholder engagement.</a:t>
          </a:r>
        </a:p>
      </dgm:t>
    </dgm:pt>
    <dgm:pt modelId="{D211C999-291B-4A37-8A73-6E7AFD6FE549}" type="parTrans" cxnId="{BC25BCEC-1C7C-45BF-B4E4-8D2C19FC481A}">
      <dgm:prSet/>
      <dgm:spPr/>
      <dgm:t>
        <a:bodyPr/>
        <a:lstStyle/>
        <a:p>
          <a:endParaRPr lang="en-US"/>
        </a:p>
      </dgm:t>
    </dgm:pt>
    <dgm:pt modelId="{4627E8B8-18A5-4846-B1E5-382A548C22DD}" type="sibTrans" cxnId="{BC25BCEC-1C7C-45BF-B4E4-8D2C19FC481A}">
      <dgm:prSet/>
      <dgm:spPr/>
      <dgm:t>
        <a:bodyPr/>
        <a:lstStyle/>
        <a:p>
          <a:endParaRPr lang="en-US"/>
        </a:p>
      </dgm:t>
    </dgm:pt>
    <dgm:pt modelId="{DCD4A9B1-BB2C-4F61-9885-AB24A5EC13E8}">
      <dgm:prSet phldrT="[Text]" custT="1"/>
      <dgm:spPr/>
      <dgm:t>
        <a:bodyPr/>
        <a:lstStyle/>
        <a:p>
          <a:r>
            <a:rPr lang="en-US" sz="2400" dirty="0"/>
            <a:t>B21. Partner with Sierra Northern Railway, corridor cities and the County to operate, maintain, and improve the SPBL railroad and right-of-way corridor as a countywide community asset, ensuring outreach to stakeholders in the process.</a:t>
          </a:r>
        </a:p>
      </dgm:t>
    </dgm:pt>
    <dgm:pt modelId="{372CD085-847A-4BDE-A58C-980BFA369CC7}" type="parTrans" cxnId="{D2096331-B218-47DD-A723-A2EF3372BFB4}">
      <dgm:prSet/>
      <dgm:spPr/>
      <dgm:t>
        <a:bodyPr/>
        <a:lstStyle/>
        <a:p>
          <a:endParaRPr lang="en-US"/>
        </a:p>
      </dgm:t>
    </dgm:pt>
    <dgm:pt modelId="{68429FEA-875A-4EA1-9A6F-E582431DCBD3}" type="sibTrans" cxnId="{D2096331-B218-47DD-A723-A2EF3372BFB4}">
      <dgm:prSet/>
      <dgm:spPr/>
      <dgm:t>
        <a:bodyPr/>
        <a:lstStyle/>
        <a:p>
          <a:endParaRPr lang="en-US"/>
        </a:p>
      </dgm:t>
    </dgm:pt>
    <dgm:pt modelId="{88218831-7EE2-4CF3-83C7-FFA94DEE0376}">
      <dgm:prSet phldrT="[Text]" custT="1"/>
      <dgm:spPr/>
      <dgm:t>
        <a:bodyPr/>
        <a:lstStyle/>
        <a:p>
          <a:r>
            <a:rPr lang="en-US" sz="2400" dirty="0"/>
            <a:t>B22. Continue to address encroachment into the SPBL right-of-way through leasing activities to ensure safety of operations and protection of the asset and infrastructure.</a:t>
          </a:r>
        </a:p>
      </dgm:t>
    </dgm:pt>
    <dgm:pt modelId="{AB35EECF-2283-471F-90BA-A90FD45F67F3}" type="parTrans" cxnId="{AA6B2410-E948-4D38-BB07-1FD27F151D13}">
      <dgm:prSet/>
      <dgm:spPr/>
      <dgm:t>
        <a:bodyPr/>
        <a:lstStyle/>
        <a:p>
          <a:endParaRPr lang="en-US"/>
        </a:p>
      </dgm:t>
    </dgm:pt>
    <dgm:pt modelId="{60B27B18-5A95-4C9D-A708-8090B3CBA3DA}" type="sibTrans" cxnId="{AA6B2410-E948-4D38-BB07-1FD27F151D13}">
      <dgm:prSet/>
      <dgm:spPr/>
      <dgm:t>
        <a:bodyPr/>
        <a:lstStyle/>
        <a:p>
          <a:endParaRPr lang="en-US"/>
        </a:p>
      </dgm:t>
    </dgm:pt>
    <dgm:pt modelId="{0A1B6886-5867-4208-AC3C-B36ACA477934}" type="pres">
      <dgm:prSet presAssocID="{AE30DDAE-B2A1-4AF9-B2BF-B271B2ABBEF7}" presName="Name0" presStyleCnt="0">
        <dgm:presLayoutVars>
          <dgm:chMax val="7"/>
          <dgm:chPref val="7"/>
          <dgm:dir/>
        </dgm:presLayoutVars>
      </dgm:prSet>
      <dgm:spPr/>
    </dgm:pt>
    <dgm:pt modelId="{50FBDA1F-5FA8-440A-9FAB-76837895DFE7}" type="pres">
      <dgm:prSet presAssocID="{AE30DDAE-B2A1-4AF9-B2BF-B271B2ABBEF7}" presName="Name1" presStyleCnt="0"/>
      <dgm:spPr/>
    </dgm:pt>
    <dgm:pt modelId="{CE4CF520-9CB2-4B6A-9726-869C9E654A59}" type="pres">
      <dgm:prSet presAssocID="{AE30DDAE-B2A1-4AF9-B2BF-B271B2ABBEF7}" presName="cycle" presStyleCnt="0"/>
      <dgm:spPr/>
    </dgm:pt>
    <dgm:pt modelId="{981EFE36-0F72-4B29-977B-8CD6268E8C61}" type="pres">
      <dgm:prSet presAssocID="{AE30DDAE-B2A1-4AF9-B2BF-B271B2ABBEF7}" presName="srcNode" presStyleLbl="node1" presStyleIdx="0" presStyleCnt="3"/>
      <dgm:spPr/>
    </dgm:pt>
    <dgm:pt modelId="{D12342E5-4176-495E-B36B-3E858F0CC319}" type="pres">
      <dgm:prSet presAssocID="{AE30DDAE-B2A1-4AF9-B2BF-B271B2ABBEF7}" presName="conn" presStyleLbl="parChTrans1D2" presStyleIdx="0" presStyleCnt="1"/>
      <dgm:spPr/>
    </dgm:pt>
    <dgm:pt modelId="{B2D07AEC-C9D3-43B5-A511-CA7E0E36B4BD}" type="pres">
      <dgm:prSet presAssocID="{AE30DDAE-B2A1-4AF9-B2BF-B271B2ABBEF7}" presName="extraNode" presStyleLbl="node1" presStyleIdx="0" presStyleCnt="3"/>
      <dgm:spPr/>
    </dgm:pt>
    <dgm:pt modelId="{77C26F60-3DFB-4378-96F4-0AD15BE334FC}" type="pres">
      <dgm:prSet presAssocID="{AE30DDAE-B2A1-4AF9-B2BF-B271B2ABBEF7}" presName="dstNode" presStyleLbl="node1" presStyleIdx="0" presStyleCnt="3"/>
      <dgm:spPr/>
    </dgm:pt>
    <dgm:pt modelId="{D4CA9554-A5A6-4E79-AB44-18554AF4A9F1}" type="pres">
      <dgm:prSet presAssocID="{9FBFD9B4-1A98-4BE7-9ECA-302B132B9984}" presName="text_1" presStyleLbl="node1" presStyleIdx="0" presStyleCnt="3" custScaleY="127470" custLinFactNeighborY="0">
        <dgm:presLayoutVars>
          <dgm:bulletEnabled val="1"/>
        </dgm:presLayoutVars>
      </dgm:prSet>
      <dgm:spPr/>
    </dgm:pt>
    <dgm:pt modelId="{0C315434-AD8D-484D-AEED-17C90255BAB5}" type="pres">
      <dgm:prSet presAssocID="{9FBFD9B4-1A98-4BE7-9ECA-302B132B9984}" presName="accent_1" presStyleCnt="0"/>
      <dgm:spPr/>
    </dgm:pt>
    <dgm:pt modelId="{10B40C37-6461-4D2E-93D7-0FFDB2163957}" type="pres">
      <dgm:prSet presAssocID="{9FBFD9B4-1A98-4BE7-9ECA-302B132B9984}" presName="accentRepeatNode" presStyleLbl="solidFgAcc1" presStyleIdx="0" presStyleCnt="3"/>
      <dgm:spPr/>
    </dgm:pt>
    <dgm:pt modelId="{5DC75A79-9D09-4000-A0F2-0EFD7B52E45A}" type="pres">
      <dgm:prSet presAssocID="{DCD4A9B1-BB2C-4F61-9885-AB24A5EC13E8}" presName="text_2" presStyleLbl="node1" presStyleIdx="1" presStyleCnt="3" custScaleY="117955">
        <dgm:presLayoutVars>
          <dgm:bulletEnabled val="1"/>
        </dgm:presLayoutVars>
      </dgm:prSet>
      <dgm:spPr/>
    </dgm:pt>
    <dgm:pt modelId="{B72D0594-DCBE-4924-AA52-3620560EB39E}" type="pres">
      <dgm:prSet presAssocID="{DCD4A9B1-BB2C-4F61-9885-AB24A5EC13E8}" presName="accent_2" presStyleCnt="0"/>
      <dgm:spPr/>
    </dgm:pt>
    <dgm:pt modelId="{151E6661-881C-473E-9A98-F41224806456}" type="pres">
      <dgm:prSet presAssocID="{DCD4A9B1-BB2C-4F61-9885-AB24A5EC13E8}" presName="accentRepeatNode" presStyleLbl="solidFgAcc1" presStyleIdx="1" presStyleCnt="3"/>
      <dgm:spPr/>
    </dgm:pt>
    <dgm:pt modelId="{D991FF15-70BF-407E-9E5E-2C519716F8AD}" type="pres">
      <dgm:prSet presAssocID="{88218831-7EE2-4CF3-83C7-FFA94DEE0376}" presName="text_3" presStyleLbl="node1" presStyleIdx="2" presStyleCnt="3" custScaleY="141092">
        <dgm:presLayoutVars>
          <dgm:bulletEnabled val="1"/>
        </dgm:presLayoutVars>
      </dgm:prSet>
      <dgm:spPr/>
    </dgm:pt>
    <dgm:pt modelId="{72FDFBE7-B032-4857-AEE7-51B2994706FB}" type="pres">
      <dgm:prSet presAssocID="{88218831-7EE2-4CF3-83C7-FFA94DEE0376}" presName="accent_3" presStyleCnt="0"/>
      <dgm:spPr/>
    </dgm:pt>
    <dgm:pt modelId="{800B748A-8463-4D46-922A-18301082E526}" type="pres">
      <dgm:prSet presAssocID="{88218831-7EE2-4CF3-83C7-FFA94DEE0376}" presName="accentRepeatNode" presStyleLbl="solidFgAcc1" presStyleIdx="2" presStyleCnt="3" custScaleX="111469" custScaleY="107048"/>
      <dgm:spPr/>
    </dgm:pt>
  </dgm:ptLst>
  <dgm:cxnLst>
    <dgm:cxn modelId="{AA6B2410-E948-4D38-BB07-1FD27F151D13}" srcId="{AE30DDAE-B2A1-4AF9-B2BF-B271B2ABBEF7}" destId="{88218831-7EE2-4CF3-83C7-FFA94DEE0376}" srcOrd="2" destOrd="0" parTransId="{AB35EECF-2283-471F-90BA-A90FD45F67F3}" sibTransId="{60B27B18-5A95-4C9D-A708-8090B3CBA3DA}"/>
    <dgm:cxn modelId="{D2096331-B218-47DD-A723-A2EF3372BFB4}" srcId="{AE30DDAE-B2A1-4AF9-B2BF-B271B2ABBEF7}" destId="{DCD4A9B1-BB2C-4F61-9885-AB24A5EC13E8}" srcOrd="1" destOrd="0" parTransId="{372CD085-847A-4BDE-A58C-980BFA369CC7}" sibTransId="{68429FEA-875A-4EA1-9A6F-E582431DCBD3}"/>
    <dgm:cxn modelId="{C2865840-A400-407A-9115-6B2E48F65A8A}" type="presOf" srcId="{9FBFD9B4-1A98-4BE7-9ECA-302B132B9984}" destId="{D4CA9554-A5A6-4E79-AB44-18554AF4A9F1}" srcOrd="0" destOrd="0" presId="urn:microsoft.com/office/officeart/2008/layout/VerticalCurvedList"/>
    <dgm:cxn modelId="{D5784E5E-371C-4761-8DC6-01D939885342}" type="presOf" srcId="{4627E8B8-18A5-4846-B1E5-382A548C22DD}" destId="{D12342E5-4176-495E-B36B-3E858F0CC319}" srcOrd="0" destOrd="0" presId="urn:microsoft.com/office/officeart/2008/layout/VerticalCurvedList"/>
    <dgm:cxn modelId="{338D1243-97D5-47BE-80D2-AFF5535EDAF7}" type="presOf" srcId="{DCD4A9B1-BB2C-4F61-9885-AB24A5EC13E8}" destId="{5DC75A79-9D09-4000-A0F2-0EFD7B52E45A}" srcOrd="0" destOrd="0" presId="urn:microsoft.com/office/officeart/2008/layout/VerticalCurvedList"/>
    <dgm:cxn modelId="{17AD3978-E8FC-4FFF-A72E-E29AC9CFAD71}" type="presOf" srcId="{AE30DDAE-B2A1-4AF9-B2BF-B271B2ABBEF7}" destId="{0A1B6886-5867-4208-AC3C-B36ACA477934}" srcOrd="0" destOrd="0" presId="urn:microsoft.com/office/officeart/2008/layout/VerticalCurvedList"/>
    <dgm:cxn modelId="{4B12E094-38CB-4F39-AAB7-EEF5CC06760B}" type="presOf" srcId="{88218831-7EE2-4CF3-83C7-FFA94DEE0376}" destId="{D991FF15-70BF-407E-9E5E-2C519716F8AD}" srcOrd="0" destOrd="0" presId="urn:microsoft.com/office/officeart/2008/layout/VerticalCurvedList"/>
    <dgm:cxn modelId="{BC25BCEC-1C7C-45BF-B4E4-8D2C19FC481A}" srcId="{AE30DDAE-B2A1-4AF9-B2BF-B271B2ABBEF7}" destId="{9FBFD9B4-1A98-4BE7-9ECA-302B132B9984}" srcOrd="0" destOrd="0" parTransId="{D211C999-291B-4A37-8A73-6E7AFD6FE549}" sibTransId="{4627E8B8-18A5-4846-B1E5-382A548C22DD}"/>
    <dgm:cxn modelId="{5227CFED-6777-405B-B953-847A967739B6}" type="presParOf" srcId="{0A1B6886-5867-4208-AC3C-B36ACA477934}" destId="{50FBDA1F-5FA8-440A-9FAB-76837895DFE7}" srcOrd="0" destOrd="0" presId="urn:microsoft.com/office/officeart/2008/layout/VerticalCurvedList"/>
    <dgm:cxn modelId="{FC0B4D0F-B2F9-411D-A40D-6DCCA34234E5}" type="presParOf" srcId="{50FBDA1F-5FA8-440A-9FAB-76837895DFE7}" destId="{CE4CF520-9CB2-4B6A-9726-869C9E654A59}" srcOrd="0" destOrd="0" presId="urn:microsoft.com/office/officeart/2008/layout/VerticalCurvedList"/>
    <dgm:cxn modelId="{06147C9F-066A-4AAA-9B96-5E08A7741A73}" type="presParOf" srcId="{CE4CF520-9CB2-4B6A-9726-869C9E654A59}" destId="{981EFE36-0F72-4B29-977B-8CD6268E8C61}" srcOrd="0" destOrd="0" presId="urn:microsoft.com/office/officeart/2008/layout/VerticalCurvedList"/>
    <dgm:cxn modelId="{AD17F04D-78AA-4D43-931C-7C09A3805E2C}" type="presParOf" srcId="{CE4CF520-9CB2-4B6A-9726-869C9E654A59}" destId="{D12342E5-4176-495E-B36B-3E858F0CC319}" srcOrd="1" destOrd="0" presId="urn:microsoft.com/office/officeart/2008/layout/VerticalCurvedList"/>
    <dgm:cxn modelId="{F665B480-ABCD-4D33-B771-D15E8C90EDA5}" type="presParOf" srcId="{CE4CF520-9CB2-4B6A-9726-869C9E654A59}" destId="{B2D07AEC-C9D3-43B5-A511-CA7E0E36B4BD}" srcOrd="2" destOrd="0" presId="urn:microsoft.com/office/officeart/2008/layout/VerticalCurvedList"/>
    <dgm:cxn modelId="{F5BBB802-BEA3-4770-A8D1-52C3D28BF96C}" type="presParOf" srcId="{CE4CF520-9CB2-4B6A-9726-869C9E654A59}" destId="{77C26F60-3DFB-4378-96F4-0AD15BE334FC}" srcOrd="3" destOrd="0" presId="urn:microsoft.com/office/officeart/2008/layout/VerticalCurvedList"/>
    <dgm:cxn modelId="{90230B77-8CA0-47B8-A78F-1C312E0CB19A}" type="presParOf" srcId="{50FBDA1F-5FA8-440A-9FAB-76837895DFE7}" destId="{D4CA9554-A5A6-4E79-AB44-18554AF4A9F1}" srcOrd="1" destOrd="0" presId="urn:microsoft.com/office/officeart/2008/layout/VerticalCurvedList"/>
    <dgm:cxn modelId="{F9DFCD2E-6621-4122-8B96-F47C4B2AF922}" type="presParOf" srcId="{50FBDA1F-5FA8-440A-9FAB-76837895DFE7}" destId="{0C315434-AD8D-484D-AEED-17C90255BAB5}" srcOrd="2" destOrd="0" presId="urn:microsoft.com/office/officeart/2008/layout/VerticalCurvedList"/>
    <dgm:cxn modelId="{663481FE-8770-4C79-9826-97DA0A004BC3}" type="presParOf" srcId="{0C315434-AD8D-484D-AEED-17C90255BAB5}" destId="{10B40C37-6461-4D2E-93D7-0FFDB2163957}" srcOrd="0" destOrd="0" presId="urn:microsoft.com/office/officeart/2008/layout/VerticalCurvedList"/>
    <dgm:cxn modelId="{F910AACC-A17F-41B5-86C7-78595734FFCA}" type="presParOf" srcId="{50FBDA1F-5FA8-440A-9FAB-76837895DFE7}" destId="{5DC75A79-9D09-4000-A0F2-0EFD7B52E45A}" srcOrd="3" destOrd="0" presId="urn:microsoft.com/office/officeart/2008/layout/VerticalCurvedList"/>
    <dgm:cxn modelId="{53103796-AE47-4FA2-A150-38265FB7F1ED}" type="presParOf" srcId="{50FBDA1F-5FA8-440A-9FAB-76837895DFE7}" destId="{B72D0594-DCBE-4924-AA52-3620560EB39E}" srcOrd="4" destOrd="0" presId="urn:microsoft.com/office/officeart/2008/layout/VerticalCurvedList"/>
    <dgm:cxn modelId="{DCFB7100-886A-4508-8590-BDEA7A90272F}" type="presParOf" srcId="{B72D0594-DCBE-4924-AA52-3620560EB39E}" destId="{151E6661-881C-473E-9A98-F41224806456}" srcOrd="0" destOrd="0" presId="urn:microsoft.com/office/officeart/2008/layout/VerticalCurvedList"/>
    <dgm:cxn modelId="{E589AE80-BDBB-4E43-93C5-01CAECB819F3}" type="presParOf" srcId="{50FBDA1F-5FA8-440A-9FAB-76837895DFE7}" destId="{D991FF15-70BF-407E-9E5E-2C519716F8AD}" srcOrd="5" destOrd="0" presId="urn:microsoft.com/office/officeart/2008/layout/VerticalCurvedList"/>
    <dgm:cxn modelId="{198539B9-8BB2-490E-8DCF-ADB73A3960FD}" type="presParOf" srcId="{50FBDA1F-5FA8-440A-9FAB-76837895DFE7}" destId="{72FDFBE7-B032-4857-AEE7-51B2994706FB}" srcOrd="6" destOrd="0" presId="urn:microsoft.com/office/officeart/2008/layout/VerticalCurvedList"/>
    <dgm:cxn modelId="{C229F64A-25D6-4788-8778-F7C32200D8C3}" type="presParOf" srcId="{72FDFBE7-B032-4857-AEE7-51B2994706FB}" destId="{800B748A-8463-4D46-922A-18301082E5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342E5-4176-495E-B36B-3E858F0CC319}">
      <dsp:nvSpPr>
        <dsp:cNvPr id="0" name=""/>
        <dsp:cNvSpPr/>
      </dsp:nvSpPr>
      <dsp:spPr>
        <a:xfrm>
          <a:off x="-6641492" y="-1022498"/>
          <a:ext cx="7958359" cy="7958359"/>
        </a:xfrm>
        <a:prstGeom prst="blockArc">
          <a:avLst>
            <a:gd name="adj1" fmla="val 18900000"/>
            <a:gd name="adj2" fmla="val 2700000"/>
            <a:gd name="adj3" fmla="val 2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CA9554-A5A6-4E79-AB44-18554AF4A9F1}">
      <dsp:nvSpPr>
        <dsp:cNvPr id="0" name=""/>
        <dsp:cNvSpPr/>
      </dsp:nvSpPr>
      <dsp:spPr>
        <a:xfrm>
          <a:off x="863162" y="428896"/>
          <a:ext cx="9856107" cy="15075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A8. Update SPBL trail master plan, validate trail alignment, connections, and amenities, and update existing conditions to facilitate trail completion, with stakeholder engagement.</a:t>
          </a:r>
        </a:p>
      </dsp:txBody>
      <dsp:txXfrm>
        <a:off x="863162" y="428896"/>
        <a:ext cx="9856107" cy="1507552"/>
      </dsp:txXfrm>
    </dsp:sp>
    <dsp:sp modelId="{10B40C37-6461-4D2E-93D7-0FFDB2163957}">
      <dsp:nvSpPr>
        <dsp:cNvPr id="0" name=""/>
        <dsp:cNvSpPr/>
      </dsp:nvSpPr>
      <dsp:spPr>
        <a:xfrm>
          <a:off x="123992" y="443502"/>
          <a:ext cx="1478340" cy="1478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C75A79-9D09-4000-A0F2-0EFD7B52E45A}">
      <dsp:nvSpPr>
        <dsp:cNvPr id="0" name=""/>
        <dsp:cNvSpPr/>
      </dsp:nvSpPr>
      <dsp:spPr>
        <a:xfrm>
          <a:off x="1293063" y="2259170"/>
          <a:ext cx="9426206" cy="13950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B21. Partner with Sierra Northern Railway, corridor cities and the County to operate, maintain, and improve the SPBL railroad and right-of-way corridor as a countywide community asset, ensuring outreach to stakeholders in the process.</a:t>
          </a:r>
        </a:p>
      </dsp:txBody>
      <dsp:txXfrm>
        <a:off x="1293063" y="2259170"/>
        <a:ext cx="9426206" cy="1395021"/>
      </dsp:txXfrm>
    </dsp:sp>
    <dsp:sp modelId="{151E6661-881C-473E-9A98-F41224806456}">
      <dsp:nvSpPr>
        <dsp:cNvPr id="0" name=""/>
        <dsp:cNvSpPr/>
      </dsp:nvSpPr>
      <dsp:spPr>
        <a:xfrm>
          <a:off x="553893" y="2217511"/>
          <a:ext cx="1478340" cy="14783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1FF15-70BF-407E-9E5E-2C519716F8AD}">
      <dsp:nvSpPr>
        <dsp:cNvPr id="0" name=""/>
        <dsp:cNvSpPr/>
      </dsp:nvSpPr>
      <dsp:spPr>
        <a:xfrm>
          <a:off x="863162" y="3896362"/>
          <a:ext cx="9856107" cy="16686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B22. Continue to address encroachment into the SPBL right-of-way through leasing activities to ensure safety of operations and protection of the asset and infrastructure.</a:t>
          </a:r>
        </a:p>
      </dsp:txBody>
      <dsp:txXfrm>
        <a:off x="863162" y="3896362"/>
        <a:ext cx="9856107" cy="1668656"/>
      </dsp:txXfrm>
    </dsp:sp>
    <dsp:sp modelId="{800B748A-8463-4D46-922A-18301082E526}">
      <dsp:nvSpPr>
        <dsp:cNvPr id="0" name=""/>
        <dsp:cNvSpPr/>
      </dsp:nvSpPr>
      <dsp:spPr>
        <a:xfrm>
          <a:off x="39216" y="3939423"/>
          <a:ext cx="1647891" cy="15825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AC83EF-A61B-4C70-8494-BC894F5909BC}" type="datetimeFigureOut">
              <a:rPr lang="en-US" smtClean="0"/>
              <a:t>10/4/2023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DEFA04-3C09-4339-A658-AD0964186815}" type="slidenum">
              <a:rPr lang="en-US" smtClean="0"/>
              <a:t>‹#›</a:t>
            </a:fld>
            <a:endParaRPr lang="en-US"/>
          </a:p>
        </p:txBody>
      </p:sp>
    </p:spTree>
    <p:extLst>
      <p:ext uri="{BB962C8B-B14F-4D97-AF65-F5344CB8AC3E}">
        <p14:creationId xmlns:p14="http://schemas.microsoft.com/office/powerpoint/2010/main" val="100215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Good Morning Chair MacDonald and Members of the Commission, for the record, my name is Amanda Fagan, and I serve as the Director of Planning and Sustainability here at VCTC.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Our most recent verbal update to the Commission took place in June, with monthly consent agenda written updates provided in July and September. With such recent discussion items presented, I will be focusing on the most recent activities and actions in the interest of time.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1</a:t>
            </a:fld>
            <a:endParaRPr lang="en-US"/>
          </a:p>
        </p:txBody>
      </p:sp>
    </p:spTree>
    <p:extLst>
      <p:ext uri="{BB962C8B-B14F-4D97-AF65-F5344CB8AC3E}">
        <p14:creationId xmlns:p14="http://schemas.microsoft.com/office/powerpoint/2010/main" val="204540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1000"/>
              </a:spcAft>
            </a:pPr>
            <a:r>
              <a:rPr lang="en-US" sz="1100" dirty="0">
                <a:effectLst/>
                <a:latin typeface="+mn-lt"/>
                <a:ea typeface="Calibri" panose="020F0502020204030204" pitchFamily="34" charset="0"/>
                <a:cs typeface="Arial" panose="020B0604020202020204" pitchFamily="34" charset="0"/>
              </a:rPr>
              <a:t>In April 2022, the Commission adopted a goal to “Reinvigorate the process to complete the Santa Paula Branch Line bike trail,” and in June 2023, the Commission’s adopted Strategic Plan included an update to the Santa Paula Branch Line trail master plan.</a:t>
            </a:r>
          </a:p>
          <a:p>
            <a:pPr marL="0" marR="0" algn="just">
              <a:lnSpc>
                <a:spcPct val="115000"/>
              </a:lnSpc>
              <a:spcBef>
                <a:spcPts val="0"/>
              </a:spcBef>
              <a:spcAft>
                <a:spcPts val="1000"/>
              </a:spcAft>
            </a:pPr>
            <a:endParaRPr lang="en-US" sz="1100" dirty="0">
              <a:effectLst/>
              <a:latin typeface="+mn-lt"/>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1100" dirty="0">
                <a:effectLst/>
                <a:latin typeface="+mn-lt"/>
                <a:ea typeface="Calibri" panose="020F0502020204030204" pitchFamily="34" charset="0"/>
                <a:cs typeface="Arial" panose="020B0604020202020204" pitchFamily="34" charset="0"/>
              </a:rPr>
              <a:t>Planning and design for the four-mile section from the East Ventura / Montalvo Metrolink station to Saticoy is included in the regional funding allocation for the Active Transportation Program (ATP) Cycle 6, and in late June, the California Transportation Commission approved funding to construct the trail section as part of a suite of projects that VCTC submitted through the Solutions for Congested Corridors program. </a:t>
            </a:r>
          </a:p>
          <a:p>
            <a:pPr marL="0" marR="0" algn="just">
              <a:lnSpc>
                <a:spcPct val="115000"/>
              </a:lnSpc>
              <a:spcBef>
                <a:spcPts val="0"/>
              </a:spcBef>
              <a:spcAft>
                <a:spcPts val="1000"/>
              </a:spcAft>
            </a:pPr>
            <a:endParaRPr lang="en-US" sz="1100" dirty="0">
              <a:effectLst/>
              <a:latin typeface="+mn-lt"/>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n-US" sz="1100" dirty="0">
                <a:effectLst/>
                <a:latin typeface="+mn-lt"/>
                <a:ea typeface="Calibri" panose="020F0502020204030204" pitchFamily="34" charset="0"/>
                <a:cs typeface="Arial" panose="020B0604020202020204" pitchFamily="34" charset="0"/>
              </a:rPr>
              <a:t>In July, the Southern California Association of Governments awarded a Regional Early Action Planning (REAP) County Transportation Commissions (CTC) Partnership Program grant to VCTC to update the Master Plan and EIR/EIS for the trail from Saticoy to Piru, looking at existing conditions, phasing plans, and cost estimates; trail alignment to better serve housing areas and improve access to transit connections; conduct outreach to disadvantaged communities and neighboring landowners to address any concerns and build support for the project; and to evaluate and make recommendations for lighting and other tools to improve safety, alleviate neighbor concerns, and encourage use of the trail and transit connections. We anticipate bringing a grant award Memorandum of Understanding with SCAG to the Commission for approval at the November meeting. </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At yesterday’s Cycle Cal Coast quarterly meeting, the U.S. Department of Transportation’s Volpe Center shared a presentation on Rails with Trails, Mendocino Railway’s President and CEO Robert Pinoli Jr. spoke about the Skunk Train rails with trails project, and VCTC and City of Ventura staff shared updates on our own local rails with trails project along the Santa Paula Branch Line.</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BACKUP:</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Sierra Northern and its sister companies have a strong history and are supportive of what Sierra refers to as a “Trains with Trails” Approach, combining passenger tourist rail service with bicycle and hiking trails, and even developing trails to complement existing tourist train service. Rather than being an impediment to developing the Santa Paula Branch Line Recreational Trail, Sierra Northern and the proposed Agreement recognize the primacy of the recreational trail. </a:t>
            </a:r>
          </a:p>
          <a:p>
            <a:pPr marL="0" marR="0" algn="just">
              <a:lnSpc>
                <a:spcPct val="115000"/>
              </a:lnSpc>
              <a:spcBef>
                <a:spcPts val="0"/>
              </a:spcBef>
              <a:spcAft>
                <a:spcPts val="1000"/>
              </a:spcAft>
            </a:pPr>
            <a:endParaRPr lang="en-US" sz="1100" dirty="0">
              <a:effectLst/>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10</a:t>
            </a:fld>
            <a:endParaRPr lang="en-US"/>
          </a:p>
        </p:txBody>
      </p:sp>
    </p:spTree>
    <p:extLst>
      <p:ext uri="{BB962C8B-B14F-4D97-AF65-F5344CB8AC3E}">
        <p14:creationId xmlns:p14="http://schemas.microsoft.com/office/powerpoint/2010/main" val="228636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On the administrative actions side, VCTC staff continue to process rights of entry permits, lease reassignments, crossing agreements, utility license agreements, and invoices. VCTC coordinated with Sierra Northern Railway to respond to reports of trash or weeds on the right-of-way. </a:t>
            </a:r>
          </a:p>
          <a:p>
            <a:pPr marL="0" marR="0" algn="just">
              <a:lnSpc>
                <a:spcPct val="107000"/>
              </a:lnSpc>
              <a:spcBef>
                <a:spcPts val="0"/>
              </a:spcBef>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Given an increase in the number and complexity of administrative and real estate actions, VCTC staff began development of a new online application to receive, track, and process real estate actions. We are using the same GIS-based software platform that we use for data collection for the Freeway Service Patrol and implementation of the Trespass Removal Policy. Our hope is that the tool will simplify and standardize the real estate process for the Branch Line.</a:t>
            </a:r>
          </a:p>
        </p:txBody>
      </p:sp>
      <p:sp>
        <p:nvSpPr>
          <p:cNvPr id="4" name="Slide Number Placeholder 3"/>
          <p:cNvSpPr>
            <a:spLocks noGrp="1"/>
          </p:cNvSpPr>
          <p:nvPr>
            <p:ph type="sldNum" sz="quarter" idx="5"/>
          </p:nvPr>
        </p:nvSpPr>
        <p:spPr/>
        <p:txBody>
          <a:bodyPr/>
          <a:lstStyle/>
          <a:p>
            <a:fld id="{CADEFA04-3C09-4339-A658-AD0964186815}" type="slidenum">
              <a:rPr lang="en-US" smtClean="0"/>
              <a:t>11</a:t>
            </a:fld>
            <a:endParaRPr lang="en-US"/>
          </a:p>
        </p:txBody>
      </p:sp>
    </p:spTree>
    <p:extLst>
      <p:ext uri="{BB962C8B-B14F-4D97-AF65-F5344CB8AC3E}">
        <p14:creationId xmlns:p14="http://schemas.microsoft.com/office/powerpoint/2010/main" val="134787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 sense of ongoing and upcoming administrative and program management tasks for the Branch Line, this slide contains my running to-do list. </a:t>
            </a:r>
          </a:p>
        </p:txBody>
      </p:sp>
      <p:sp>
        <p:nvSpPr>
          <p:cNvPr id="4" name="Slide Number Placeholder 3"/>
          <p:cNvSpPr>
            <a:spLocks noGrp="1"/>
          </p:cNvSpPr>
          <p:nvPr>
            <p:ph type="sldNum" sz="quarter" idx="5"/>
          </p:nvPr>
        </p:nvSpPr>
        <p:spPr/>
        <p:txBody>
          <a:bodyPr/>
          <a:lstStyle/>
          <a:p>
            <a:fld id="{CADEFA04-3C09-4339-A658-AD0964186815}" type="slidenum">
              <a:rPr lang="en-US" smtClean="0"/>
              <a:t>12</a:t>
            </a:fld>
            <a:endParaRPr lang="en-US"/>
          </a:p>
        </p:txBody>
      </p:sp>
    </p:spTree>
    <p:extLst>
      <p:ext uri="{BB962C8B-B14F-4D97-AF65-F5344CB8AC3E}">
        <p14:creationId xmlns:p14="http://schemas.microsoft.com/office/powerpoint/2010/main" val="63261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that, I will be happy to answer any questions you may have. I also understand that we have several public speakers on this item.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13</a:t>
            </a:fld>
            <a:endParaRPr lang="en-US"/>
          </a:p>
        </p:txBody>
      </p:sp>
    </p:spTree>
    <p:extLst>
      <p:ext uri="{BB962C8B-B14F-4D97-AF65-F5344CB8AC3E}">
        <p14:creationId xmlns:p14="http://schemas.microsoft.com/office/powerpoint/2010/main" val="322718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15000"/>
              </a:lnSpc>
              <a:spcBef>
                <a:spcPts val="0"/>
              </a:spcBef>
              <a:spcAft>
                <a:spcPts val="0"/>
              </a:spcAft>
              <a:buFont typeface="Symbol" panose="05050102010706020507" pitchFamily="18" charset="2"/>
              <a:buNone/>
            </a:pPr>
            <a:r>
              <a:rPr lang="en-US" sz="1100" dirty="0">
                <a:latin typeface="Arial" panose="020B0604020202020204" pitchFamily="34" charset="0"/>
                <a:cs typeface="Arial" panose="020B0604020202020204" pitchFamily="34" charset="0"/>
              </a:rPr>
              <a:t>The Commission adopted a Five Year Strategic Plan in May of this year. The Plan includes three Strategies related to the Santa Paula Branch Line, which guide our actions and priorities, including:</a:t>
            </a: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A8. Update the Santa Paula Branch Line (SPBL) trail master plan, validate trail alignment, connections, and amenities, and update existing conditions to facilitate trail completion, with stakeholder engagement.</a:t>
            </a: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B21. Partner with Sierra Northern Railway, corridor cities and the County to operate, maintain, and improve the Santa Paula Branch Line railroad and right-of-way corridor as a countywide community asset, ensuring outreach to stakeholders in the process.</a:t>
            </a:r>
          </a:p>
          <a:p>
            <a:pPr marL="342900" marR="0" lvl="0" indent="-342900" algn="just">
              <a:lnSpc>
                <a:spcPct val="115000"/>
              </a:lnSpc>
              <a:spcBef>
                <a:spcPts val="0"/>
              </a:spcBef>
              <a:spcAft>
                <a:spcPts val="100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Arial" panose="020B0604020202020204" pitchFamily="34" charset="0"/>
              </a:rPr>
              <a:t>B22. Continue to address encroachment into the Santa Paula Branch Line right-of-way through leasing activities to ensure safety of operations and protection of the asset and infrastructure.</a:t>
            </a:r>
          </a:p>
          <a:p>
            <a:pPr marL="0" indent="0">
              <a:buNone/>
            </a:pPr>
            <a:endParaRPr lang="en-US" sz="12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2</a:t>
            </a:fld>
            <a:endParaRPr lang="en-US"/>
          </a:p>
        </p:txBody>
      </p:sp>
    </p:spTree>
    <p:extLst>
      <p:ext uri="{BB962C8B-B14F-4D97-AF65-F5344CB8AC3E}">
        <p14:creationId xmlns:p14="http://schemas.microsoft.com/office/powerpoint/2010/main" val="4138614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Since beginning operations, Sierra Northern conducts periodic inspections, makes improvements to the condition of the signals and railroad tracks, conducts weed abatement and other right-of-way maintenance activities, and conducts rail operations on the SPBL. VCTC staff and Sierra Northern representatives continue to meet virtually on a bi-weekly basis to coordinate activities.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In the Fiscal Year 2022/2023, Sierra Northern replaced </a:t>
            </a:r>
            <a:r>
              <a:rPr lang="en-US" sz="11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381</a:t>
            </a:r>
            <a:r>
              <a:rPr lang="en-US" sz="1100" dirty="0">
                <a:effectLst/>
                <a:latin typeface="Arial" panose="020B0604020202020204" pitchFamily="34" charset="0"/>
                <a:ea typeface="Calibri" panose="020F0502020204030204" pitchFamily="34" charset="0"/>
                <a:cs typeface="Arial" panose="020B0604020202020204" pitchFamily="34" charset="0"/>
              </a:rPr>
              <a:t> railroad ties and </a:t>
            </a:r>
            <a:r>
              <a:rPr lang="en-US" sz="1100" b="1" u="sng" dirty="0">
                <a:effectLst/>
                <a:latin typeface="Arial" panose="020B0604020202020204" pitchFamily="34" charset="0"/>
                <a:ea typeface="Calibri" panose="020F0502020204030204" pitchFamily="34" charset="0"/>
                <a:cs typeface="Arial" panose="020B0604020202020204" pitchFamily="34" charset="0"/>
              </a:rPr>
              <a:t>30</a:t>
            </a:r>
            <a:r>
              <a:rPr lang="en-US" sz="1100" dirty="0">
                <a:effectLst/>
                <a:latin typeface="Arial" panose="020B0604020202020204" pitchFamily="34" charset="0"/>
                <a:ea typeface="Calibri" panose="020F0502020204030204" pitchFamily="34" charset="0"/>
                <a:cs typeface="Arial" panose="020B0604020202020204" pitchFamily="34" charset="0"/>
              </a:rPr>
              <a:t> tons of ballast and continued to develop a new base of freight customers. Freight rail service reduces truck traffic at a rate of four trucks for every rail car and provides an opportunity to lower greenhouse gas emissions associated with goods movement. Also, in Fiscal Year 2022/2023, Sierra Northern expended over $</a:t>
            </a:r>
            <a:r>
              <a:rPr lang="en-US" sz="1100" b="1" u="sng" dirty="0">
                <a:effectLst/>
                <a:latin typeface="Arial" panose="020B0604020202020204" pitchFamily="34" charset="0"/>
                <a:ea typeface="Calibri" panose="020F0502020204030204" pitchFamily="34" charset="0"/>
                <a:cs typeface="Arial" panose="020B0604020202020204" pitchFamily="34" charset="0"/>
              </a:rPr>
              <a:t>1.4 </a:t>
            </a:r>
            <a:r>
              <a:rPr lang="en-US" sz="1100" dirty="0">
                <a:effectLst/>
                <a:latin typeface="Arial" panose="020B0604020202020204" pitchFamily="34" charset="0"/>
                <a:ea typeface="Calibri" panose="020F0502020204030204" pitchFamily="34" charset="0"/>
                <a:cs typeface="Arial" panose="020B0604020202020204" pitchFamily="34" charset="0"/>
              </a:rPr>
              <a:t>million in labor, equipment, materials and services to maintain the Santa Paula Branch Line, with VCTC being responsible for reimbursing only $450,000 of that amount under the railroad lease, leveraging private investment in the Branch Line at a rate of 3 to 1. </a:t>
            </a: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3</a:t>
            </a:fld>
            <a:endParaRPr lang="en-US"/>
          </a:p>
        </p:txBody>
      </p:sp>
    </p:spTree>
    <p:extLst>
      <p:ext uri="{BB962C8B-B14F-4D97-AF65-F5344CB8AC3E}">
        <p14:creationId xmlns:p14="http://schemas.microsoft.com/office/powerpoint/2010/main" val="265132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effectLst/>
                <a:latin typeface="+mn-lt"/>
                <a:ea typeface="Calibri" panose="020F0502020204030204" pitchFamily="34" charset="0"/>
                <a:cs typeface="Arial" panose="020B0604020202020204" pitchFamily="34" charset="0"/>
              </a:rPr>
              <a:t>In March, Mendocino Railway launched a railbike service on the Santa Paula Branch Line. Guided tours depart from and return to Santa Paula Depot, with a stop at Prancer’s Farm. The railbike tours operate much like an excursion train, on a set schedule, mounted on railroad tracks, with guides at the front and rear, or caboose, of the tour. Additional information on railbike operations is included in a Fact Sheet that has been posted to the SPBL web page.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Arial" panose="020B0604020202020204" pitchFamily="34" charset="0"/>
              </a:rPr>
              <a:t>In response to concerns raised by some of the agricultural operators near the line, railbikes operator Mendocino Railway added flags to the backs of the railbikes to increase visibility, agreed to shift the scheduled tour start times one hour later to 10am and 2pm to allow additional time for ag spraying operations in the morning, and inserted language from the Ventura County Right to Farm ordinance into the guest waiver, at the request of the Farm Bureau.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4</a:t>
            </a:fld>
            <a:endParaRPr lang="en-US"/>
          </a:p>
        </p:txBody>
      </p:sp>
    </p:spTree>
    <p:extLst>
      <p:ext uri="{BB962C8B-B14F-4D97-AF65-F5344CB8AC3E}">
        <p14:creationId xmlns:p14="http://schemas.microsoft.com/office/powerpoint/2010/main" val="191579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Arial" panose="020B0604020202020204" pitchFamily="34" charset="0"/>
                <a:ea typeface="Calibri" panose="020F0502020204030204" pitchFamily="34" charset="0"/>
                <a:cs typeface="Times New Roman" panose="02020603050405020304" pitchFamily="18" charset="0"/>
              </a:rPr>
              <a:t>In recognition of Rail Safety Week September 18 – 24, VCTC and Sierra Northern Railway shared messages from Operation Lifesaver through social media and with corridor cities and community partners. </a:t>
            </a:r>
          </a:p>
          <a:p>
            <a:pPr marL="0" marR="0" algn="just">
              <a:lnSpc>
                <a:spcPct val="115000"/>
              </a:lnSpc>
              <a:spcBef>
                <a:spcPts val="0"/>
              </a:spcBef>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5</a:t>
            </a:fld>
            <a:endParaRPr lang="en-US"/>
          </a:p>
        </p:txBody>
      </p:sp>
    </p:spTree>
    <p:extLst>
      <p:ext uri="{BB962C8B-B14F-4D97-AF65-F5344CB8AC3E}">
        <p14:creationId xmlns:p14="http://schemas.microsoft.com/office/powerpoint/2010/main" val="561179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Arial" panose="020B0604020202020204" pitchFamily="34" charset="0"/>
              </a:rPr>
              <a:t>On September 12, Santa Paula Branch Line tenant Parallel Systems, a company founded to create autonomous battery-electric rail vehicles, publicly introduced its second-generation rail vehicles with plans to integrate with the existing rail network alongside conventional freight trains. Parallel is conducting critical testing to verify the system’s ability to use the general rail network and developing tools and software to allow rail customers to operate Parallel vehicles from their existing dispatching and train control systems.</a:t>
            </a: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6</a:t>
            </a:fld>
            <a:endParaRPr lang="en-US"/>
          </a:p>
        </p:txBody>
      </p:sp>
    </p:spTree>
    <p:extLst>
      <p:ext uri="{BB962C8B-B14F-4D97-AF65-F5344CB8AC3E}">
        <p14:creationId xmlns:p14="http://schemas.microsoft.com/office/powerpoint/2010/main" val="141851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000000"/>
                </a:solidFill>
                <a:effectLst/>
                <a:latin typeface="+mn-lt"/>
              </a:rPr>
              <a:t>At this time, approximately 84 rail cars are stored on the SPBL west of Sespe Creek. VCTC continues a dialogue with Sierra Northern to identify an alternative site for the rail cars until they can be placed back in service by the owner of the rail cars or until the Sespe Bridge reconstruction is completed. Earlier this week, VCTC staff and counsel met with Sierra Railroad, Sierra Northern, and Mendocino Railways to seek a path forward to address community concerns related to rail car storage.</a:t>
            </a:r>
          </a:p>
          <a:p>
            <a:pPr algn="l"/>
            <a:endParaRPr lang="en-US" sz="1100" b="0" i="0" dirty="0">
              <a:solidFill>
                <a:srgbClr val="000000"/>
              </a:solidFill>
              <a:effectLst/>
              <a:latin typeface="+mn-lt"/>
            </a:endParaRPr>
          </a:p>
          <a:p>
            <a:pPr algn="l"/>
            <a:r>
              <a:rPr lang="en-US" sz="1100" b="0" i="0" dirty="0">
                <a:solidFill>
                  <a:srgbClr val="000000"/>
                </a:solidFill>
                <a:effectLst/>
                <a:latin typeface="+mn-lt"/>
              </a:rPr>
              <a:t>BACKUP</a:t>
            </a:r>
          </a:p>
          <a:p>
            <a:pPr algn="l"/>
            <a:r>
              <a:rPr lang="en-US" sz="1100" b="0" i="0" dirty="0">
                <a:solidFill>
                  <a:srgbClr val="000000"/>
                </a:solidFill>
                <a:effectLst/>
                <a:latin typeface="+mn-lt"/>
              </a:rPr>
              <a:t>Rail Car Storage refers to rail cars owned by a third party being stored on the SPBL. Rail Car Storage is anticipated to be used in the early stages of Sierra Northern operations to generate revenue while other business lines are further developed. To mitigate the impact of Rail Car Storage, the Agreement prohibits rail car storage within incorporated cities and existing communities as defined by the County of Ventura (namely Saticoy and Piru), or within 150 feet of legal public and private railroad crossings and prohibits Rail Car Storage of rail cars containing hazardous materials.</a:t>
            </a:r>
          </a:p>
          <a:p>
            <a:pPr algn="l"/>
            <a:endParaRPr lang="en-US" sz="1100" b="0" i="0" dirty="0">
              <a:solidFill>
                <a:srgbClr val="000000"/>
              </a:solidFill>
              <a:effectLst/>
              <a:latin typeface="+mn-lt"/>
            </a:endParaRPr>
          </a:p>
          <a:p>
            <a:pPr algn="l"/>
            <a:r>
              <a:rPr lang="en-US" sz="1100" b="0" i="0" dirty="0">
                <a:solidFill>
                  <a:srgbClr val="000000"/>
                </a:solidFill>
                <a:effectLst/>
                <a:latin typeface="+mn-lt"/>
              </a:rPr>
              <a:t>As a result of the severe winter storms in January 2023 and resulting damage to the Sespe Creek Overflow bridge, approximately 100 rail cars are currently being stored in an unincorporated area west of Fillmore. The storage of these cars is temporary, and every effort is being made to repair the bridge and restore service connectivity in a timely manner to allow the cars to be moved to another less visible location, until the rail cars are placed back in service by their owner.</a:t>
            </a:r>
          </a:p>
          <a:p>
            <a:pPr algn="l"/>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mn-lt"/>
              </a:rPr>
              <a:t>Passenger and freight rail cars and locomotives owned by Sierra Northern Railway and its sister company, Mendocino Railway, may be parked on the railroad, including within incorporated cities, as part of regular railroad operations. These types of cars are not considered Railroad Car Storage.</a:t>
            </a:r>
          </a:p>
          <a:p>
            <a:pPr algn="l"/>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latin typeface="+mn-lt"/>
              </a:rPr>
              <a:t>Revenue from the storage of rail cars contributes to maintaining and improving the condition of the railroad and right-of-way. Rail car storage also contributes to efficient and safe operations of the national railroad network.</a:t>
            </a:r>
          </a:p>
          <a:p>
            <a:pPr algn="l"/>
            <a:endParaRPr lang="en-US" sz="1100" b="0" i="0" dirty="0">
              <a:solidFill>
                <a:srgbClr val="000000"/>
              </a:solidFill>
              <a:effectLst/>
              <a:latin typeface="+mn-lt"/>
            </a:endParaRPr>
          </a:p>
          <a:p>
            <a:pPr algn="l"/>
            <a:endParaRPr lang="en-US" sz="11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CADEFA04-3C09-4339-A658-AD0964186815}" type="slidenum">
              <a:rPr lang="en-US" smtClean="0"/>
              <a:t>7</a:t>
            </a:fld>
            <a:endParaRPr lang="en-US"/>
          </a:p>
        </p:txBody>
      </p:sp>
    </p:spTree>
    <p:extLst>
      <p:ext uri="{BB962C8B-B14F-4D97-AF65-F5344CB8AC3E}">
        <p14:creationId xmlns:p14="http://schemas.microsoft.com/office/powerpoint/2010/main" val="48792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100" dirty="0">
                <a:solidFill>
                  <a:srgbClr val="002060"/>
                </a:solidFill>
                <a:latin typeface="+mn-lt"/>
                <a:ea typeface="Calibri" panose="020F0502020204030204" pitchFamily="34" charset="0"/>
                <a:cs typeface="Arial" panose="020B0604020202020204" pitchFamily="34" charset="0"/>
              </a:rPr>
              <a:t>Planning, Design and Engineering to restore the pre-disaster design, capacity, and function of Sespe Creek Overflow railroad bridge is underway. </a:t>
            </a:r>
            <a:r>
              <a:rPr lang="en-US" sz="1100" kern="100" dirty="0">
                <a:effectLst/>
                <a:latin typeface="+mn-lt"/>
                <a:ea typeface="Calibri" panose="020F0502020204030204" pitchFamily="34" charset="0"/>
                <a:cs typeface="Times New Roman" panose="02020603050405020304" pitchFamily="18" charset="0"/>
              </a:rPr>
              <a:t>Geotechnical and Hydrology reports have been completed, and the design team is advancing the design after completion of the 30% design review. </a:t>
            </a:r>
          </a:p>
          <a:p>
            <a:pPr marL="0" marR="0" algn="just">
              <a:lnSpc>
                <a:spcPct val="107000"/>
              </a:lnSpc>
              <a:spcBef>
                <a:spcPts val="0"/>
              </a:spcBef>
              <a:spcAft>
                <a:spcPts val="800"/>
              </a:spcAft>
            </a:pPr>
            <a:endParaRPr lang="en-US" sz="1100" kern="1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dirty="0">
                <a:effectLst/>
                <a:latin typeface="+mn-lt"/>
                <a:ea typeface="Calibri" panose="020F0502020204030204" pitchFamily="34" charset="0"/>
                <a:cs typeface="Times New Roman" panose="02020603050405020304" pitchFamily="18" charset="0"/>
              </a:rPr>
              <a:t>VCTC filed a CEQA Notice of Exemption with the Clerk and Recorder on August 24</a:t>
            </a:r>
            <a:r>
              <a:rPr lang="en-US" sz="1100" kern="100" baseline="30000" dirty="0">
                <a:effectLst/>
                <a:latin typeface="+mn-lt"/>
                <a:ea typeface="Calibri" panose="020F0502020204030204" pitchFamily="34" charset="0"/>
                <a:cs typeface="Times New Roman" panose="02020603050405020304" pitchFamily="18" charset="0"/>
              </a:rPr>
              <a:t>th</a:t>
            </a:r>
            <a:r>
              <a:rPr lang="en-US" sz="1100" kern="100" dirty="0">
                <a:effectLst/>
                <a:latin typeface="+mn-lt"/>
                <a:ea typeface="Calibri" panose="020F0502020204030204" pitchFamily="34" charset="0"/>
                <a:cs typeface="Times New Roman" panose="02020603050405020304" pitchFamily="18" charset="0"/>
              </a:rPr>
              <a:t>. The 35-day statute of limitations to challenge the determination expired on September 28</a:t>
            </a:r>
            <a:r>
              <a:rPr lang="en-US" sz="1100" kern="100" baseline="30000" dirty="0">
                <a:effectLst/>
                <a:latin typeface="+mn-lt"/>
                <a:ea typeface="Calibri" panose="020F0502020204030204" pitchFamily="34" charset="0"/>
                <a:cs typeface="Times New Roman" panose="02020603050405020304" pitchFamily="18" charset="0"/>
              </a:rPr>
              <a:t>th</a:t>
            </a:r>
            <a:r>
              <a:rPr lang="en-US" sz="1100" kern="100" dirty="0">
                <a:effectLst/>
                <a:latin typeface="+mn-lt"/>
                <a:ea typeface="Calibri" panose="020F0502020204030204" pitchFamily="34" charset="0"/>
                <a:cs typeface="Times New Roman" panose="02020603050405020304" pitchFamily="18" charset="0"/>
              </a:rPr>
              <a:t>, with no challenges having been received.</a:t>
            </a:r>
          </a:p>
          <a:p>
            <a:pPr marL="0" marR="0" algn="just">
              <a:lnSpc>
                <a:spcPct val="107000"/>
              </a:lnSpc>
              <a:spcBef>
                <a:spcPts val="0"/>
              </a:spcBef>
              <a:spcAft>
                <a:spcPts val="800"/>
              </a:spcAft>
            </a:pPr>
            <a:endParaRPr lang="en-US" sz="1100" kern="1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dirty="0">
                <a:effectLst/>
                <a:latin typeface="+mn-lt"/>
                <a:ea typeface="Calibri" panose="020F0502020204030204" pitchFamily="34" charset="0"/>
                <a:cs typeface="Times New Roman" panose="02020603050405020304" pitchFamily="18" charset="0"/>
              </a:rPr>
              <a:t>On September 25</a:t>
            </a:r>
            <a:r>
              <a:rPr lang="en-US" sz="1100" kern="100" baseline="30000" dirty="0">
                <a:effectLst/>
                <a:latin typeface="+mn-lt"/>
                <a:ea typeface="Calibri" panose="020F0502020204030204" pitchFamily="34" charset="0"/>
                <a:cs typeface="Times New Roman" panose="02020603050405020304" pitchFamily="18" charset="0"/>
              </a:rPr>
              <a:t>th</a:t>
            </a:r>
            <a:r>
              <a:rPr lang="en-US" sz="1100" kern="100" dirty="0">
                <a:effectLst/>
                <a:latin typeface="+mn-lt"/>
                <a:ea typeface="Calibri" panose="020F0502020204030204" pitchFamily="34" charset="0"/>
                <a:cs typeface="Times New Roman" panose="02020603050405020304" pitchFamily="18" charset="0"/>
              </a:rPr>
              <a:t>, staff and the </a:t>
            </a:r>
            <a:r>
              <a:rPr lang="en-US" sz="1100" kern="100" dirty="0" err="1">
                <a:effectLst/>
                <a:latin typeface="+mn-lt"/>
                <a:ea typeface="Calibri" panose="020F0502020204030204" pitchFamily="34" charset="0"/>
                <a:cs typeface="Times New Roman" panose="02020603050405020304" pitchFamily="18" charset="0"/>
              </a:rPr>
              <a:t>RailPros</a:t>
            </a:r>
            <a:r>
              <a:rPr lang="en-US" sz="1100" kern="100" dirty="0">
                <a:effectLst/>
                <a:latin typeface="+mn-lt"/>
                <a:ea typeface="Calibri" panose="020F0502020204030204" pitchFamily="34" charset="0"/>
                <a:cs typeface="Times New Roman" panose="02020603050405020304" pitchFamily="18" charset="0"/>
              </a:rPr>
              <a:t> design team met with the Ventura County Watershed Protection District and the Public Works Agency Roads &amp; Transportation Department to discuss access and permitting during the construction period.</a:t>
            </a:r>
          </a:p>
          <a:p>
            <a:pPr marL="0" marR="0" algn="just">
              <a:lnSpc>
                <a:spcPct val="107000"/>
              </a:lnSpc>
              <a:spcBef>
                <a:spcPts val="0"/>
              </a:spcBef>
              <a:spcAft>
                <a:spcPts val="800"/>
              </a:spcAft>
            </a:pPr>
            <a:endParaRPr lang="en-US" sz="1100" kern="1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dirty="0">
                <a:effectLst/>
                <a:latin typeface="+mn-lt"/>
                <a:ea typeface="Calibri" panose="020F0502020204030204" pitchFamily="34" charset="0"/>
                <a:cs typeface="Times New Roman" panose="02020603050405020304" pitchFamily="18" charset="0"/>
              </a:rPr>
              <a:t>On September 27</a:t>
            </a:r>
            <a:r>
              <a:rPr lang="en-US" sz="1100" kern="100" baseline="30000" dirty="0">
                <a:effectLst/>
                <a:latin typeface="+mn-lt"/>
                <a:ea typeface="Calibri" panose="020F0502020204030204" pitchFamily="34" charset="0"/>
                <a:cs typeface="Times New Roman" panose="02020603050405020304" pitchFamily="18" charset="0"/>
              </a:rPr>
              <a:t>th</a:t>
            </a:r>
            <a:r>
              <a:rPr lang="en-US" sz="1100" kern="100" dirty="0">
                <a:effectLst/>
                <a:latin typeface="+mn-lt"/>
                <a:ea typeface="Calibri" panose="020F0502020204030204" pitchFamily="34" charset="0"/>
                <a:cs typeface="Times New Roman" panose="02020603050405020304" pitchFamily="18" charset="0"/>
              </a:rPr>
              <a:t>, VCTC staff and Sierra Northern participated in a site visit by the FEMA inspector and representatives of the FEMA and </a:t>
            </a:r>
            <a:r>
              <a:rPr lang="en-US" sz="1100" kern="100" dirty="0" err="1">
                <a:effectLst/>
                <a:latin typeface="+mn-lt"/>
                <a:ea typeface="Calibri" panose="020F0502020204030204" pitchFamily="34" charset="0"/>
                <a:cs typeface="Times New Roman" panose="02020603050405020304" pitchFamily="18" charset="0"/>
              </a:rPr>
              <a:t>CalOES</a:t>
            </a:r>
            <a:r>
              <a:rPr lang="en-US" sz="1100" kern="100" dirty="0">
                <a:effectLst/>
                <a:latin typeface="+mn-lt"/>
                <a:ea typeface="Calibri" panose="020F0502020204030204" pitchFamily="34" charset="0"/>
                <a:cs typeface="Times New Roman" panose="02020603050405020304" pitchFamily="18" charset="0"/>
              </a:rPr>
              <a:t> support teams. </a:t>
            </a:r>
          </a:p>
          <a:p>
            <a:pPr marL="0" marR="0" algn="just">
              <a:lnSpc>
                <a:spcPct val="107000"/>
              </a:lnSpc>
              <a:spcBef>
                <a:spcPts val="0"/>
              </a:spcBef>
              <a:spcAft>
                <a:spcPts val="800"/>
              </a:spcAft>
            </a:pPr>
            <a:endParaRPr lang="en-US" sz="1100" kern="100" dirty="0">
              <a:effectLst/>
              <a:latin typeface="+mn-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00" kern="100" dirty="0">
                <a:effectLst/>
                <a:latin typeface="+mn-lt"/>
                <a:ea typeface="Calibri" panose="020F0502020204030204" pitchFamily="34" charset="0"/>
                <a:cs typeface="Times New Roman" panose="02020603050405020304" pitchFamily="18" charset="0"/>
              </a:rPr>
              <a:t>The focus of the design and engineering process is to ensure safe and resilient bridge reconstruction that minimizes impacts to the environment and the community. </a:t>
            </a:r>
          </a:p>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8</a:t>
            </a:fld>
            <a:endParaRPr lang="en-US"/>
          </a:p>
        </p:txBody>
      </p:sp>
    </p:spTree>
    <p:extLst>
      <p:ext uri="{BB962C8B-B14F-4D97-AF65-F5344CB8AC3E}">
        <p14:creationId xmlns:p14="http://schemas.microsoft.com/office/powerpoint/2010/main" val="14427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100" kern="100" dirty="0">
                <a:effectLst/>
                <a:latin typeface="Arial" panose="020B0604020202020204" pitchFamily="34" charset="0"/>
                <a:ea typeface="Calibri" panose="020F0502020204030204" pitchFamily="34" charset="0"/>
                <a:cs typeface="Times New Roman" panose="02020603050405020304" pitchFamily="18" charset="0"/>
              </a:rPr>
              <a:t>Given the urgent need to restore rail services and repair the bridge, VCTC is conducting an accelerated design and planning phase of the project. The current working schedule is to release a Request for Proposals for Construction Management support in November or December 2023, then to release the Request for Bids for a Construction Firm in the December/January timeframe. The goal is to commence on-site construction in May 2024 to allow construction to occur during the driest period of the year, to avoid and minimize impacts to the watershed. While we had initially hoped to complete reconstruction by the end of this calendar year, the hydrologic, geologic, and environmental conditions of the bridge and watershed are such that the construction window is from May – September.</a:t>
            </a:r>
          </a:p>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DEFA04-3C09-4339-A658-AD0964186815}" type="slidenum">
              <a:rPr lang="en-US" smtClean="0"/>
              <a:t>9</a:t>
            </a:fld>
            <a:endParaRPr lang="en-US"/>
          </a:p>
        </p:txBody>
      </p:sp>
    </p:spTree>
    <p:extLst>
      <p:ext uri="{BB962C8B-B14F-4D97-AF65-F5344CB8AC3E}">
        <p14:creationId xmlns:p14="http://schemas.microsoft.com/office/powerpoint/2010/main" val="38113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FEDDF-1D2F-44A5-944C-EACE9C4BF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C0E916-D48B-42CD-BD03-19842A89E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968606-71F9-4E09-8ECD-4DDF2699838F}"/>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C0F18E0B-C034-44A9-A310-9AD1BBB15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2B017-296C-4F5B-A004-9B85F593921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3960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1166-9CBE-4EA5-93D4-7F8EAB5934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3839E-37CD-439C-9509-7C6C6370B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5E679-DC52-42CF-9F0D-90E170389003}"/>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5DBFB7FE-E860-48CE-BD1C-827DB32FB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7717-61B1-4820-BFFF-D55A9AB0D324}"/>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00365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F8C66F-FE4C-4775-ADCD-7F2CB9FC3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C51C4-8F9E-4EC4-9ABA-ABFB57290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9A53F-2EF4-40BF-965C-956F9721A4DE}"/>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42AF1E31-0726-41D4-A1B9-061FC8852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568F8-7D2B-4DFA-BB89-3A6249C085D0}"/>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37758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D7D2-40D3-475D-8EFF-AC9641B22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FE687-6949-4184-9A74-591B0BE2D5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83B2-55A2-4C21-BFEE-19D2E04BDB0D}"/>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AFEF111B-FEC8-4301-AF54-408BE2ED2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3F222-9B72-4133-9BB7-0B585B17A79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67871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5A59-8AA5-4A0F-A103-76466B7C6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2BD7F-986C-4A7B-9422-7B707765B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1BC7CF-313E-44CC-BA1C-F561FD115908}"/>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5DFCD526-EBE5-4165-AE4F-428C30969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190A7-79CB-40CB-93B5-9AB01D5E0BB6}"/>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80497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3845-A5E5-44AF-B855-6D988C0D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FB0AB-72B3-4699-8B9C-E5D6A451A1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639DB-6D22-4393-B853-4C06227A7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24338-28D2-41CE-ABB3-02E8F5ED725E}"/>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6" name="Footer Placeholder 5">
            <a:extLst>
              <a:ext uri="{FF2B5EF4-FFF2-40B4-BE49-F238E27FC236}">
                <a16:creationId xmlns:a16="http://schemas.microsoft.com/office/drawing/2014/main" id="{2A0B42B1-2899-4271-8EC4-E27FE5A06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7212C-C3C5-40E9-94B1-8B1D9A49CE37}"/>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53289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8840-E46A-411E-9C35-6C5025553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E032F-A895-44CD-891D-D0275C7DB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A0CAC-110E-406E-BCFE-877F06CBA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A12E1-5E25-4DAB-AB77-445CAE80A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62F34-FDAA-4473-8711-53968E588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766615-6ACC-4559-8DDA-2CD704200055}"/>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8" name="Footer Placeholder 7">
            <a:extLst>
              <a:ext uri="{FF2B5EF4-FFF2-40B4-BE49-F238E27FC236}">
                <a16:creationId xmlns:a16="http://schemas.microsoft.com/office/drawing/2014/main" id="{B1D92234-970F-4A4F-975F-CD29457DB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2A37C-17FE-4EE2-BCB8-8A1D795CCD48}"/>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4282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A94A-D912-4BEB-936A-B9AA045BAD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58578-A86B-4C81-A173-BE3574397B1E}"/>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4" name="Footer Placeholder 3">
            <a:extLst>
              <a:ext uri="{FF2B5EF4-FFF2-40B4-BE49-F238E27FC236}">
                <a16:creationId xmlns:a16="http://schemas.microsoft.com/office/drawing/2014/main" id="{B39B632E-228F-49A6-8EAB-ADB94AAFC5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D1A81-9A36-4C69-A6ED-D153B7EC8CE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73817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6C405-6831-4855-B02A-24AEABD5C2D7}"/>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3" name="Footer Placeholder 2">
            <a:extLst>
              <a:ext uri="{FF2B5EF4-FFF2-40B4-BE49-F238E27FC236}">
                <a16:creationId xmlns:a16="http://schemas.microsoft.com/office/drawing/2014/main" id="{CA8D0E4E-94F5-4815-BB0E-015C62DC97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BA0A2E-DF5E-4068-B73E-48569FCF6A6B}"/>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23540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15D3-13B3-41C3-AD32-3CA032F53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B6692-B599-4FC6-910C-18DC38B7E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C31C06-CB61-47ED-B00B-6CFD81E9A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12193-50EE-4C6D-AC53-6449747DCBE9}"/>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6" name="Footer Placeholder 5">
            <a:extLst>
              <a:ext uri="{FF2B5EF4-FFF2-40B4-BE49-F238E27FC236}">
                <a16:creationId xmlns:a16="http://schemas.microsoft.com/office/drawing/2014/main" id="{D4F33888-F2D4-4D97-851C-A680C9998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50E8F-1EE4-40D3-A354-862F2B5851AE}"/>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13776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1FA9-E964-4FA9-8891-3BDE45373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CD5B9-E5B6-4A6E-B267-F2E2AE5C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B905C4-D464-4826-9F8A-1BA111531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6AD33-1C23-4373-8443-74B86622987C}"/>
              </a:ext>
            </a:extLst>
          </p:cNvPr>
          <p:cNvSpPr>
            <a:spLocks noGrp="1"/>
          </p:cNvSpPr>
          <p:nvPr>
            <p:ph type="dt" sz="half" idx="10"/>
          </p:nvPr>
        </p:nvSpPr>
        <p:spPr/>
        <p:txBody>
          <a:bodyPr/>
          <a:lstStyle/>
          <a:p>
            <a:fld id="{F69FD939-8FE9-45F6-A484-C57273686AD9}" type="datetimeFigureOut">
              <a:rPr lang="en-US" smtClean="0"/>
              <a:t>10/4/2023</a:t>
            </a:fld>
            <a:endParaRPr lang="en-US"/>
          </a:p>
        </p:txBody>
      </p:sp>
      <p:sp>
        <p:nvSpPr>
          <p:cNvPr id="6" name="Footer Placeholder 5">
            <a:extLst>
              <a:ext uri="{FF2B5EF4-FFF2-40B4-BE49-F238E27FC236}">
                <a16:creationId xmlns:a16="http://schemas.microsoft.com/office/drawing/2014/main" id="{08C48BA4-BFCD-47F3-9A9E-B836B2970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CD177-1371-4D9E-82F9-A5EF34B4D145}"/>
              </a:ext>
            </a:extLst>
          </p:cNvPr>
          <p:cNvSpPr>
            <a:spLocks noGrp="1"/>
          </p:cNvSpPr>
          <p:nvPr>
            <p:ph type="sldNum" sz="quarter" idx="12"/>
          </p:nvPr>
        </p:nvSpPr>
        <p:spPr/>
        <p:txBody>
          <a:bodyPr/>
          <a:lstStyle/>
          <a:p>
            <a:fld id="{6EE949DF-C673-41AF-B500-492E15445579}" type="slidenum">
              <a:rPr lang="en-US" smtClean="0"/>
              <a:t>‹#›</a:t>
            </a:fld>
            <a:endParaRPr lang="en-US"/>
          </a:p>
        </p:txBody>
      </p:sp>
    </p:spTree>
    <p:extLst>
      <p:ext uri="{BB962C8B-B14F-4D97-AF65-F5344CB8AC3E}">
        <p14:creationId xmlns:p14="http://schemas.microsoft.com/office/powerpoint/2010/main" val="248838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4D196-220A-4716-8DC3-81C9B48AD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18254-EAB2-41B3-82A7-534F9D58C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A6136-2994-4B4C-A24E-70DAB3185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FD939-8FE9-45F6-A484-C57273686AD9}" type="datetimeFigureOut">
              <a:rPr lang="en-US" smtClean="0"/>
              <a:t>10/4/2023</a:t>
            </a:fld>
            <a:endParaRPr lang="en-US"/>
          </a:p>
        </p:txBody>
      </p:sp>
      <p:sp>
        <p:nvSpPr>
          <p:cNvPr id="5" name="Footer Placeholder 4">
            <a:extLst>
              <a:ext uri="{FF2B5EF4-FFF2-40B4-BE49-F238E27FC236}">
                <a16:creationId xmlns:a16="http://schemas.microsoft.com/office/drawing/2014/main" id="{529D8EF8-C929-4FE8-B4C8-0E2DBC396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A26A40-D1B7-47D1-8AC6-9894EF28B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949DF-C673-41AF-B500-492E15445579}" type="slidenum">
              <a:rPr lang="en-US" smtClean="0"/>
              <a:t>‹#›</a:t>
            </a:fld>
            <a:endParaRPr lang="en-US"/>
          </a:p>
        </p:txBody>
      </p:sp>
    </p:spTree>
    <p:extLst>
      <p:ext uri="{BB962C8B-B14F-4D97-AF65-F5344CB8AC3E}">
        <p14:creationId xmlns:p14="http://schemas.microsoft.com/office/powerpoint/2010/main" val="89888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flag&#10;&#10;Description automatically generated with low confidence">
            <a:extLst>
              <a:ext uri="{FF2B5EF4-FFF2-40B4-BE49-F238E27FC236}">
                <a16:creationId xmlns:a16="http://schemas.microsoft.com/office/drawing/2014/main" id="{538C2993-C343-4AB2-B373-8BD70A184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Picture 12" descr="A train on the railway tracks&#10;&#10;Description automatically generated with medium confidence">
            <a:extLst>
              <a:ext uri="{FF2B5EF4-FFF2-40B4-BE49-F238E27FC236}">
                <a16:creationId xmlns:a16="http://schemas.microsoft.com/office/drawing/2014/main" id="{9E498523-63EF-7686-37AA-331FC3F3A2D3}"/>
              </a:ext>
            </a:extLst>
          </p:cNvPr>
          <p:cNvPicPr>
            <a:picLocks noChangeAspect="1"/>
          </p:cNvPicPr>
          <p:nvPr/>
        </p:nvPicPr>
        <p:blipFill rotWithShape="1">
          <a:blip r:embed="rId4">
            <a:extLst>
              <a:ext uri="{28A0092B-C50C-407E-A947-70E740481C1C}">
                <a14:useLocalDpi xmlns:a14="http://schemas.microsoft.com/office/drawing/2010/main" val="0"/>
              </a:ext>
            </a:extLst>
          </a:blip>
          <a:srcRect t="18490" r="-2" b="1253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8" name="Freeform: Shape 30">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2">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11228B-5EDE-4077-A33B-165F3FA58E9F}"/>
              </a:ext>
            </a:extLst>
          </p:cNvPr>
          <p:cNvSpPr>
            <a:spLocks noGrp="1"/>
          </p:cNvSpPr>
          <p:nvPr>
            <p:ph type="ctrTitle"/>
          </p:nvPr>
        </p:nvSpPr>
        <p:spPr>
          <a:xfrm>
            <a:off x="438912" y="1524659"/>
            <a:ext cx="5376262" cy="2774088"/>
          </a:xfrm>
        </p:spPr>
        <p:txBody>
          <a:bodyPr>
            <a:normAutofit/>
          </a:bodyPr>
          <a:lstStyle/>
          <a:p>
            <a:pPr algn="l"/>
            <a:r>
              <a:rPr lang="en-US" sz="5400" b="1" dirty="0">
                <a:solidFill>
                  <a:srgbClr val="002060"/>
                </a:solidFill>
                <a:latin typeface="+mn-lt"/>
              </a:rPr>
              <a:t>Santa Paula Branch Line</a:t>
            </a:r>
            <a:br>
              <a:rPr lang="en-US" sz="5400" b="1" dirty="0">
                <a:solidFill>
                  <a:srgbClr val="002060"/>
                </a:solidFill>
                <a:latin typeface="+mn-lt"/>
              </a:rPr>
            </a:br>
            <a:r>
              <a:rPr lang="en-US" sz="5400" b="1" dirty="0">
                <a:solidFill>
                  <a:srgbClr val="002060"/>
                </a:solidFill>
                <a:latin typeface="+mn-lt"/>
              </a:rPr>
              <a:t>Update</a:t>
            </a:r>
          </a:p>
        </p:txBody>
      </p:sp>
      <p:sp>
        <p:nvSpPr>
          <p:cNvPr id="3" name="Subtitle 2">
            <a:extLst>
              <a:ext uri="{FF2B5EF4-FFF2-40B4-BE49-F238E27FC236}">
                <a16:creationId xmlns:a16="http://schemas.microsoft.com/office/drawing/2014/main" id="{7EFEF5F0-77AE-474D-ABA0-D2637B3B5D4E}"/>
              </a:ext>
            </a:extLst>
          </p:cNvPr>
          <p:cNvSpPr>
            <a:spLocks noGrp="1"/>
          </p:cNvSpPr>
          <p:nvPr>
            <p:ph type="subTitle" idx="1"/>
          </p:nvPr>
        </p:nvSpPr>
        <p:spPr>
          <a:xfrm>
            <a:off x="438912" y="4687367"/>
            <a:ext cx="4917948" cy="1544950"/>
          </a:xfrm>
        </p:spPr>
        <p:txBody>
          <a:bodyPr>
            <a:normAutofit/>
          </a:bodyPr>
          <a:lstStyle/>
          <a:p>
            <a:pPr algn="l"/>
            <a:endParaRPr lang="en-US" sz="1500" dirty="0">
              <a:solidFill>
                <a:srgbClr val="002060"/>
              </a:solidFill>
            </a:endParaRPr>
          </a:p>
          <a:p>
            <a:pPr algn="l"/>
            <a:r>
              <a:rPr lang="en-US" sz="2000" dirty="0">
                <a:solidFill>
                  <a:srgbClr val="002060"/>
                </a:solidFill>
              </a:rPr>
              <a:t>Presentation to the</a:t>
            </a:r>
          </a:p>
          <a:p>
            <a:pPr algn="l"/>
            <a:r>
              <a:rPr lang="en-US" sz="2000" b="1" dirty="0">
                <a:solidFill>
                  <a:srgbClr val="002060"/>
                </a:solidFill>
              </a:rPr>
              <a:t>Ventura County Transportation Commission</a:t>
            </a:r>
          </a:p>
          <a:p>
            <a:pPr algn="l"/>
            <a:r>
              <a:rPr lang="en-US" sz="2000" dirty="0">
                <a:solidFill>
                  <a:srgbClr val="002060"/>
                </a:solidFill>
              </a:rPr>
              <a:t>October 6, 2023</a:t>
            </a:r>
          </a:p>
        </p:txBody>
      </p:sp>
      <p:sp>
        <p:nvSpPr>
          <p:cNvPr id="35" name="Rectangle 34">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7" name="Rectangle 36">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3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595086" y="1242480"/>
            <a:ext cx="4710752" cy="1325563"/>
          </a:xfrm>
        </p:spPr>
        <p:txBody>
          <a:bodyPr>
            <a:normAutofit/>
          </a:bodyPr>
          <a:lstStyle/>
          <a:p>
            <a:r>
              <a:rPr lang="en-US" b="1" dirty="0">
                <a:latin typeface="+mn-lt"/>
              </a:rPr>
              <a:t>SPBL Trail Planning</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333834" y="2626099"/>
            <a:ext cx="6278774" cy="4272106"/>
          </a:xfrm>
        </p:spPr>
        <p:txBody>
          <a:bodyPr anchor="t">
            <a:normAutofit/>
          </a:bodyPr>
          <a:lstStyle/>
          <a:p>
            <a:pPr marR="0" lvl="0">
              <a:spcBef>
                <a:spcPts val="0"/>
              </a:spcBef>
              <a:spcAft>
                <a:spcPts val="600"/>
              </a:spcAft>
              <a:buFont typeface="Symbol" panose="05050102010706020507" pitchFamily="18" charset="2"/>
              <a:buChar char=""/>
            </a:pPr>
            <a:r>
              <a:rPr lang="en-US" sz="2000" dirty="0">
                <a:effectLst/>
                <a:ea typeface="Calibri" panose="020F0502020204030204" pitchFamily="34" charset="0"/>
                <a:cs typeface="Arial" panose="020B0604020202020204" pitchFamily="34" charset="0"/>
              </a:rPr>
              <a:t>April 2022 – Commission adopted goal to “Reinvigorate the process to complete the Santa Paula Branch Line bike trail.”</a:t>
            </a:r>
          </a:p>
          <a:p>
            <a:pPr marR="0" lvl="0">
              <a:spcBef>
                <a:spcPts val="0"/>
              </a:spcBef>
              <a:spcAft>
                <a:spcPts val="600"/>
              </a:spcAft>
              <a:buFont typeface="Symbol" panose="05050102010706020507" pitchFamily="18" charset="2"/>
              <a:buChar char=""/>
            </a:pPr>
            <a:r>
              <a:rPr lang="en-US" sz="2000" dirty="0">
                <a:ea typeface="Calibri" panose="020F0502020204030204" pitchFamily="34" charset="0"/>
                <a:cs typeface="Arial" panose="020B0604020202020204" pitchFamily="34" charset="0"/>
              </a:rPr>
              <a:t>June 2022 – City of Ventura submitted grant application to Active Transportation Program (ATP) Cycle 6 to construct 4-mile segment from Montalvo to Saticoy; Planning &amp; Design funded through Regional ATP Allocation</a:t>
            </a:r>
          </a:p>
          <a:p>
            <a:pPr marR="0" lvl="0">
              <a:spcBef>
                <a:spcPts val="0"/>
              </a:spcBef>
              <a:spcAft>
                <a:spcPts val="600"/>
              </a:spcAft>
              <a:buFont typeface="Symbol" panose="05050102010706020507" pitchFamily="18" charset="2"/>
              <a:buChar char=""/>
            </a:pPr>
            <a:r>
              <a:rPr lang="en-US" sz="2000" dirty="0">
                <a:effectLst/>
                <a:ea typeface="Calibri" panose="020F0502020204030204" pitchFamily="34" charset="0"/>
                <a:cs typeface="Arial" panose="020B0604020202020204" pitchFamily="34" charset="0"/>
              </a:rPr>
              <a:t>Funding to construct 4-miles Ventura trail segment </a:t>
            </a:r>
            <a:r>
              <a:rPr lang="en-US" sz="2000" dirty="0">
                <a:ea typeface="Calibri" panose="020F0502020204030204" pitchFamily="34" charset="0"/>
                <a:cs typeface="Arial" panose="020B0604020202020204" pitchFamily="34" charset="0"/>
              </a:rPr>
              <a:t>part of</a:t>
            </a:r>
            <a:r>
              <a:rPr lang="en-US" sz="2000" dirty="0">
                <a:effectLst/>
                <a:ea typeface="Calibri" panose="020F0502020204030204" pitchFamily="34" charset="0"/>
                <a:cs typeface="Arial" panose="020B0604020202020204" pitchFamily="34" charset="0"/>
              </a:rPr>
              <a:t> successful Solutions for Congested Corridors grant </a:t>
            </a:r>
          </a:p>
          <a:p>
            <a:pPr marR="0" lvl="0">
              <a:spcBef>
                <a:spcPts val="0"/>
              </a:spcBef>
              <a:spcAft>
                <a:spcPts val="600"/>
              </a:spcAft>
              <a:buFont typeface="Symbol" panose="05050102010706020507" pitchFamily="18" charset="2"/>
              <a:buChar char=""/>
            </a:pPr>
            <a:r>
              <a:rPr lang="en-US" sz="2000" dirty="0">
                <a:ea typeface="Calibri" panose="020F0502020204030204" pitchFamily="34" charset="0"/>
                <a:cs typeface="Arial" panose="020B0604020202020204" pitchFamily="34" charset="0"/>
              </a:rPr>
              <a:t>SCAG REAP 2.0 CTC Partnership Program award to update Master Plan &amp; EIR/EIS</a:t>
            </a: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500" dirty="0">
              <a:effectLst/>
              <a:ea typeface="Calibri" panose="020F0502020204030204" pitchFamily="34" charset="0"/>
              <a:cs typeface="Arial" panose="020B0604020202020204" pitchFamily="34" charset="0"/>
            </a:endParaRPr>
          </a:p>
          <a:p>
            <a:pPr marL="0" indent="0">
              <a:buNone/>
            </a:pPr>
            <a:endParaRPr lang="en-US" sz="1500" dirty="0"/>
          </a:p>
        </p:txBody>
      </p:sp>
      <p:sp>
        <p:nvSpPr>
          <p:cNvPr id="3085" name="Freeform: Shape 308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grass, scene, way, sky&#10;&#10;Description automatically generated">
            <a:extLst>
              <a:ext uri="{FF2B5EF4-FFF2-40B4-BE49-F238E27FC236}">
                <a16:creationId xmlns:a16="http://schemas.microsoft.com/office/drawing/2014/main" id="{B364C97B-A4CD-B247-2652-C9D603F7ADC5}"/>
              </a:ext>
            </a:extLst>
          </p:cNvPr>
          <p:cNvPicPr>
            <a:picLocks noChangeAspect="1"/>
          </p:cNvPicPr>
          <p:nvPr/>
        </p:nvPicPr>
        <p:blipFill rotWithShape="1">
          <a:blip r:embed="rId3">
            <a:extLst>
              <a:ext uri="{28A0092B-C50C-407E-A947-70E740481C1C}">
                <a14:useLocalDpi xmlns:a14="http://schemas.microsoft.com/office/drawing/2010/main" val="0"/>
              </a:ext>
            </a:extLst>
          </a:blip>
          <a:srcRect t="14856" b="121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3087" name="Freeform: Shape 308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alendar&#10;&#10;Description automatically generated">
            <a:extLst>
              <a:ext uri="{FF2B5EF4-FFF2-40B4-BE49-F238E27FC236}">
                <a16:creationId xmlns:a16="http://schemas.microsoft.com/office/drawing/2014/main" id="{7E03244C-3700-A8E7-3E6D-9465A038000B}"/>
              </a:ext>
            </a:extLst>
          </p:cNvPr>
          <p:cNvPicPr>
            <a:picLocks noChangeAspect="1"/>
          </p:cNvPicPr>
          <p:nvPr/>
        </p:nvPicPr>
        <p:blipFill rotWithShape="1">
          <a:blip r:embed="rId4">
            <a:extLst>
              <a:ext uri="{28A0092B-C50C-407E-A947-70E740481C1C}">
                <a14:useLocalDpi xmlns:a14="http://schemas.microsoft.com/office/drawing/2010/main" val="0"/>
              </a:ext>
            </a:extLst>
          </a:blip>
          <a:srcRect t="25731" r="-3" b="-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pic>
        <p:nvPicPr>
          <p:cNvPr id="6" name="Picture 5" descr="A blue and yellow flag&#10;&#10;Description automatically generated with low confidence">
            <a:extLst>
              <a:ext uri="{FF2B5EF4-FFF2-40B4-BE49-F238E27FC236}">
                <a16:creationId xmlns:a16="http://schemas.microsoft.com/office/drawing/2014/main" id="{F419B57E-10DB-D409-4D7F-B817971B06D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9601" r="-2" b="20607"/>
          <a:stretch/>
        </p:blipFill>
        <p:spPr>
          <a:xfrm>
            <a:off x="-542796" y="-21725"/>
            <a:ext cx="3045335" cy="140204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1107663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1768711" y="174663"/>
            <a:ext cx="9204089" cy="1243584"/>
          </a:xfrm>
        </p:spPr>
        <p:txBody>
          <a:bodyPr>
            <a:normAutofit/>
          </a:bodyPr>
          <a:lstStyle/>
          <a:p>
            <a:r>
              <a:rPr lang="en-US" sz="3400" b="1" dirty="0">
                <a:solidFill>
                  <a:srgbClr val="002060"/>
                </a:solidFill>
                <a:latin typeface="+mn-lt"/>
              </a:rPr>
              <a:t>VCTC Administrative Actions for September 2023</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338725" y="1418247"/>
            <a:ext cx="4312787" cy="5069639"/>
          </a:xfrm>
        </p:spPr>
        <p:txBody>
          <a:bodyPr>
            <a:normAutofit fontScale="62500" lnSpcReduction="20000"/>
          </a:bodyPr>
          <a:lstStyle/>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7 ROE permits</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2 lease reassignments</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1 new crossing agreement</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1 new utility license agreement </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Processing FY 2022/2023 SNR O&amp;M invoices</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Coordinated responses by/with SNR to community comments/complaints</a:t>
            </a:r>
          </a:p>
          <a:p>
            <a:pPr marL="274320" marR="0" lvl="0" indent="-274320">
              <a:lnSpc>
                <a:spcPct val="120000"/>
              </a:lnSpc>
              <a:spcBef>
                <a:spcPts val="0"/>
              </a:spcBef>
              <a:spcAft>
                <a:spcPts val="0"/>
              </a:spcAft>
              <a:buFont typeface="Symbol" panose="05050102010706020507" pitchFamily="18" charset="2"/>
              <a:buChar char=""/>
            </a:pPr>
            <a:r>
              <a:rPr lang="en-US" sz="3600" dirty="0">
                <a:solidFill>
                  <a:srgbClr val="002060"/>
                </a:solidFill>
                <a:ea typeface="Calibri" panose="020F0502020204030204" pitchFamily="34" charset="0"/>
                <a:cs typeface="Arial" panose="020B0604020202020204" pitchFamily="34" charset="0"/>
              </a:rPr>
              <a:t>Developing new online tool for receiving, tracking, and processing real estate actions on SPBL</a:t>
            </a:r>
          </a:p>
          <a:p>
            <a:pPr marR="0" lvl="0">
              <a:lnSpc>
                <a:spcPct val="100000"/>
              </a:lnSpc>
              <a:spcBef>
                <a:spcPts val="0"/>
              </a:spcBef>
              <a:spcAft>
                <a:spcPts val="0"/>
              </a:spcAft>
              <a:buFont typeface="Symbol" panose="05050102010706020507" pitchFamily="18" charset="2"/>
              <a:buChar char=""/>
            </a:pPr>
            <a:endParaRPr lang="en-US" dirty="0">
              <a:solidFill>
                <a:srgbClr val="002060"/>
              </a:solidFill>
              <a:ea typeface="Calibri" panose="020F0502020204030204" pitchFamily="34" charset="0"/>
              <a:cs typeface="Arial" panose="020B0604020202020204" pitchFamily="34" charset="0"/>
            </a:endParaRPr>
          </a:p>
          <a:p>
            <a:pPr marR="0" lvl="0">
              <a:lnSpc>
                <a:spcPct val="100000"/>
              </a:lnSpc>
              <a:spcBef>
                <a:spcPts val="0"/>
              </a:spcBef>
              <a:spcAft>
                <a:spcPts val="0"/>
              </a:spcAft>
              <a:buFont typeface="Symbol" panose="05050102010706020507" pitchFamily="18" charset="2"/>
              <a:buChar char=""/>
            </a:pPr>
            <a:endParaRPr lang="en-US" dirty="0">
              <a:solidFill>
                <a:srgbClr val="002060"/>
              </a:solidFill>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L="0" indent="0">
              <a:buNone/>
            </a:pPr>
            <a:endParaRPr lang="en-US" sz="2000" dirty="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68" r="19031" b="1"/>
          <a:stretch/>
        </p:blipFill>
        <p:spPr>
          <a:xfrm>
            <a:off x="-8667" y="0"/>
            <a:ext cx="1777379" cy="121419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E8091190-7BD4-EEF4-B954-7A93E8F74489}"/>
              </a:ext>
            </a:extLst>
          </p:cNvPr>
          <p:cNvPicPr>
            <a:picLocks noChangeAspect="1"/>
          </p:cNvPicPr>
          <p:nvPr/>
        </p:nvPicPr>
        <p:blipFill>
          <a:blip r:embed="rId4"/>
          <a:stretch>
            <a:fillRect/>
          </a:stretch>
        </p:blipFill>
        <p:spPr>
          <a:xfrm>
            <a:off x="4865062" y="1771967"/>
            <a:ext cx="6878882" cy="375182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1F4E046-A116-BE10-83FA-B58CCAD7E954}"/>
              </a:ext>
            </a:extLst>
          </p:cNvPr>
          <p:cNvSpPr txBox="1"/>
          <p:nvPr/>
        </p:nvSpPr>
        <p:spPr>
          <a:xfrm>
            <a:off x="7474226" y="3428998"/>
            <a:ext cx="2559762" cy="830997"/>
          </a:xfrm>
          <a:prstGeom prst="rect">
            <a:avLst/>
          </a:prstGeom>
          <a:noFill/>
        </p:spPr>
        <p:txBody>
          <a:bodyPr wrap="square" rtlCol="0">
            <a:spAutoFit/>
          </a:bodyPr>
          <a:lstStyle/>
          <a:p>
            <a:r>
              <a:rPr lang="en-US" sz="4800" b="1" dirty="0">
                <a:solidFill>
                  <a:schemeClr val="bg2"/>
                </a:solidFill>
              </a:rPr>
              <a:t>DRAFT</a:t>
            </a:r>
          </a:p>
        </p:txBody>
      </p:sp>
    </p:spTree>
    <p:extLst>
      <p:ext uri="{BB962C8B-B14F-4D97-AF65-F5344CB8AC3E}">
        <p14:creationId xmlns:p14="http://schemas.microsoft.com/office/powerpoint/2010/main" val="329725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2930-EF41-E23A-7350-0B1A5D4CDBE2}"/>
              </a:ext>
            </a:extLst>
          </p:cNvPr>
          <p:cNvSpPr>
            <a:spLocks noGrp="1"/>
          </p:cNvSpPr>
          <p:nvPr>
            <p:ph type="title"/>
          </p:nvPr>
        </p:nvSpPr>
        <p:spPr>
          <a:xfrm>
            <a:off x="2087217" y="128587"/>
            <a:ext cx="9372600" cy="1325563"/>
          </a:xfrm>
        </p:spPr>
        <p:txBody>
          <a:bodyPr>
            <a:normAutofit/>
          </a:bodyPr>
          <a:lstStyle/>
          <a:p>
            <a:r>
              <a:rPr lang="en-US" sz="4000" b="1" dirty="0">
                <a:solidFill>
                  <a:srgbClr val="002060"/>
                </a:solidFill>
                <a:latin typeface="+mn-lt"/>
              </a:rPr>
              <a:t>SPBL Next Steps / To Do List</a:t>
            </a:r>
          </a:p>
        </p:txBody>
      </p:sp>
      <p:sp>
        <p:nvSpPr>
          <p:cNvPr id="3" name="Content Placeholder 2">
            <a:extLst>
              <a:ext uri="{FF2B5EF4-FFF2-40B4-BE49-F238E27FC236}">
                <a16:creationId xmlns:a16="http://schemas.microsoft.com/office/drawing/2014/main" id="{159BCEF7-33F8-D38D-B5D7-51C0CA09EEFB}"/>
              </a:ext>
            </a:extLst>
          </p:cNvPr>
          <p:cNvSpPr>
            <a:spLocks noGrp="1"/>
          </p:cNvSpPr>
          <p:nvPr>
            <p:ph idx="1"/>
          </p:nvPr>
        </p:nvSpPr>
        <p:spPr>
          <a:xfrm>
            <a:off x="838200" y="1285187"/>
            <a:ext cx="10863470" cy="5275263"/>
          </a:xfrm>
        </p:spPr>
        <p:txBody>
          <a:bodyPr>
            <a:normAutofit fontScale="62500" lnSpcReduction="20000"/>
          </a:bodyPr>
          <a:lstStyle/>
          <a:p>
            <a:pPr marL="457200" indent="-457200">
              <a:lnSpc>
                <a:spcPct val="115000"/>
              </a:lnSpc>
              <a:buFont typeface="+mj-lt"/>
              <a:buAutoNum type="arabicPeriod"/>
            </a:pPr>
            <a:r>
              <a:rPr lang="en-US" dirty="0">
                <a:solidFill>
                  <a:srgbClr val="002060"/>
                </a:solidFill>
              </a:rPr>
              <a:t>Complete review and payment of FY 2022/2023 </a:t>
            </a:r>
            <a:r>
              <a:rPr lang="en-US" b="1" dirty="0">
                <a:solidFill>
                  <a:srgbClr val="002060"/>
                </a:solidFill>
              </a:rPr>
              <a:t>invoices</a:t>
            </a:r>
            <a:r>
              <a:rPr lang="en-US" dirty="0">
                <a:solidFill>
                  <a:srgbClr val="002060"/>
                </a:solidFill>
              </a:rPr>
              <a:t> from Sierra Northern Railway</a:t>
            </a:r>
          </a:p>
          <a:p>
            <a:pPr marL="457200" indent="-457200">
              <a:lnSpc>
                <a:spcPct val="115000"/>
              </a:lnSpc>
              <a:buFont typeface="+mj-lt"/>
              <a:buAutoNum type="arabicPeriod"/>
            </a:pPr>
            <a:r>
              <a:rPr lang="en-US" dirty="0">
                <a:solidFill>
                  <a:srgbClr val="002060"/>
                </a:solidFill>
              </a:rPr>
              <a:t>Review and approve Sespe Creek Overflow </a:t>
            </a:r>
            <a:r>
              <a:rPr lang="en-US" b="1" dirty="0">
                <a:solidFill>
                  <a:srgbClr val="002060"/>
                </a:solidFill>
              </a:rPr>
              <a:t>Bridge Design &amp; Permits</a:t>
            </a:r>
          </a:p>
          <a:p>
            <a:pPr marL="457200" indent="-457200">
              <a:lnSpc>
                <a:spcPct val="115000"/>
              </a:lnSpc>
              <a:buFont typeface="+mj-lt"/>
              <a:buAutoNum type="arabicPeriod"/>
            </a:pPr>
            <a:r>
              <a:rPr lang="en-US" dirty="0">
                <a:solidFill>
                  <a:srgbClr val="002060"/>
                </a:solidFill>
              </a:rPr>
              <a:t>Prepare SOW &amp; RFP for </a:t>
            </a:r>
            <a:r>
              <a:rPr lang="en-US" b="1" dirty="0">
                <a:solidFill>
                  <a:srgbClr val="002060"/>
                </a:solidFill>
              </a:rPr>
              <a:t>Record of Deed Survey </a:t>
            </a:r>
            <a:r>
              <a:rPr lang="en-US" dirty="0">
                <a:solidFill>
                  <a:srgbClr val="002060"/>
                </a:solidFill>
              </a:rPr>
              <a:t>procurement</a:t>
            </a:r>
          </a:p>
          <a:p>
            <a:pPr marL="457200" indent="-457200">
              <a:lnSpc>
                <a:spcPct val="115000"/>
              </a:lnSpc>
              <a:buFont typeface="+mj-lt"/>
              <a:buAutoNum type="arabicPeriod"/>
            </a:pPr>
            <a:r>
              <a:rPr lang="en-US" dirty="0">
                <a:solidFill>
                  <a:srgbClr val="002060"/>
                </a:solidFill>
              </a:rPr>
              <a:t>Finalize SOW &amp; RFP for Sespe Creek Overflow Bridge </a:t>
            </a:r>
            <a:r>
              <a:rPr lang="en-US" b="1" dirty="0">
                <a:solidFill>
                  <a:srgbClr val="002060"/>
                </a:solidFill>
              </a:rPr>
              <a:t>Construction Management </a:t>
            </a:r>
            <a:r>
              <a:rPr lang="en-US" dirty="0">
                <a:solidFill>
                  <a:srgbClr val="002060"/>
                </a:solidFill>
              </a:rPr>
              <a:t>procurement</a:t>
            </a:r>
          </a:p>
          <a:p>
            <a:pPr marL="457200" indent="-457200">
              <a:lnSpc>
                <a:spcPct val="115000"/>
              </a:lnSpc>
              <a:buFont typeface="+mj-lt"/>
              <a:buAutoNum type="arabicPeriod"/>
            </a:pPr>
            <a:r>
              <a:rPr lang="en-US" dirty="0">
                <a:solidFill>
                  <a:srgbClr val="002060"/>
                </a:solidFill>
              </a:rPr>
              <a:t>Prepare SOW &amp; RFB for Sespe Creek Overflow Bridge </a:t>
            </a:r>
            <a:r>
              <a:rPr lang="en-US" b="1" dirty="0">
                <a:solidFill>
                  <a:srgbClr val="002060"/>
                </a:solidFill>
              </a:rPr>
              <a:t>Construction </a:t>
            </a:r>
            <a:r>
              <a:rPr lang="en-US" dirty="0">
                <a:solidFill>
                  <a:srgbClr val="002060"/>
                </a:solidFill>
              </a:rPr>
              <a:t>procurement</a:t>
            </a:r>
          </a:p>
          <a:p>
            <a:pPr marL="457200" indent="-457200">
              <a:lnSpc>
                <a:spcPct val="115000"/>
              </a:lnSpc>
              <a:buFont typeface="+mj-lt"/>
              <a:buAutoNum type="arabicPeriod"/>
            </a:pPr>
            <a:r>
              <a:rPr lang="en-US" dirty="0">
                <a:solidFill>
                  <a:srgbClr val="002060"/>
                </a:solidFill>
              </a:rPr>
              <a:t>Continue to prepare and submit </a:t>
            </a:r>
            <a:r>
              <a:rPr lang="en-US" b="1" dirty="0">
                <a:solidFill>
                  <a:srgbClr val="002060"/>
                </a:solidFill>
              </a:rPr>
              <a:t>FEMA Project documentation </a:t>
            </a:r>
            <a:r>
              <a:rPr lang="en-US" dirty="0">
                <a:solidFill>
                  <a:srgbClr val="002060"/>
                </a:solidFill>
              </a:rPr>
              <a:t>and request for reimbursement</a:t>
            </a:r>
          </a:p>
          <a:p>
            <a:pPr marL="457200" indent="-457200">
              <a:lnSpc>
                <a:spcPct val="115000"/>
              </a:lnSpc>
              <a:buFont typeface="+mj-lt"/>
              <a:buAutoNum type="arabicPeriod"/>
            </a:pPr>
            <a:r>
              <a:rPr lang="en-US" dirty="0">
                <a:solidFill>
                  <a:srgbClr val="002060"/>
                </a:solidFill>
              </a:rPr>
              <a:t>Multilingual </a:t>
            </a:r>
            <a:r>
              <a:rPr lang="en-US" b="1" dirty="0">
                <a:solidFill>
                  <a:srgbClr val="002060"/>
                </a:solidFill>
              </a:rPr>
              <a:t>rail safety outreach </a:t>
            </a:r>
            <a:r>
              <a:rPr lang="en-US" dirty="0">
                <a:solidFill>
                  <a:srgbClr val="002060"/>
                </a:solidFill>
              </a:rPr>
              <a:t>materials</a:t>
            </a:r>
          </a:p>
          <a:p>
            <a:pPr marL="457200" indent="-457200">
              <a:lnSpc>
                <a:spcPct val="115000"/>
              </a:lnSpc>
              <a:buFont typeface="+mj-lt"/>
              <a:buAutoNum type="arabicPeriod"/>
            </a:pPr>
            <a:r>
              <a:rPr lang="en-US" dirty="0">
                <a:solidFill>
                  <a:srgbClr val="002060"/>
                </a:solidFill>
              </a:rPr>
              <a:t>Finalize MOU, SOW and Prepare RFP for SPBL </a:t>
            </a:r>
            <a:r>
              <a:rPr lang="en-US" b="1" dirty="0">
                <a:solidFill>
                  <a:srgbClr val="002060"/>
                </a:solidFill>
              </a:rPr>
              <a:t>Trail Master Plan Update </a:t>
            </a:r>
            <a:r>
              <a:rPr lang="en-US" dirty="0">
                <a:solidFill>
                  <a:srgbClr val="002060"/>
                </a:solidFill>
              </a:rPr>
              <a:t>&amp; EIR/EIS </a:t>
            </a:r>
          </a:p>
          <a:p>
            <a:pPr marL="457200" indent="-457200">
              <a:lnSpc>
                <a:spcPct val="115000"/>
              </a:lnSpc>
              <a:buFont typeface="+mj-lt"/>
              <a:buAutoNum type="arabicPeriod"/>
            </a:pPr>
            <a:r>
              <a:rPr lang="en-US" dirty="0">
                <a:solidFill>
                  <a:srgbClr val="002060"/>
                </a:solidFill>
              </a:rPr>
              <a:t>Secure Commission Approval of </a:t>
            </a:r>
            <a:r>
              <a:rPr lang="en-US" b="1" dirty="0">
                <a:solidFill>
                  <a:srgbClr val="002060"/>
                </a:solidFill>
              </a:rPr>
              <a:t>new Right of Entry Permit Template &amp; Process</a:t>
            </a:r>
          </a:p>
          <a:p>
            <a:pPr marL="457200" indent="-457200">
              <a:lnSpc>
                <a:spcPct val="115000"/>
              </a:lnSpc>
              <a:buFont typeface="+mj-lt"/>
              <a:buAutoNum type="arabicPeriod"/>
            </a:pPr>
            <a:r>
              <a:rPr lang="en-US" dirty="0">
                <a:solidFill>
                  <a:srgbClr val="002060"/>
                </a:solidFill>
              </a:rPr>
              <a:t>Continue to </a:t>
            </a:r>
            <a:r>
              <a:rPr lang="en-US" b="1" dirty="0">
                <a:solidFill>
                  <a:srgbClr val="002060"/>
                </a:solidFill>
              </a:rPr>
              <a:t>process ROE permits</a:t>
            </a:r>
            <a:r>
              <a:rPr lang="en-US" dirty="0">
                <a:solidFill>
                  <a:srgbClr val="002060"/>
                </a:solidFill>
              </a:rPr>
              <a:t>, leases, licenses, and crossing agreements</a:t>
            </a:r>
          </a:p>
          <a:p>
            <a:pPr marL="457200" indent="-457200">
              <a:lnSpc>
                <a:spcPct val="115000"/>
              </a:lnSpc>
              <a:buFont typeface="+mj-lt"/>
              <a:buAutoNum type="arabicPeriod"/>
            </a:pPr>
            <a:r>
              <a:rPr lang="en-US" dirty="0">
                <a:solidFill>
                  <a:srgbClr val="002060"/>
                </a:solidFill>
              </a:rPr>
              <a:t>Continue to </a:t>
            </a:r>
            <a:r>
              <a:rPr lang="en-US" b="1" dirty="0">
                <a:solidFill>
                  <a:srgbClr val="002060"/>
                </a:solidFill>
              </a:rPr>
              <a:t>address neighbor complaints and encroachment issues </a:t>
            </a:r>
            <a:r>
              <a:rPr lang="en-US" dirty="0">
                <a:solidFill>
                  <a:srgbClr val="002060"/>
                </a:solidFill>
              </a:rPr>
              <a:t>along SPBL</a:t>
            </a:r>
          </a:p>
          <a:p>
            <a:pPr marL="457200" indent="-457200">
              <a:lnSpc>
                <a:spcPct val="115000"/>
              </a:lnSpc>
              <a:buFont typeface="+mj-lt"/>
              <a:buAutoNum type="arabicPeriod"/>
            </a:pPr>
            <a:r>
              <a:rPr lang="en-US" b="1" dirty="0">
                <a:solidFill>
                  <a:srgbClr val="002060"/>
                </a:solidFill>
              </a:rPr>
              <a:t>Negotiate/execute any Commission-directed amendments </a:t>
            </a:r>
            <a:r>
              <a:rPr lang="en-US" dirty="0">
                <a:solidFill>
                  <a:srgbClr val="002060"/>
                </a:solidFill>
              </a:rPr>
              <a:t>to the Railroad Lease and Operations Agreement</a:t>
            </a:r>
          </a:p>
          <a:p>
            <a:pPr marL="457200" indent="-457200">
              <a:lnSpc>
                <a:spcPct val="115000"/>
              </a:lnSpc>
              <a:buFont typeface="+mj-lt"/>
              <a:buAutoNum type="arabicPeriod"/>
            </a:pPr>
            <a:r>
              <a:rPr lang="en-US" dirty="0">
                <a:solidFill>
                  <a:srgbClr val="002060"/>
                </a:solidFill>
              </a:rPr>
              <a:t>Procure </a:t>
            </a:r>
            <a:r>
              <a:rPr lang="en-US" b="1" dirty="0">
                <a:solidFill>
                  <a:srgbClr val="002060"/>
                </a:solidFill>
              </a:rPr>
              <a:t>Plan Check &amp; Engineering Review services </a:t>
            </a:r>
            <a:r>
              <a:rPr lang="en-US" dirty="0">
                <a:solidFill>
                  <a:srgbClr val="002060"/>
                </a:solidFill>
              </a:rPr>
              <a:t>for review of County Broadband project plans</a:t>
            </a:r>
          </a:p>
          <a:p>
            <a:pPr marL="0" indent="0">
              <a:buNone/>
            </a:pPr>
            <a:endParaRPr lang="en-US" dirty="0"/>
          </a:p>
        </p:txBody>
      </p:sp>
      <p:pic>
        <p:nvPicPr>
          <p:cNvPr id="4" name="Picture 3" descr="A blue and yellow flag&#10;&#10;Description automatically generated with low confidence">
            <a:extLst>
              <a:ext uri="{FF2B5EF4-FFF2-40B4-BE49-F238E27FC236}">
                <a16:creationId xmlns:a16="http://schemas.microsoft.com/office/drawing/2014/main" id="{DD1B83AE-B128-5A1E-13DB-F99E7A6D8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601" r="-2" b="20607"/>
          <a:stretch/>
        </p:blipFill>
        <p:spPr>
          <a:xfrm>
            <a:off x="-268767" y="0"/>
            <a:ext cx="2470010" cy="113716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64824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3036832" y="2302625"/>
            <a:ext cx="6118336" cy="2252749"/>
          </a:xfrm>
        </p:spPr>
        <p:txBody>
          <a:bodyPr>
            <a:normAutofit/>
          </a:bodyPr>
          <a:lstStyle/>
          <a:p>
            <a:r>
              <a:rPr lang="en-US" sz="8000" b="1">
                <a:solidFill>
                  <a:srgbClr val="002060"/>
                </a:solidFill>
                <a:latin typeface="+mn-lt"/>
              </a:rPr>
              <a:t>QUESTIONS?</a:t>
            </a:r>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10057817" y="0"/>
            <a:ext cx="2701143" cy="124358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428245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yellow flag&#10;&#10;Description automatically generated with low confidence">
            <a:extLst>
              <a:ext uri="{FF2B5EF4-FFF2-40B4-BE49-F238E27FC236}">
                <a16:creationId xmlns:a16="http://schemas.microsoft.com/office/drawing/2014/main" id="{9CB091D0-6146-409B-9A5F-55596818B1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185382" y="0"/>
            <a:ext cx="3027396" cy="139378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2" name="Title 1">
            <a:extLst>
              <a:ext uri="{FF2B5EF4-FFF2-40B4-BE49-F238E27FC236}">
                <a16:creationId xmlns:a16="http://schemas.microsoft.com/office/drawing/2014/main" id="{8B5F7578-2A35-41F5-9580-0FD02B5537A3}"/>
              </a:ext>
            </a:extLst>
          </p:cNvPr>
          <p:cNvSpPr>
            <a:spLocks noGrp="1"/>
          </p:cNvSpPr>
          <p:nvPr>
            <p:ph type="title"/>
          </p:nvPr>
        </p:nvSpPr>
        <p:spPr>
          <a:xfrm>
            <a:off x="2168687" y="0"/>
            <a:ext cx="6844683" cy="1243584"/>
          </a:xfrm>
        </p:spPr>
        <p:txBody>
          <a:bodyPr>
            <a:normAutofit fontScale="90000"/>
          </a:bodyPr>
          <a:lstStyle/>
          <a:p>
            <a:pPr>
              <a:lnSpc>
                <a:spcPct val="100000"/>
              </a:lnSpc>
            </a:pPr>
            <a:r>
              <a:rPr lang="en-US" sz="3600" b="1" dirty="0">
                <a:solidFill>
                  <a:srgbClr val="002060"/>
                </a:solidFill>
                <a:latin typeface="+mn-lt"/>
                <a:cs typeface="Arial" pitchFamily="34" charset="0"/>
              </a:rPr>
              <a:t>VCTC Strategic Plan FY 22/23 – 27/28</a:t>
            </a:r>
            <a:br>
              <a:rPr lang="en-US" sz="3600" b="1" dirty="0">
                <a:solidFill>
                  <a:srgbClr val="002060"/>
                </a:solidFill>
                <a:latin typeface="+mn-lt"/>
                <a:cs typeface="Arial" pitchFamily="34" charset="0"/>
              </a:rPr>
            </a:br>
            <a:r>
              <a:rPr lang="en-US" sz="3600" b="1" dirty="0">
                <a:solidFill>
                  <a:srgbClr val="002060"/>
                </a:solidFill>
                <a:latin typeface="+mn-lt"/>
                <a:cs typeface="Arial" pitchFamily="34" charset="0"/>
              </a:rPr>
              <a:t>SPBL Related Strategies</a:t>
            </a:r>
            <a:endParaRPr lang="en-US" sz="2600" dirty="0"/>
          </a:p>
        </p:txBody>
      </p:sp>
      <p:graphicFrame>
        <p:nvGraphicFramePr>
          <p:cNvPr id="7" name="Diagram 6">
            <a:extLst>
              <a:ext uri="{FF2B5EF4-FFF2-40B4-BE49-F238E27FC236}">
                <a16:creationId xmlns:a16="http://schemas.microsoft.com/office/drawing/2014/main" id="{80501FBE-8FE4-5B26-B9DD-6AFA6FB29761}"/>
              </a:ext>
            </a:extLst>
          </p:cNvPr>
          <p:cNvGraphicFramePr/>
          <p:nvPr>
            <p:extLst>
              <p:ext uri="{D42A27DB-BD31-4B8C-83A1-F6EECF244321}">
                <p14:modId xmlns:p14="http://schemas.microsoft.com/office/powerpoint/2010/main" val="2994627340"/>
              </p:ext>
            </p:extLst>
          </p:nvPr>
        </p:nvGraphicFramePr>
        <p:xfrm>
          <a:off x="714375" y="893840"/>
          <a:ext cx="10758487" cy="5913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67A49575-B12C-EC7F-B3C4-19F474C242A5}"/>
              </a:ext>
            </a:extLst>
          </p:cNvPr>
          <p:cNvSpPr txBox="1"/>
          <p:nvPr/>
        </p:nvSpPr>
        <p:spPr>
          <a:xfrm>
            <a:off x="1183176" y="1802174"/>
            <a:ext cx="827471" cy="646331"/>
          </a:xfrm>
          <a:prstGeom prst="rect">
            <a:avLst/>
          </a:prstGeom>
          <a:noFill/>
        </p:spPr>
        <p:txBody>
          <a:bodyPr wrap="none" rtlCol="0">
            <a:spAutoFit/>
          </a:bodyPr>
          <a:lstStyle/>
          <a:p>
            <a:r>
              <a:rPr lang="en-US" sz="3600" dirty="0">
                <a:solidFill>
                  <a:schemeClr val="accent1"/>
                </a:solidFill>
              </a:rPr>
              <a:t>A-8</a:t>
            </a:r>
          </a:p>
        </p:txBody>
      </p:sp>
      <p:sp>
        <p:nvSpPr>
          <p:cNvPr id="10" name="TextBox 9">
            <a:extLst>
              <a:ext uri="{FF2B5EF4-FFF2-40B4-BE49-F238E27FC236}">
                <a16:creationId xmlns:a16="http://schemas.microsoft.com/office/drawing/2014/main" id="{273950B0-D65E-0D7B-5CAB-1F0427310C67}"/>
              </a:ext>
            </a:extLst>
          </p:cNvPr>
          <p:cNvSpPr txBox="1"/>
          <p:nvPr/>
        </p:nvSpPr>
        <p:spPr>
          <a:xfrm>
            <a:off x="1524341" y="3599299"/>
            <a:ext cx="1045479" cy="646331"/>
          </a:xfrm>
          <a:prstGeom prst="rect">
            <a:avLst/>
          </a:prstGeom>
          <a:noFill/>
        </p:spPr>
        <p:txBody>
          <a:bodyPr wrap="none" rtlCol="0">
            <a:spAutoFit/>
          </a:bodyPr>
          <a:lstStyle/>
          <a:p>
            <a:r>
              <a:rPr lang="en-US" sz="3600" dirty="0">
                <a:solidFill>
                  <a:schemeClr val="accent1"/>
                </a:solidFill>
              </a:rPr>
              <a:t>B-21</a:t>
            </a:r>
          </a:p>
        </p:txBody>
      </p:sp>
      <p:sp>
        <p:nvSpPr>
          <p:cNvPr id="11" name="TextBox 10">
            <a:extLst>
              <a:ext uri="{FF2B5EF4-FFF2-40B4-BE49-F238E27FC236}">
                <a16:creationId xmlns:a16="http://schemas.microsoft.com/office/drawing/2014/main" id="{B313F404-CC00-396F-7A04-754A4FB943CA}"/>
              </a:ext>
            </a:extLst>
          </p:cNvPr>
          <p:cNvSpPr txBox="1"/>
          <p:nvPr/>
        </p:nvSpPr>
        <p:spPr>
          <a:xfrm>
            <a:off x="1074171" y="5323854"/>
            <a:ext cx="1045479" cy="646331"/>
          </a:xfrm>
          <a:prstGeom prst="rect">
            <a:avLst/>
          </a:prstGeom>
          <a:noFill/>
        </p:spPr>
        <p:txBody>
          <a:bodyPr wrap="none" rtlCol="0">
            <a:spAutoFit/>
          </a:bodyPr>
          <a:lstStyle/>
          <a:p>
            <a:r>
              <a:rPr lang="en-US" sz="3600" dirty="0">
                <a:solidFill>
                  <a:schemeClr val="accent1"/>
                </a:solidFill>
              </a:rPr>
              <a:t>B-22</a:t>
            </a:r>
          </a:p>
        </p:txBody>
      </p:sp>
    </p:spTree>
    <p:extLst>
      <p:ext uri="{BB962C8B-B14F-4D97-AF65-F5344CB8AC3E}">
        <p14:creationId xmlns:p14="http://schemas.microsoft.com/office/powerpoint/2010/main" val="305842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7" name="Rectangle 310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1F97A7-F74F-CC24-9F08-8D876D217375}"/>
              </a:ext>
            </a:extLst>
          </p:cNvPr>
          <p:cNvPicPr>
            <a:picLocks noChangeAspect="1"/>
          </p:cNvPicPr>
          <p:nvPr/>
        </p:nvPicPr>
        <p:blipFill rotWithShape="1">
          <a:blip r:embed="rId3"/>
          <a:srcRect t="23582" r="-2" b="245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outdoor, track, train, ground&#10;&#10;Description automatically generated">
            <a:extLst>
              <a:ext uri="{FF2B5EF4-FFF2-40B4-BE49-F238E27FC236}">
                <a16:creationId xmlns:a16="http://schemas.microsoft.com/office/drawing/2014/main" id="{DC08CF69-1BB0-7703-BBA4-32B25603EC21}"/>
              </a:ext>
            </a:extLst>
          </p:cNvPr>
          <p:cNvPicPr>
            <a:picLocks noChangeAspect="1"/>
          </p:cNvPicPr>
          <p:nvPr/>
        </p:nvPicPr>
        <p:blipFill rotWithShape="1">
          <a:blip r:embed="rId4">
            <a:extLst>
              <a:ext uri="{28A0092B-C50C-407E-A947-70E740481C1C}">
                <a14:useLocalDpi xmlns:a14="http://schemas.microsoft.com/office/drawing/2010/main" val="0"/>
              </a:ext>
            </a:extLst>
          </a:blip>
          <a:srcRect t="28432" r="-2" b="1018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09" name="Freeform: Shape 310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11" name="Freeform: Shape 311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39388" y="1125293"/>
            <a:ext cx="4832802" cy="1243584"/>
          </a:xfrm>
        </p:spPr>
        <p:txBody>
          <a:bodyPr>
            <a:normAutofit/>
          </a:bodyPr>
          <a:lstStyle/>
          <a:p>
            <a:r>
              <a:rPr lang="en-US" sz="3400" b="1" dirty="0">
                <a:solidFill>
                  <a:srgbClr val="002060"/>
                </a:solidFill>
                <a:latin typeface="+mn-lt"/>
              </a:rPr>
              <a:t>Ongoing Activities</a:t>
            </a:r>
          </a:p>
        </p:txBody>
      </p:sp>
      <p:sp>
        <p:nvSpPr>
          <p:cNvPr id="3113" name="Rectangle 311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15" name="Rectangle 311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7" name="Rectangle 311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9544" y="2289708"/>
            <a:ext cx="5134018" cy="4521812"/>
          </a:xfrm>
        </p:spPr>
        <p:txBody>
          <a:bodyPr>
            <a:normAutofit fontScale="70000" lnSpcReduction="20000"/>
          </a:bodyPr>
          <a:lstStyle/>
          <a:p>
            <a:pPr marR="0" lvl="0">
              <a:lnSpc>
                <a:spcPct val="120000"/>
              </a:lnSpc>
              <a:spcBef>
                <a:spcPts val="0"/>
              </a:spcBef>
              <a:spcAft>
                <a:spcPts val="600"/>
              </a:spcAft>
              <a:buFont typeface="Symbol" panose="05050102010706020507" pitchFamily="18" charset="2"/>
              <a:buChar char=""/>
            </a:pPr>
            <a:r>
              <a:rPr lang="en-US" sz="3800" dirty="0">
                <a:solidFill>
                  <a:srgbClr val="002060"/>
                </a:solidFill>
                <a:effectLst/>
                <a:ea typeface="Calibri" panose="020F0502020204030204" pitchFamily="34" charset="0"/>
                <a:cs typeface="Arial" panose="020B0604020202020204" pitchFamily="34" charset="0"/>
              </a:rPr>
              <a:t>Bi-weekly coordination meetings</a:t>
            </a: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ffectLst/>
                <a:ea typeface="Calibri" panose="020F0502020204030204" pitchFamily="34" charset="0"/>
                <a:cs typeface="Arial" panose="020B0604020202020204" pitchFamily="34" charset="0"/>
              </a:rPr>
              <a:t>Track inspections</a:t>
            </a: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a typeface="Calibri" panose="020F0502020204030204" pitchFamily="34" charset="0"/>
                <a:cs typeface="Arial" panose="020B0604020202020204" pitchFamily="34" charset="0"/>
              </a:rPr>
              <a:t>Track repairs and investments</a:t>
            </a: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a typeface="Calibri" panose="020F0502020204030204" pitchFamily="34" charset="0"/>
                <a:cs typeface="Arial" panose="020B0604020202020204" pitchFamily="34" charset="0"/>
              </a:rPr>
              <a:t>Weed abatement &amp; vegetation management</a:t>
            </a: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a typeface="Calibri" panose="020F0502020204030204" pitchFamily="34" charset="0"/>
                <a:cs typeface="Arial" panose="020B0604020202020204" pitchFamily="34" charset="0"/>
              </a:rPr>
              <a:t>Encampment removal &amp; cleanup</a:t>
            </a: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a typeface="Calibri" panose="020F0502020204030204" pitchFamily="34" charset="0"/>
                <a:cs typeface="Arial" panose="020B0604020202020204" pitchFamily="34" charset="0"/>
              </a:rPr>
              <a:t>Serving freight customers and expanding customer base</a:t>
            </a:r>
            <a:endParaRPr lang="en-US" sz="3800" dirty="0">
              <a:solidFill>
                <a:srgbClr val="002060"/>
              </a:solidFill>
              <a:effectLst/>
              <a:ea typeface="Calibri" panose="020F0502020204030204" pitchFamily="34" charset="0"/>
              <a:cs typeface="Arial" panose="020B0604020202020204" pitchFamily="34" charset="0"/>
            </a:endParaRPr>
          </a:p>
          <a:p>
            <a:pPr marR="0" lvl="0">
              <a:lnSpc>
                <a:spcPct val="120000"/>
              </a:lnSpc>
              <a:spcBef>
                <a:spcPts val="0"/>
              </a:spcBef>
              <a:spcAft>
                <a:spcPts val="600"/>
              </a:spcAft>
              <a:buFont typeface="Symbol" panose="05050102010706020507" pitchFamily="18" charset="2"/>
              <a:buChar char=""/>
            </a:pPr>
            <a:r>
              <a:rPr lang="en-US" sz="3800" dirty="0">
                <a:solidFill>
                  <a:srgbClr val="002060"/>
                </a:solidFill>
                <a:effectLst/>
                <a:ea typeface="Calibri" panose="020F0502020204030204" pitchFamily="34" charset="0"/>
                <a:cs typeface="Arial" panose="020B0604020202020204" pitchFamily="34" charset="0"/>
              </a:rPr>
              <a:t>Railbikes tours </a:t>
            </a: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1700" dirty="0">
              <a:effectLst/>
              <a:ea typeface="Calibri" panose="020F0502020204030204" pitchFamily="34" charset="0"/>
              <a:cs typeface="Arial" panose="020B0604020202020204" pitchFamily="34" charset="0"/>
            </a:endParaRPr>
          </a:p>
          <a:p>
            <a:pPr marL="0" indent="0">
              <a:buNone/>
            </a:pPr>
            <a:endParaRPr lang="en-US" sz="1700" dirty="0"/>
          </a:p>
        </p:txBody>
      </p:sp>
      <p:pic>
        <p:nvPicPr>
          <p:cNvPr id="5" name="Picture 4" descr="A blue and yellow flag&#10;&#10;Description automatically generated with low confidence">
            <a:extLst>
              <a:ext uri="{FF2B5EF4-FFF2-40B4-BE49-F238E27FC236}">
                <a16:creationId xmlns:a16="http://schemas.microsoft.com/office/drawing/2014/main" id="{C5D91F9A-51D7-DE40-1813-E933227075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268" r="19031" b="1"/>
          <a:stretch/>
        </p:blipFill>
        <p:spPr>
          <a:xfrm>
            <a:off x="-8667" y="46480"/>
            <a:ext cx="1740084" cy="1188720"/>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116757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0" name="Rectangle 309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2" name="Freeform: Shape 310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04" name="Freeform: Shape 310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48056" y="931454"/>
            <a:ext cx="4832802" cy="1243584"/>
          </a:xfrm>
        </p:spPr>
        <p:txBody>
          <a:bodyPr>
            <a:normAutofit/>
          </a:bodyPr>
          <a:lstStyle/>
          <a:p>
            <a:r>
              <a:rPr lang="en-US" sz="4000" b="1" dirty="0">
                <a:solidFill>
                  <a:srgbClr val="002060"/>
                </a:solidFill>
                <a:latin typeface="+mn-lt"/>
              </a:rPr>
              <a:t>Railbikes Updates</a:t>
            </a:r>
          </a:p>
        </p:txBody>
      </p:sp>
      <p:sp>
        <p:nvSpPr>
          <p:cNvPr id="3106" name="Rectangle 310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08" name="Rectangle 310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Rectangle 310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2212848"/>
            <a:ext cx="5071595" cy="4319293"/>
          </a:xfrm>
        </p:spPr>
        <p:txBody>
          <a:bodyPr>
            <a:normAutofit/>
          </a:bodyPr>
          <a:lstStyle/>
          <a:p>
            <a:pPr marR="0" lvl="0">
              <a:lnSpc>
                <a:spcPct val="100000"/>
              </a:lnSpc>
              <a:spcBef>
                <a:spcPts val="0"/>
              </a:spcBef>
              <a:spcAft>
                <a:spcPts val="0"/>
              </a:spcAft>
              <a:buFont typeface="Symbol" panose="05050102010706020507" pitchFamily="18" charset="2"/>
              <a:buChar char=""/>
            </a:pPr>
            <a:r>
              <a:rPr lang="en-US" dirty="0">
                <a:solidFill>
                  <a:srgbClr val="002060"/>
                </a:solidFill>
                <a:effectLst/>
                <a:ea typeface="Calibri" panose="020F0502020204030204" pitchFamily="34" charset="0"/>
                <a:cs typeface="Arial" panose="020B0604020202020204" pitchFamily="34" charset="0"/>
              </a:rPr>
              <a:t>In response to ag operator concerns, Mendocino Railway:</a:t>
            </a:r>
          </a:p>
          <a:p>
            <a:pPr lvl="1">
              <a:lnSpc>
                <a:spcPct val="100000"/>
              </a:lnSpc>
              <a:spcBef>
                <a:spcPts val="0"/>
              </a:spcBef>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Added flags to railbikes to raise visibility</a:t>
            </a:r>
          </a:p>
          <a:p>
            <a:pPr lvl="1">
              <a:lnSpc>
                <a:spcPct val="100000"/>
              </a:lnSpc>
              <a:spcBef>
                <a:spcPts val="0"/>
              </a:spcBef>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Agreed to shift scheduled tours start times to 10AM and 2PM to allow additional time in the mornings for ag operations (Beginning in 2024)</a:t>
            </a:r>
          </a:p>
          <a:p>
            <a:pPr lvl="1">
              <a:lnSpc>
                <a:spcPct val="100000"/>
              </a:lnSpc>
              <a:spcBef>
                <a:spcPts val="0"/>
              </a:spcBef>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Inserted Right to Farm ordinance language into guest waiver</a:t>
            </a:r>
          </a:p>
          <a:p>
            <a:pPr marR="0" lvl="0">
              <a:spcBef>
                <a:spcPts val="0"/>
              </a:spcBef>
              <a:spcAft>
                <a:spcPts val="0"/>
              </a:spcAft>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R="0" lvl="0">
              <a:spcBef>
                <a:spcPts val="0"/>
              </a:spcBef>
              <a:spcAft>
                <a:spcPts val="0"/>
              </a:spcAft>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L="0" indent="0">
              <a:buNone/>
            </a:pPr>
            <a:endParaRPr lang="en-US" sz="2000" dirty="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41" r="-2" b="13"/>
          <a:stretch/>
        </p:blipFill>
        <p:spPr>
          <a:xfrm>
            <a:off x="-358419" y="38473"/>
            <a:ext cx="2677361" cy="123263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6" name="Picture 5" descr="A row of chairs on a train track&#10;&#10;Description automatically generated">
            <a:extLst>
              <a:ext uri="{FF2B5EF4-FFF2-40B4-BE49-F238E27FC236}">
                <a16:creationId xmlns:a16="http://schemas.microsoft.com/office/drawing/2014/main" id="{DF0AA143-6FCF-7BB9-6BE2-00E764C86402}"/>
              </a:ext>
            </a:extLst>
          </p:cNvPr>
          <p:cNvPicPr>
            <a:picLocks noChangeAspect="1"/>
          </p:cNvPicPr>
          <p:nvPr/>
        </p:nvPicPr>
        <p:blipFill rotWithShape="1">
          <a:blip r:embed="rId4">
            <a:extLst>
              <a:ext uri="{28A0092B-C50C-407E-A947-70E740481C1C}">
                <a14:useLocalDpi xmlns:a14="http://schemas.microsoft.com/office/drawing/2010/main" val="0"/>
              </a:ext>
            </a:extLst>
          </a:blip>
          <a:srcRect t="16075" b="15697"/>
          <a:stretch/>
        </p:blipFill>
        <p:spPr>
          <a:xfrm>
            <a:off x="6629537" y="38473"/>
            <a:ext cx="5562463" cy="6743677"/>
          </a:xfrm>
          <a:prstGeom prst="rect">
            <a:avLst/>
          </a:prstGeom>
        </p:spPr>
      </p:pic>
    </p:spTree>
    <p:extLst>
      <p:ext uri="{BB962C8B-B14F-4D97-AF65-F5344CB8AC3E}">
        <p14:creationId xmlns:p14="http://schemas.microsoft.com/office/powerpoint/2010/main" val="3632494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0" name="Rectangle 309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3076942" y="86915"/>
            <a:ext cx="4541828" cy="863467"/>
          </a:xfrm>
        </p:spPr>
        <p:txBody>
          <a:bodyPr anchor="b">
            <a:normAutofit/>
          </a:bodyPr>
          <a:lstStyle/>
          <a:p>
            <a:r>
              <a:rPr lang="en-US" sz="4000" b="1" kern="1200" dirty="0">
                <a:solidFill>
                  <a:srgbClr val="002060"/>
                </a:solidFill>
                <a:latin typeface="+mn-lt"/>
                <a:ea typeface="+mj-ea"/>
                <a:cs typeface="+mj-cs"/>
              </a:rPr>
              <a:t>Rail Safety Week</a:t>
            </a:r>
            <a:endParaRPr lang="en-US" sz="4000" b="1" dirty="0">
              <a:solidFill>
                <a:srgbClr val="002060"/>
              </a:solidFill>
              <a:latin typeface="+mn-lt"/>
            </a:endParaRPr>
          </a:p>
        </p:txBody>
      </p:sp>
      <p:grpSp>
        <p:nvGrpSpPr>
          <p:cNvPr id="3102" name="Group 310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10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10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307177" y="3429000"/>
            <a:ext cx="3399905" cy="3180002"/>
          </a:xfrm>
        </p:spPr>
        <p:txBody>
          <a:bodyPr anchor="t">
            <a:normAutofit/>
          </a:bodyPr>
          <a:lstStyle/>
          <a:p>
            <a:pPr marL="0" marR="0" indent="0">
              <a:lnSpc>
                <a:spcPct val="110000"/>
              </a:lnSpc>
              <a:spcBef>
                <a:spcPts val="0"/>
              </a:spcBef>
              <a:spcAft>
                <a:spcPts val="600"/>
              </a:spcAft>
              <a:buNone/>
            </a:pPr>
            <a:endParaRPr lang="en-US" sz="2400" dirty="0">
              <a:solidFill>
                <a:srgbClr val="002060"/>
              </a:solidFill>
            </a:endParaRPr>
          </a:p>
          <a:p>
            <a:pPr marL="0" marR="0" indent="0">
              <a:spcBef>
                <a:spcPts val="0"/>
              </a:spcBef>
              <a:spcAft>
                <a:spcPts val="600"/>
              </a:spcAft>
              <a:buNone/>
            </a:pPr>
            <a:endParaRPr lang="en-US" sz="2000" dirty="0"/>
          </a:p>
        </p:txBody>
      </p:sp>
      <p:pic>
        <p:nvPicPr>
          <p:cNvPr id="17" name="Picture 16" descr="A blue and yellow flag&#10;&#10;Description automatically generated with low confidence">
            <a:extLst>
              <a:ext uri="{FF2B5EF4-FFF2-40B4-BE49-F238E27FC236}">
                <a16:creationId xmlns:a16="http://schemas.microsoft.com/office/drawing/2014/main" id="{0473CDDB-B36E-44B2-BC22-E3D5F77E1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87" r="-2" b="1359"/>
          <a:stretch/>
        </p:blipFill>
        <p:spPr>
          <a:xfrm>
            <a:off x="-344356" y="-21780"/>
            <a:ext cx="3339026" cy="1495690"/>
          </a:xfrm>
          <a:prstGeom prst="rect">
            <a:avLst/>
          </a:prstGeom>
        </p:spPr>
      </p:pic>
      <p:pic>
        <p:nvPicPr>
          <p:cNvPr id="11" name="Picture 10" descr="A person looking through binoculars&#10;&#10;Description automatically generated">
            <a:extLst>
              <a:ext uri="{FF2B5EF4-FFF2-40B4-BE49-F238E27FC236}">
                <a16:creationId xmlns:a16="http://schemas.microsoft.com/office/drawing/2014/main" id="{BF0F9310-E586-0C47-B905-36F51CEDB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514" y="1468475"/>
            <a:ext cx="4803061" cy="4803061"/>
          </a:xfrm>
          <a:prstGeom prst="rect">
            <a:avLst/>
          </a:prstGeom>
          <a:effectLst>
            <a:outerShdw blurRad="63500" sx="102000" sy="102000" algn="ctr" rotWithShape="0">
              <a:prstClr val="black">
                <a:alpha val="40000"/>
              </a:prstClr>
            </a:outerShdw>
          </a:effectLst>
        </p:spPr>
      </p:pic>
      <p:pic>
        <p:nvPicPr>
          <p:cNvPr id="13" name="Picture 12" descr="A blue tractor with yellow text&#10;&#10;Description automatically generated">
            <a:extLst>
              <a:ext uri="{FF2B5EF4-FFF2-40B4-BE49-F238E27FC236}">
                <a16:creationId xmlns:a16="http://schemas.microsoft.com/office/drawing/2014/main" id="{881C9E46-BB8D-9478-770F-9F672EB32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072" y="1468475"/>
            <a:ext cx="4860614" cy="48606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2235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F379-712A-6E21-C651-B27CEEFDA9B3}"/>
              </a:ext>
            </a:extLst>
          </p:cNvPr>
          <p:cNvSpPr>
            <a:spLocks noGrp="1"/>
          </p:cNvSpPr>
          <p:nvPr>
            <p:ph type="title"/>
          </p:nvPr>
        </p:nvSpPr>
        <p:spPr>
          <a:xfrm>
            <a:off x="481013" y="3752849"/>
            <a:ext cx="3290887" cy="2452687"/>
          </a:xfrm>
        </p:spPr>
        <p:txBody>
          <a:bodyPr anchor="ctr">
            <a:normAutofit/>
          </a:bodyPr>
          <a:lstStyle/>
          <a:p>
            <a:r>
              <a:rPr lang="en-US" sz="4000" b="1" dirty="0">
                <a:solidFill>
                  <a:srgbClr val="002060"/>
                </a:solidFill>
                <a:latin typeface="+mn-lt"/>
              </a:rPr>
              <a:t>Parallel Systems</a:t>
            </a:r>
          </a:p>
        </p:txBody>
      </p:sp>
      <p:sp>
        <p:nvSpPr>
          <p:cNvPr id="5" name="Content Placeholder 4">
            <a:extLst>
              <a:ext uri="{FF2B5EF4-FFF2-40B4-BE49-F238E27FC236}">
                <a16:creationId xmlns:a16="http://schemas.microsoft.com/office/drawing/2014/main" id="{81840C86-9A69-C0D9-1C46-873299A6CA2E}"/>
              </a:ext>
            </a:extLst>
          </p:cNvPr>
          <p:cNvSpPr>
            <a:spLocks noGrp="1"/>
          </p:cNvSpPr>
          <p:nvPr>
            <p:ph idx="1"/>
          </p:nvPr>
        </p:nvSpPr>
        <p:spPr>
          <a:xfrm>
            <a:off x="4223982" y="3000054"/>
            <a:ext cx="7485413" cy="3639285"/>
          </a:xfrm>
        </p:spPr>
        <p:txBody>
          <a:bodyPr anchor="ctr">
            <a:normAutofit/>
          </a:bodyPr>
          <a:lstStyle/>
          <a:p>
            <a:r>
              <a:rPr lang="en-US" dirty="0">
                <a:solidFill>
                  <a:srgbClr val="002060"/>
                </a:solidFill>
              </a:rPr>
              <a:t>Autonomous battery-electric rail vehicles</a:t>
            </a:r>
          </a:p>
          <a:p>
            <a:r>
              <a:rPr lang="en-US" dirty="0">
                <a:solidFill>
                  <a:srgbClr val="002060"/>
                </a:solidFill>
              </a:rPr>
              <a:t>Publicly introduced 2</a:t>
            </a:r>
            <a:r>
              <a:rPr lang="en-US" baseline="30000" dirty="0">
                <a:solidFill>
                  <a:srgbClr val="002060"/>
                </a:solidFill>
              </a:rPr>
              <a:t>nd</a:t>
            </a:r>
            <a:r>
              <a:rPr lang="en-US" dirty="0">
                <a:solidFill>
                  <a:srgbClr val="002060"/>
                </a:solidFill>
              </a:rPr>
              <a:t> Generation rail vehicles</a:t>
            </a:r>
          </a:p>
          <a:p>
            <a:r>
              <a:rPr lang="en-US" dirty="0">
                <a:solidFill>
                  <a:srgbClr val="002060"/>
                </a:solidFill>
              </a:rPr>
              <a:t>Plans to integrate system into existing rail network</a:t>
            </a:r>
          </a:p>
          <a:p>
            <a:r>
              <a:rPr lang="en-US" dirty="0">
                <a:solidFill>
                  <a:srgbClr val="002060"/>
                </a:solidFill>
              </a:rPr>
              <a:t>Conducting testing to verify rail network compatibility and developing tools and software for customer operations</a:t>
            </a:r>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BA928160-0611-4663-8883-A1F297C5E40C}"/>
                  </a:ext>
                </a:extLst>
              </p:cNvPr>
              <p:cNvGraphicFramePr>
                <a:graphicFrameLocks noChangeAspect="1"/>
              </p:cNvGraphicFramePr>
              <p:nvPr>
                <p:extLst>
                  <p:ext uri="{D42A27DB-BD31-4B8C-83A1-F6EECF244321}">
                    <p14:modId xmlns:p14="http://schemas.microsoft.com/office/powerpoint/2010/main" val="3065785169"/>
                  </p:ext>
                </p:extLst>
              </p:nvPr>
            </p:nvGraphicFramePr>
            <p:xfrm>
              <a:off x="-4339771" y="3376441"/>
              <a:ext cx="3048000" cy="1714500"/>
            </p:xfrm>
            <a:graphic>
              <a:graphicData uri="http://schemas.microsoft.com/office/powerpoint/2016/slidezoom">
                <pslz:sldZm>
                  <pslz:sldZmObj sldId="259" cId="2049499563">
                    <pslz:zmPr id="{9FFA328E-127C-4446-9FFC-81A631A6FE0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hlinkClick r:id="rId4" action="ppaction://hlinksldjump"/>
                <a:extLst>
                  <a:ext uri="{FF2B5EF4-FFF2-40B4-BE49-F238E27FC236}">
                    <a16:creationId xmlns:a16="http://schemas.microsoft.com/office/drawing/2014/main" id="{BA928160-0611-4663-8883-A1F297C5E40C}"/>
                  </a:ext>
                </a:extLst>
              </p:cNvPr>
              <p:cNvPicPr>
                <a:picLocks noGrp="1" noRot="1" noChangeAspect="1" noMove="1" noResize="1" noEditPoints="1" noAdjustHandles="1" noChangeArrowheads="1" noChangeShapeType="1"/>
              </p:cNvPicPr>
              <p:nvPr/>
            </p:nvPicPr>
            <p:blipFill>
              <a:blip r:embed="rId3"/>
              <a:stretch>
                <a:fillRect/>
              </a:stretch>
            </p:blipFill>
            <p:spPr>
              <a:xfrm>
                <a:off x="-4339771" y="3376441"/>
                <a:ext cx="3048000" cy="1714500"/>
              </a:xfrm>
              <a:prstGeom prst="rect">
                <a:avLst/>
              </a:prstGeom>
              <a:ln w="3175">
                <a:solidFill>
                  <a:prstClr val="ltGray"/>
                </a:solidFill>
              </a:ln>
            </p:spPr>
          </p:pic>
        </mc:Fallback>
      </mc:AlternateContent>
      <p:pic>
        <p:nvPicPr>
          <p:cNvPr id="8" name="Picture 7" descr="A construction vehicle on a dirt road&#10;&#10;Description automatically generated with medium confidence">
            <a:extLst>
              <a:ext uri="{FF2B5EF4-FFF2-40B4-BE49-F238E27FC236}">
                <a16:creationId xmlns:a16="http://schemas.microsoft.com/office/drawing/2014/main" id="{62CBAC5E-6CD6-93ED-E08E-35D664E651B4}"/>
              </a:ext>
            </a:extLst>
          </p:cNvPr>
          <p:cNvPicPr>
            <a:picLocks noChangeAspect="1"/>
          </p:cNvPicPr>
          <p:nvPr/>
        </p:nvPicPr>
        <p:blipFill rotWithShape="1">
          <a:blip r:embed="rId5">
            <a:extLst>
              <a:ext uri="{28A0092B-C50C-407E-A947-70E740481C1C}">
                <a14:useLocalDpi xmlns:a14="http://schemas.microsoft.com/office/drawing/2010/main" val="0"/>
              </a:ext>
            </a:extLst>
          </a:blip>
          <a:srcRect l="-773" t="13426" r="773" b="30486"/>
          <a:stretch/>
        </p:blipFill>
        <p:spPr>
          <a:xfrm>
            <a:off x="-95241" y="1"/>
            <a:ext cx="8304472" cy="3105150"/>
          </a:xfrm>
          <a:prstGeom prst="rect">
            <a:avLst/>
          </a:prstGeom>
        </p:spPr>
      </p:pic>
      <p:pic>
        <p:nvPicPr>
          <p:cNvPr id="10" name="Picture 9" descr="A yellow container on a train&#10;&#10;Description automatically generated">
            <a:extLst>
              <a:ext uri="{FF2B5EF4-FFF2-40B4-BE49-F238E27FC236}">
                <a16:creationId xmlns:a16="http://schemas.microsoft.com/office/drawing/2014/main" id="{2F11C720-E01B-854B-EFE6-C54FF1639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275" y="0"/>
            <a:ext cx="4657725" cy="3105150"/>
          </a:xfrm>
          <a:prstGeom prst="rect">
            <a:avLst/>
          </a:prstGeom>
        </p:spPr>
      </p:pic>
    </p:spTree>
    <p:extLst>
      <p:ext uri="{BB962C8B-B14F-4D97-AF65-F5344CB8AC3E}">
        <p14:creationId xmlns:p14="http://schemas.microsoft.com/office/powerpoint/2010/main" val="204949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5B0D-3FB3-B7A4-309E-1D43952DE01B}"/>
              </a:ext>
            </a:extLst>
          </p:cNvPr>
          <p:cNvSpPr>
            <a:spLocks noGrp="1"/>
          </p:cNvSpPr>
          <p:nvPr>
            <p:ph type="title"/>
          </p:nvPr>
        </p:nvSpPr>
        <p:spPr>
          <a:xfrm>
            <a:off x="2464385" y="107206"/>
            <a:ext cx="6098992" cy="922755"/>
          </a:xfrm>
        </p:spPr>
        <p:txBody>
          <a:bodyPr vert="horz" lIns="91440" tIns="45720" rIns="91440" bIns="45720" rtlCol="0" anchor="b">
            <a:normAutofit/>
          </a:bodyPr>
          <a:lstStyle/>
          <a:p>
            <a:r>
              <a:rPr lang="en-US" sz="4000" b="1" kern="1200" dirty="0">
                <a:solidFill>
                  <a:srgbClr val="002060"/>
                </a:solidFill>
                <a:latin typeface="+mn-lt"/>
                <a:ea typeface="+mj-ea"/>
                <a:cs typeface="+mj-cs"/>
              </a:rPr>
              <a:t>Rail Car Storage</a:t>
            </a:r>
          </a:p>
        </p:txBody>
      </p:sp>
      <p:pic>
        <p:nvPicPr>
          <p:cNvPr id="15" name="Picture 14" descr="A picture containing tree, outdoor, grass&#10;&#10;Description automatically generated">
            <a:extLst>
              <a:ext uri="{FF2B5EF4-FFF2-40B4-BE49-F238E27FC236}">
                <a16:creationId xmlns:a16="http://schemas.microsoft.com/office/drawing/2014/main" id="{50EE00C6-012F-FBE0-875B-542B1BD53716}"/>
              </a:ext>
            </a:extLst>
          </p:cNvPr>
          <p:cNvPicPr>
            <a:picLocks noChangeAspect="1"/>
          </p:cNvPicPr>
          <p:nvPr/>
        </p:nvPicPr>
        <p:blipFill rotWithShape="1">
          <a:blip r:embed="rId3">
            <a:extLst>
              <a:ext uri="{28A0092B-C50C-407E-A947-70E740481C1C}">
                <a14:useLocalDpi xmlns:a14="http://schemas.microsoft.com/office/drawing/2010/main" val="0"/>
              </a:ext>
            </a:extLst>
          </a:blip>
          <a:srcRect t="18764" r="1" b="16444"/>
          <a:stretch/>
        </p:blipFill>
        <p:spPr>
          <a:xfrm>
            <a:off x="7716860" y="4105469"/>
            <a:ext cx="4475140" cy="275253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9" name="Picture 8" descr="A road with trees on the side&#10;&#10;Description automatically generated with medium confidence">
            <a:extLst>
              <a:ext uri="{FF2B5EF4-FFF2-40B4-BE49-F238E27FC236}">
                <a16:creationId xmlns:a16="http://schemas.microsoft.com/office/drawing/2014/main" id="{464CC87B-76EF-53F8-047F-A4C373BC9AC8}"/>
              </a:ext>
            </a:extLst>
          </p:cNvPr>
          <p:cNvPicPr>
            <a:picLocks noChangeAspect="1"/>
          </p:cNvPicPr>
          <p:nvPr/>
        </p:nvPicPr>
        <p:blipFill rotWithShape="1">
          <a:blip r:embed="rId4">
            <a:extLst>
              <a:ext uri="{28A0092B-C50C-407E-A947-70E740481C1C}">
                <a14:useLocalDpi xmlns:a14="http://schemas.microsoft.com/office/drawing/2010/main" val="0"/>
              </a:ext>
            </a:extLst>
          </a:blip>
          <a:srcRect t="18073" r="-1" b="17814"/>
          <a:stretch/>
        </p:blipFill>
        <p:spPr>
          <a:xfrm>
            <a:off x="4039737" y="4105468"/>
            <a:ext cx="4523640" cy="275253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5" name="Content Placeholder 4" descr="A train with graffiti on it&#10;&#10;Description automatically generated with medium confidence">
            <a:extLst>
              <a:ext uri="{FF2B5EF4-FFF2-40B4-BE49-F238E27FC236}">
                <a16:creationId xmlns:a16="http://schemas.microsoft.com/office/drawing/2014/main" id="{E54C1D73-AD19-7CA7-B00C-177B03B37E8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3645" b="27273"/>
          <a:stretch/>
        </p:blipFill>
        <p:spPr>
          <a:xfrm>
            <a:off x="-2" y="4112423"/>
            <a:ext cx="4908824" cy="2752530"/>
          </a:xfrm>
          <a:custGeom>
            <a:avLst/>
            <a:gdLst/>
            <a:ahLst/>
            <a:cxnLst/>
            <a:rect l="l" t="t" r="r" b="b"/>
            <a:pathLst>
              <a:path w="4908824" h="2175160">
                <a:moveTo>
                  <a:pt x="0" y="0"/>
                </a:moveTo>
                <a:lnTo>
                  <a:pt x="4908824" y="0"/>
                </a:lnTo>
                <a:lnTo>
                  <a:pt x="3901440" y="2175160"/>
                </a:lnTo>
                <a:lnTo>
                  <a:pt x="0" y="2175160"/>
                </a:lnTo>
                <a:close/>
              </a:path>
            </a:pathLst>
          </a:custGeom>
        </p:spPr>
      </p:pic>
      <p:sp>
        <p:nvSpPr>
          <p:cNvPr id="3" name="Content Placeholder 3079">
            <a:extLst>
              <a:ext uri="{FF2B5EF4-FFF2-40B4-BE49-F238E27FC236}">
                <a16:creationId xmlns:a16="http://schemas.microsoft.com/office/drawing/2014/main" id="{00BD2D37-9F18-7A5B-BC36-395518F3B851}"/>
              </a:ext>
            </a:extLst>
          </p:cNvPr>
          <p:cNvSpPr txBox="1">
            <a:spLocks/>
          </p:cNvSpPr>
          <p:nvPr/>
        </p:nvSpPr>
        <p:spPr>
          <a:xfrm>
            <a:off x="405334" y="1120021"/>
            <a:ext cx="9107633" cy="4539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Storage of third-party rail cars</a:t>
            </a:r>
          </a:p>
          <a:p>
            <a:pPr>
              <a:spcBef>
                <a:spcPts val="0"/>
              </a:spcBef>
              <a:spcAft>
                <a:spcPts val="60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Railroad Lease prohibits Rail Car Storage within incorporated cities and existing communities </a:t>
            </a:r>
          </a:p>
          <a:p>
            <a:pPr>
              <a:spcBef>
                <a:spcPts val="0"/>
              </a:spcBef>
              <a:spcAft>
                <a:spcPts val="60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Prohibits storage of rail cars containing hazardous materials</a:t>
            </a:r>
          </a:p>
          <a:p>
            <a:pPr>
              <a:spcBef>
                <a:spcPts val="0"/>
              </a:spcBef>
              <a:spcAft>
                <a:spcPts val="60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Revenue and operational benefits </a:t>
            </a:r>
          </a:p>
          <a:p>
            <a:pPr>
              <a:spcBef>
                <a:spcPts val="0"/>
              </a:spcBef>
              <a:spcAft>
                <a:spcPts val="60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Temporary storage west of Sespe Creek / Fillmore area</a:t>
            </a:r>
          </a:p>
          <a:p>
            <a:pPr>
              <a:spcBef>
                <a:spcPts val="0"/>
              </a:spcBef>
              <a:spcAft>
                <a:spcPts val="600"/>
              </a:spcAft>
              <a:buFont typeface="Symbol" panose="05050102010706020507" pitchFamily="18" charset="2"/>
              <a:buChar char=""/>
            </a:pPr>
            <a:endParaRPr lang="en-US" sz="3100" dirty="0">
              <a:solidFill>
                <a:srgbClr val="002060"/>
              </a:solidFill>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dirty="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dirty="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dirty="0">
              <a:ea typeface="Calibri" panose="020F0502020204030204" pitchFamily="34" charset="0"/>
              <a:cs typeface="Arial" panose="020B0604020202020204" pitchFamily="34" charset="0"/>
            </a:endParaRPr>
          </a:p>
          <a:p>
            <a:pPr>
              <a:spcBef>
                <a:spcPts val="0"/>
              </a:spcBef>
              <a:buFont typeface="Symbol" panose="05050102010706020507" pitchFamily="18" charset="2"/>
              <a:buChar char=""/>
            </a:pPr>
            <a:endParaRPr lang="en-US" sz="1700" dirty="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sz="1700" dirty="0"/>
          </a:p>
        </p:txBody>
      </p:sp>
      <p:pic>
        <p:nvPicPr>
          <p:cNvPr id="4" name="Picture 3" descr="A blue and yellow flag&#10;&#10;Description automatically generated with low confidence">
            <a:extLst>
              <a:ext uri="{FF2B5EF4-FFF2-40B4-BE49-F238E27FC236}">
                <a16:creationId xmlns:a16="http://schemas.microsoft.com/office/drawing/2014/main" id="{F00B7E66-7AC4-36ED-9160-F376C7861D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9601" r="-2" b="20607"/>
          <a:stretch/>
        </p:blipFill>
        <p:spPr>
          <a:xfrm>
            <a:off x="-209132" y="0"/>
            <a:ext cx="2470010" cy="1137169"/>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Tree>
    <p:extLst>
      <p:ext uri="{BB962C8B-B14F-4D97-AF65-F5344CB8AC3E}">
        <p14:creationId xmlns:p14="http://schemas.microsoft.com/office/powerpoint/2010/main" val="381630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11BEE38-F75C-8FF6-0C9B-DAE911C43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r="3" b="3"/>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train on a bridge&#10;&#10;Description automatically generated with low confidence">
            <a:extLst>
              <a:ext uri="{FF2B5EF4-FFF2-40B4-BE49-F238E27FC236}">
                <a16:creationId xmlns:a16="http://schemas.microsoft.com/office/drawing/2014/main" id="{3174D2DD-D794-8ED3-B165-440FE78DA3EB}"/>
              </a:ext>
            </a:extLst>
          </p:cNvPr>
          <p:cNvPicPr>
            <a:picLocks noChangeAspect="1"/>
          </p:cNvPicPr>
          <p:nvPr/>
        </p:nvPicPr>
        <p:blipFill rotWithShape="1">
          <a:blip r:embed="rId4">
            <a:extLst>
              <a:ext uri="{28A0092B-C50C-407E-A947-70E740481C1C}">
                <a14:useLocalDpi xmlns:a14="http://schemas.microsoft.com/office/drawing/2010/main" val="0"/>
              </a:ext>
            </a:extLst>
          </a:blip>
          <a:srcRect r="3346"/>
          <a:stretch/>
        </p:blipFill>
        <p:spPr>
          <a:xfrm>
            <a:off x="2542160" y="344615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041" name="Freeform: Shape 103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2" name="Freeform: Shape 103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b="1" kern="1200" dirty="0">
                <a:solidFill>
                  <a:srgbClr val="002060"/>
                </a:solidFill>
                <a:latin typeface="+mj-lt"/>
                <a:ea typeface="+mj-ea"/>
                <a:cs typeface="+mj-cs"/>
              </a:rPr>
              <a:t>Sespe Creek Overflow Bridge Updates</a:t>
            </a:r>
          </a:p>
        </p:txBody>
      </p:sp>
      <p:sp>
        <p:nvSpPr>
          <p:cNvPr id="1043" name="Rectangle 103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3079">
            <a:extLst>
              <a:ext uri="{FF2B5EF4-FFF2-40B4-BE49-F238E27FC236}">
                <a16:creationId xmlns:a16="http://schemas.microsoft.com/office/drawing/2014/main" id="{F274833D-90A3-4BCF-D3BC-1757F33DB441}"/>
              </a:ext>
            </a:extLst>
          </p:cNvPr>
          <p:cNvSpPr txBox="1">
            <a:spLocks/>
          </p:cNvSpPr>
          <p:nvPr/>
        </p:nvSpPr>
        <p:spPr>
          <a:xfrm>
            <a:off x="157813" y="2272167"/>
            <a:ext cx="3325126" cy="4421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600" dirty="0">
                <a:solidFill>
                  <a:srgbClr val="002060"/>
                </a:solidFill>
              </a:rPr>
              <a:t>Design team advancing to next design stage after 30% design review completed</a:t>
            </a:r>
          </a:p>
          <a:p>
            <a:pPr>
              <a:spcBef>
                <a:spcPts val="0"/>
              </a:spcBef>
              <a:spcAft>
                <a:spcPts val="600"/>
              </a:spcAft>
            </a:pPr>
            <a:r>
              <a:rPr lang="en-US" sz="1600" dirty="0">
                <a:solidFill>
                  <a:srgbClr val="002060"/>
                </a:solidFill>
              </a:rPr>
              <a:t>Geotechnical and Hydrological Reports Completed</a:t>
            </a:r>
          </a:p>
          <a:p>
            <a:pPr>
              <a:spcBef>
                <a:spcPts val="0"/>
              </a:spcBef>
              <a:spcAft>
                <a:spcPts val="600"/>
              </a:spcAft>
            </a:pPr>
            <a:r>
              <a:rPr lang="en-US" sz="1600" dirty="0">
                <a:solidFill>
                  <a:srgbClr val="002060"/>
                </a:solidFill>
              </a:rPr>
              <a:t>CEQA Notice of Exemption Filed with Clerk and Recorder on Aug. 24</a:t>
            </a:r>
          </a:p>
          <a:p>
            <a:pPr lvl="1">
              <a:spcBef>
                <a:spcPts val="0"/>
              </a:spcBef>
              <a:spcAft>
                <a:spcPts val="600"/>
              </a:spcAft>
            </a:pPr>
            <a:r>
              <a:rPr lang="en-US" sz="1600" dirty="0">
                <a:solidFill>
                  <a:srgbClr val="002060"/>
                </a:solidFill>
              </a:rPr>
              <a:t>35-day statute of limitations to challenge determination expired Sept. 28</a:t>
            </a:r>
          </a:p>
          <a:p>
            <a:pPr>
              <a:spcBef>
                <a:spcPts val="0"/>
              </a:spcBef>
              <a:spcAft>
                <a:spcPts val="600"/>
              </a:spcAft>
            </a:pPr>
            <a:r>
              <a:rPr lang="en-US" sz="1600" dirty="0">
                <a:solidFill>
                  <a:srgbClr val="002060"/>
                </a:solidFill>
              </a:rPr>
              <a:t>VCTC &amp; </a:t>
            </a:r>
            <a:r>
              <a:rPr lang="en-US" sz="1600" dirty="0" err="1">
                <a:solidFill>
                  <a:srgbClr val="002060"/>
                </a:solidFill>
              </a:rPr>
              <a:t>RailPros</a:t>
            </a:r>
            <a:r>
              <a:rPr lang="en-US" sz="1600" dirty="0">
                <a:solidFill>
                  <a:srgbClr val="002060"/>
                </a:solidFill>
              </a:rPr>
              <a:t> met with Ventura County Watershed Protection District and Roads &amp; Transportation Department Sept. 25</a:t>
            </a:r>
          </a:p>
          <a:p>
            <a:pPr>
              <a:spcBef>
                <a:spcPts val="0"/>
              </a:spcBef>
              <a:spcAft>
                <a:spcPts val="600"/>
              </a:spcAft>
            </a:pPr>
            <a:r>
              <a:rPr lang="en-US" sz="1600" dirty="0">
                <a:solidFill>
                  <a:srgbClr val="002060"/>
                </a:solidFill>
              </a:rPr>
              <a:t>Site visit with FEMA &amp; </a:t>
            </a:r>
            <a:r>
              <a:rPr lang="en-US" sz="1600" dirty="0" err="1">
                <a:solidFill>
                  <a:srgbClr val="002060"/>
                </a:solidFill>
              </a:rPr>
              <a:t>CalOES</a:t>
            </a:r>
            <a:r>
              <a:rPr lang="en-US" sz="1600" dirty="0">
                <a:solidFill>
                  <a:srgbClr val="002060"/>
                </a:solidFill>
              </a:rPr>
              <a:t> </a:t>
            </a:r>
            <a:r>
              <a:rPr lang="en-US" sz="1600" dirty="0"/>
              <a:t>inspectors conducted Sept. 27</a:t>
            </a:r>
          </a:p>
          <a:p>
            <a:pPr>
              <a:spcBef>
                <a:spcPts val="0"/>
              </a:spcBef>
            </a:pPr>
            <a:endParaRPr lang="en-US" sz="1300" dirty="0"/>
          </a:p>
          <a:p>
            <a:pPr>
              <a:spcBef>
                <a:spcPts val="0"/>
              </a:spcBef>
            </a:pPr>
            <a:endParaRPr lang="en-US" sz="1300" dirty="0"/>
          </a:p>
          <a:p>
            <a:pPr>
              <a:spcBef>
                <a:spcPts val="0"/>
              </a:spcBef>
            </a:pPr>
            <a:endParaRPr lang="en-US" sz="1300" dirty="0"/>
          </a:p>
          <a:p>
            <a:pPr marL="0"/>
            <a:endParaRPr lang="en-US" sz="1300" dirty="0"/>
          </a:p>
        </p:txBody>
      </p:sp>
      <p:pic>
        <p:nvPicPr>
          <p:cNvPr id="5" name="Picture 4" descr="A picture containing sky, outdoor, ground, stone&#10;&#10;Description automatically generated">
            <a:extLst>
              <a:ext uri="{FF2B5EF4-FFF2-40B4-BE49-F238E27FC236}">
                <a16:creationId xmlns:a16="http://schemas.microsoft.com/office/drawing/2014/main" id="{4443C371-6E6F-6A62-AF6F-9AA90E30CD20}"/>
              </a:ext>
            </a:extLst>
          </p:cNvPr>
          <p:cNvPicPr>
            <a:picLocks noChangeAspect="1"/>
          </p:cNvPicPr>
          <p:nvPr/>
        </p:nvPicPr>
        <p:blipFill rotWithShape="1">
          <a:blip r:embed="rId5">
            <a:extLst>
              <a:ext uri="{28A0092B-C50C-407E-A947-70E740481C1C}">
                <a14:useLocalDpi xmlns:a14="http://schemas.microsoft.com/office/drawing/2010/main" val="0"/>
              </a:ext>
            </a:extLst>
          </a:blip>
          <a:srcRect l="10520" r="10309"/>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028" name="Picture 4">
            <a:extLst>
              <a:ext uri="{FF2B5EF4-FFF2-40B4-BE49-F238E27FC236}">
                <a16:creationId xmlns:a16="http://schemas.microsoft.com/office/drawing/2014/main" id="{1A574F5F-7707-070D-5B8E-3EE9EAADC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333" y="3401568"/>
            <a:ext cx="5888239" cy="345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99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5DC3-7762-4103-9919-FA0AC8C2B22E}"/>
              </a:ext>
            </a:extLst>
          </p:cNvPr>
          <p:cNvSpPr>
            <a:spLocks noGrp="1"/>
          </p:cNvSpPr>
          <p:nvPr>
            <p:ph type="title"/>
          </p:nvPr>
        </p:nvSpPr>
        <p:spPr>
          <a:xfrm>
            <a:off x="1768712" y="174663"/>
            <a:ext cx="5577310" cy="1243584"/>
          </a:xfrm>
        </p:spPr>
        <p:txBody>
          <a:bodyPr>
            <a:noAutofit/>
          </a:bodyPr>
          <a:lstStyle/>
          <a:p>
            <a:r>
              <a:rPr lang="en-US" sz="4000" b="1" dirty="0">
                <a:solidFill>
                  <a:srgbClr val="002060"/>
                </a:solidFill>
                <a:latin typeface="+mn-lt"/>
              </a:rPr>
              <a:t>Sespe Overflow Bridge Reconstruction Timeline</a:t>
            </a:r>
          </a:p>
        </p:txBody>
      </p:sp>
      <p:sp>
        <p:nvSpPr>
          <p:cNvPr id="3080" name="Content Placeholder 3079">
            <a:extLst>
              <a:ext uri="{FF2B5EF4-FFF2-40B4-BE49-F238E27FC236}">
                <a16:creationId xmlns:a16="http://schemas.microsoft.com/office/drawing/2014/main" id="{FD1C238C-4811-465B-8676-04BFEEDBC060}"/>
              </a:ext>
            </a:extLst>
          </p:cNvPr>
          <p:cNvSpPr>
            <a:spLocks noGrp="1"/>
          </p:cNvSpPr>
          <p:nvPr>
            <p:ph idx="1"/>
          </p:nvPr>
        </p:nvSpPr>
        <p:spPr>
          <a:xfrm>
            <a:off x="448056" y="1820487"/>
            <a:ext cx="6620401" cy="4862850"/>
          </a:xfrm>
        </p:spPr>
        <p:txBody>
          <a:bodyPr>
            <a:normAutofit/>
          </a:bodyPr>
          <a:lstStyle/>
          <a:p>
            <a:pPr marR="0" lvl="0">
              <a:lnSpc>
                <a:spcPct val="110000"/>
              </a:lnSpc>
              <a:spcBef>
                <a:spcPts val="0"/>
              </a:spcBef>
              <a:spcAft>
                <a:spcPts val="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Based on field study, environmental, geotechnical and hydrology findings, timeline to </a:t>
            </a:r>
            <a:r>
              <a:rPr lang="en-US" dirty="0">
                <a:solidFill>
                  <a:srgbClr val="002060"/>
                </a:solidFill>
                <a:effectLst/>
                <a:ea typeface="Calibri" panose="020F0502020204030204" pitchFamily="34" charset="0"/>
                <a:cs typeface="Arial" panose="020B0604020202020204" pitchFamily="34" charset="0"/>
              </a:rPr>
              <a:t>complete design with plans &amp; spec</a:t>
            </a:r>
            <a:r>
              <a:rPr lang="en-US" dirty="0">
                <a:solidFill>
                  <a:srgbClr val="002060"/>
                </a:solidFill>
                <a:ea typeface="Calibri" panose="020F0502020204030204" pitchFamily="34" charset="0"/>
                <a:cs typeface="Arial" panose="020B0604020202020204" pitchFamily="34" charset="0"/>
              </a:rPr>
              <a:t>s (Fall 2023)</a:t>
            </a:r>
          </a:p>
          <a:p>
            <a:pPr marR="0" lvl="0">
              <a:lnSpc>
                <a:spcPct val="110000"/>
              </a:lnSpc>
              <a:spcBef>
                <a:spcPts val="0"/>
              </a:spcBef>
              <a:spcAft>
                <a:spcPts val="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Release Request for Proposals for Construction Management Support: Nov./Dec. 2023</a:t>
            </a:r>
          </a:p>
          <a:p>
            <a:pPr marR="0" lvl="0">
              <a:lnSpc>
                <a:spcPct val="110000"/>
              </a:lnSpc>
              <a:spcBef>
                <a:spcPts val="0"/>
              </a:spcBef>
              <a:spcAft>
                <a:spcPts val="0"/>
              </a:spcAft>
              <a:buFont typeface="Symbol" panose="05050102010706020507" pitchFamily="18" charset="2"/>
              <a:buChar char=""/>
            </a:pPr>
            <a:r>
              <a:rPr lang="en-US" dirty="0">
                <a:solidFill>
                  <a:srgbClr val="002060"/>
                </a:solidFill>
                <a:ea typeface="Calibri" panose="020F0502020204030204" pitchFamily="34" charset="0"/>
                <a:cs typeface="Arial" panose="020B0604020202020204" pitchFamily="34" charset="0"/>
              </a:rPr>
              <a:t>Release Request for Bids for Construction Firm: Dec. 2023/Jan. 2024</a:t>
            </a:r>
          </a:p>
          <a:p>
            <a:pPr marR="0" lvl="0">
              <a:lnSpc>
                <a:spcPct val="110000"/>
              </a:lnSpc>
              <a:spcBef>
                <a:spcPts val="0"/>
              </a:spcBef>
              <a:spcAft>
                <a:spcPts val="0"/>
              </a:spcAft>
              <a:buFont typeface="Symbol" panose="05050102010706020507" pitchFamily="18" charset="2"/>
              <a:buChar char=""/>
            </a:pPr>
            <a:r>
              <a:rPr lang="en-US" dirty="0">
                <a:solidFill>
                  <a:srgbClr val="002060"/>
                </a:solidFill>
                <a:effectLst/>
                <a:ea typeface="Calibri" panose="020F0502020204030204" pitchFamily="34" charset="0"/>
                <a:cs typeface="Arial" panose="020B0604020202020204" pitchFamily="34" charset="0"/>
              </a:rPr>
              <a:t>Construction period: May – Aug. 2024</a:t>
            </a:r>
          </a:p>
          <a:p>
            <a:pPr marR="0" lvl="0">
              <a:spcBef>
                <a:spcPts val="0"/>
              </a:spcBef>
              <a:spcAft>
                <a:spcPts val="0"/>
              </a:spcAft>
              <a:buFont typeface="Symbol" panose="05050102010706020507" pitchFamily="18" charset="2"/>
              <a:buChar char=""/>
            </a:pPr>
            <a:endParaRPr lang="en-US" sz="2000" dirty="0">
              <a:effectLst/>
              <a:ea typeface="Calibri" panose="020F0502020204030204" pitchFamily="34" charset="0"/>
              <a:cs typeface="Arial" panose="020B0604020202020204" pitchFamily="34" charset="0"/>
            </a:endParaRPr>
          </a:p>
          <a:p>
            <a:pPr marL="0" indent="0">
              <a:buNone/>
            </a:pPr>
            <a:endParaRPr lang="en-US" sz="2000" dirty="0"/>
          </a:p>
        </p:txBody>
      </p:sp>
      <p:pic>
        <p:nvPicPr>
          <p:cNvPr id="3" name="Picture 2" descr="A blue and yellow flag&#10;&#10;Description automatically generated with low confidence">
            <a:extLst>
              <a:ext uri="{FF2B5EF4-FFF2-40B4-BE49-F238E27FC236}">
                <a16:creationId xmlns:a16="http://schemas.microsoft.com/office/drawing/2014/main" id="{FF7D6CB9-37D5-CE0E-82D6-EE8F11C218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68" r="19031" b="1"/>
          <a:stretch/>
        </p:blipFill>
        <p:spPr>
          <a:xfrm>
            <a:off x="-8667" y="0"/>
            <a:ext cx="1777379" cy="121419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picture containing outdoor, sky, rock, ground&#10;&#10;Description automatically generated">
            <a:extLst>
              <a:ext uri="{FF2B5EF4-FFF2-40B4-BE49-F238E27FC236}">
                <a16:creationId xmlns:a16="http://schemas.microsoft.com/office/drawing/2014/main" id="{2F8EDF58-7B29-374A-8563-0F1E68998DE3}"/>
              </a:ext>
            </a:extLst>
          </p:cNvPr>
          <p:cNvPicPr>
            <a:picLocks noChangeAspect="1"/>
          </p:cNvPicPr>
          <p:nvPr/>
        </p:nvPicPr>
        <p:blipFill rotWithShape="1">
          <a:blip r:embed="rId4">
            <a:extLst>
              <a:ext uri="{28A0092B-C50C-407E-A947-70E740481C1C}">
                <a14:useLocalDpi xmlns:a14="http://schemas.microsoft.com/office/drawing/2010/main" val="0"/>
              </a:ext>
            </a:extLst>
          </a:blip>
          <a:srcRect t="12773" r="-4" b="5963"/>
          <a:stretch/>
        </p:blipFill>
        <p:spPr>
          <a:xfrm>
            <a:off x="8472248" y="0"/>
            <a:ext cx="3719752" cy="2267032"/>
          </a:xfrm>
          <a:prstGeom prst="rect">
            <a:avLst/>
          </a:prstGeom>
        </p:spPr>
      </p:pic>
      <p:pic>
        <p:nvPicPr>
          <p:cNvPr id="6" name="Picture 5" descr="A picture containing rock, outdoor, sky, ground&#10;&#10;Description automatically generated">
            <a:extLst>
              <a:ext uri="{FF2B5EF4-FFF2-40B4-BE49-F238E27FC236}">
                <a16:creationId xmlns:a16="http://schemas.microsoft.com/office/drawing/2014/main" id="{E0EE0897-45A9-E208-D1C3-7A34D44C3EE3}"/>
              </a:ext>
            </a:extLst>
          </p:cNvPr>
          <p:cNvPicPr>
            <a:picLocks noChangeAspect="1"/>
          </p:cNvPicPr>
          <p:nvPr/>
        </p:nvPicPr>
        <p:blipFill rotWithShape="1">
          <a:blip r:embed="rId5">
            <a:extLst>
              <a:ext uri="{28A0092B-C50C-407E-A947-70E740481C1C}">
                <a14:useLocalDpi xmlns:a14="http://schemas.microsoft.com/office/drawing/2010/main" val="0"/>
              </a:ext>
            </a:extLst>
          </a:blip>
          <a:srcRect t="13892" r="-4" b="5432"/>
          <a:stretch/>
        </p:blipFill>
        <p:spPr>
          <a:xfrm>
            <a:off x="8472248" y="4623820"/>
            <a:ext cx="3719752" cy="2250607"/>
          </a:xfrm>
          <a:prstGeom prst="rect">
            <a:avLst/>
          </a:prstGeom>
        </p:spPr>
      </p:pic>
      <p:pic>
        <p:nvPicPr>
          <p:cNvPr id="7" name="Picture 6" descr="A bridge over a river&#10;&#10;Description automatically generated with medium confidence">
            <a:extLst>
              <a:ext uri="{FF2B5EF4-FFF2-40B4-BE49-F238E27FC236}">
                <a16:creationId xmlns:a16="http://schemas.microsoft.com/office/drawing/2014/main" id="{5DAC561C-1A66-0E95-F80A-AAA248C455B4}"/>
              </a:ext>
            </a:extLst>
          </p:cNvPr>
          <p:cNvPicPr>
            <a:picLocks noChangeAspect="1"/>
          </p:cNvPicPr>
          <p:nvPr/>
        </p:nvPicPr>
        <p:blipFill rotWithShape="1">
          <a:blip r:embed="rId6">
            <a:extLst>
              <a:ext uri="{28A0092B-C50C-407E-A947-70E740481C1C}">
                <a14:useLocalDpi xmlns:a14="http://schemas.microsoft.com/office/drawing/2010/main" val="0"/>
              </a:ext>
            </a:extLst>
          </a:blip>
          <a:srcRect t="1370" b="4520"/>
          <a:stretch/>
        </p:blipFill>
        <p:spPr>
          <a:xfrm>
            <a:off x="8472246" y="2465136"/>
            <a:ext cx="3719753" cy="1969139"/>
          </a:xfrm>
          <a:prstGeom prst="rect">
            <a:avLst/>
          </a:prstGeom>
        </p:spPr>
      </p:pic>
    </p:spTree>
    <p:extLst>
      <p:ext uri="{BB962C8B-B14F-4D97-AF65-F5344CB8AC3E}">
        <p14:creationId xmlns:p14="http://schemas.microsoft.com/office/powerpoint/2010/main" val="1949056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17c52dd-f207-46ed-907a-149ac87d1cb3">
      <Terms xmlns="http://schemas.microsoft.com/office/infopath/2007/PartnerControls"/>
    </lcf76f155ced4ddcb4097134ff3c332f>
    <TaxCatchAll xmlns="392115dc-b705-46fa-b439-48a1e61ce6cc" xsi:nil="true"/>
    <SharedWithUsers xmlns="392115dc-b705-46fa-b439-48a1e61ce6cc">
      <UserInfo>
        <DisplayName>Martin Erickson</DisplayName>
        <AccountId>317</AccountId>
        <AccountType/>
      </UserInfo>
      <UserInfo>
        <DisplayName>Roxanna Ibarra</DisplayName>
        <AccountId>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69C8CCBC76394FBF3D32AF50AF94AB" ma:contentTypeVersion="19" ma:contentTypeDescription="Create a new document." ma:contentTypeScope="" ma:versionID="71503e2b3fecb4739bfc70bfbec386ef">
  <xsd:schema xmlns:xsd="http://www.w3.org/2001/XMLSchema" xmlns:xs="http://www.w3.org/2001/XMLSchema" xmlns:p="http://schemas.microsoft.com/office/2006/metadata/properties" xmlns:ns1="http://schemas.microsoft.com/sharepoint/v3" xmlns:ns2="217c52dd-f207-46ed-907a-149ac87d1cb3" xmlns:ns3="392115dc-b705-46fa-b439-48a1e61ce6cc" targetNamespace="http://schemas.microsoft.com/office/2006/metadata/properties" ma:root="true" ma:fieldsID="25fa600442abf8af77bcb1771354618d" ns1:_="" ns2:_="" ns3:_="">
    <xsd:import namespace="http://schemas.microsoft.com/sharepoint/v3"/>
    <xsd:import namespace="217c52dd-f207-46ed-907a-149ac87d1cb3"/>
    <xsd:import namespace="392115dc-b705-46fa-b439-48a1e61ce6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c52dd-f207-46ed-907a-149ac87d1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45aa16a-efdf-4c4a-b97e-f492f99eca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2115dc-b705-46fa-b439-48a1e61ce6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2ca4e54-f099-496e-b0cb-764443c9b3b4}" ma:internalName="TaxCatchAll" ma:showField="CatchAllData" ma:web="392115dc-b705-46fa-b439-48a1e61ce6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8C1A5D-770E-4481-8064-7EACB943E6D8}">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92115dc-b705-46fa-b439-48a1e61ce6cc"/>
    <ds:schemaRef ds:uri="217c52dd-f207-46ed-907a-149ac87d1cb3"/>
    <ds:schemaRef ds:uri="http://www.w3.org/XML/1998/namespace"/>
  </ds:schemaRefs>
</ds:datastoreItem>
</file>

<file path=customXml/itemProps2.xml><?xml version="1.0" encoding="utf-8"?>
<ds:datastoreItem xmlns:ds="http://schemas.openxmlformats.org/officeDocument/2006/customXml" ds:itemID="{98F045B5-98C6-47E0-8967-E21199B6FA41}">
  <ds:schemaRefs>
    <ds:schemaRef ds:uri="http://schemas.microsoft.com/sharepoint/v3/contenttype/forms"/>
  </ds:schemaRefs>
</ds:datastoreItem>
</file>

<file path=customXml/itemProps3.xml><?xml version="1.0" encoding="utf-8"?>
<ds:datastoreItem xmlns:ds="http://schemas.openxmlformats.org/officeDocument/2006/customXml" ds:itemID="{2AB95E8D-A809-41EA-8FD6-DCF37D798C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7c52dd-f207-46ed-907a-149ac87d1cb3"/>
    <ds:schemaRef ds:uri="392115dc-b705-46fa-b439-48a1e61ce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7554</TotalTime>
  <Words>2713</Words>
  <Application>Microsoft Office PowerPoint</Application>
  <PresentationFormat>Widescreen</PresentationFormat>
  <Paragraphs>158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Calibri</vt:lpstr>
      <vt:lpstr>Calibri Light</vt:lpstr>
      <vt:lpstr>Symbol</vt:lpstr>
      <vt:lpstr>Office Theme</vt:lpstr>
      <vt:lpstr>Santa Paula Branch Line Update</vt:lpstr>
      <vt:lpstr>VCTC Strategic Plan FY 22/23 – 27/28 SPBL Related Strategies</vt:lpstr>
      <vt:lpstr>Ongoing Activities</vt:lpstr>
      <vt:lpstr>Railbikes Updates</vt:lpstr>
      <vt:lpstr>Rail Safety Week</vt:lpstr>
      <vt:lpstr>Parallel Systems</vt:lpstr>
      <vt:lpstr>Rail Car Storage</vt:lpstr>
      <vt:lpstr>Sespe Creek Overflow Bridge Updates</vt:lpstr>
      <vt:lpstr>Sespe Overflow Bridge Reconstruction Timeline</vt:lpstr>
      <vt:lpstr>SPBL Trail Planning</vt:lpstr>
      <vt:lpstr>VCTC Administrative Actions for September 2023</vt:lpstr>
      <vt:lpstr>SPBL Next Steps / To Do List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Fagan</dc:creator>
  <cp:lastModifiedBy>Roxanna Ibarra</cp:lastModifiedBy>
  <cp:revision>8</cp:revision>
  <cp:lastPrinted>2023-05-31T20:25:43Z</cp:lastPrinted>
  <dcterms:created xsi:type="dcterms:W3CDTF">2021-11-23T19:44:05Z</dcterms:created>
  <dcterms:modified xsi:type="dcterms:W3CDTF">2023-10-04T17:17:16Z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0x0101005069C8CCBC76394FBF3D32AF50AF94AB</vt:lpwstr>
  </property>
  <property fmtid="{D5CDD505-2E9C-101B-9397-08002B2CF9AE}" pid="3" name="MediaServiceImageTags">
    <vt:lpwstr/>
  </property>
</Properties>
</file>