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358" r:id="rId5"/>
    <p:sldId id="354" r:id="rId6"/>
    <p:sldId id="360" r:id="rId7"/>
    <p:sldId id="355" r:id="rId8"/>
    <p:sldId id="368" r:id="rId9"/>
    <p:sldId id="359" r:id="rId10"/>
    <p:sldId id="361" r:id="rId11"/>
    <p:sldId id="363" r:id="rId12"/>
    <p:sldId id="362" r:id="rId13"/>
    <p:sldId id="364" r:id="rId14"/>
    <p:sldId id="36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2986B-3177-4A30-A706-B264E8563892}" v="29" dt="2023-09-06T18:48:54.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65" autoAdjust="0"/>
  </p:normalViewPr>
  <p:slideViewPr>
    <p:cSldViewPr snapToGrid="0">
      <p:cViewPr varScale="1">
        <p:scale>
          <a:sx n="77" d="100"/>
          <a:sy n="77" d="100"/>
        </p:scale>
        <p:origin x="1878" y="96"/>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Fagan" userId="369d17c3-3239-4515-88fa-39aeb09412c0" providerId="ADAL" clId="{0611C0CC-4211-4D77-8D6C-55EA62B8A2E6}"/>
    <pc:docChg chg="custSel modSld">
      <pc:chgData name="Amanda Fagan" userId="369d17c3-3239-4515-88fa-39aeb09412c0" providerId="ADAL" clId="{0611C0CC-4211-4D77-8D6C-55EA62B8A2E6}" dt="2023-09-06T19:44:41.687" v="130" actId="404"/>
      <pc:docMkLst>
        <pc:docMk/>
      </pc:docMkLst>
      <pc:sldChg chg="modSp mod modNotesTx">
        <pc:chgData name="Amanda Fagan" userId="369d17c3-3239-4515-88fa-39aeb09412c0" providerId="ADAL" clId="{0611C0CC-4211-4D77-8D6C-55EA62B8A2E6}" dt="2023-09-06T19:43:49.370" v="118" actId="255"/>
        <pc:sldMkLst>
          <pc:docMk/>
          <pc:sldMk cId="17746139" sldId="355"/>
        </pc:sldMkLst>
        <pc:spChg chg="mod">
          <ac:chgData name="Amanda Fagan" userId="369d17c3-3239-4515-88fa-39aeb09412c0" providerId="ADAL" clId="{0611C0CC-4211-4D77-8D6C-55EA62B8A2E6}" dt="2023-09-06T19:32:37.665" v="27" actId="6549"/>
          <ac:spMkLst>
            <pc:docMk/>
            <pc:sldMk cId="17746139" sldId="355"/>
            <ac:spMk id="8" creationId="{B1AF22E7-121A-41D1-B1CC-270F6D6715CB}"/>
          </ac:spMkLst>
        </pc:spChg>
      </pc:sldChg>
      <pc:sldChg chg="modNotesTx">
        <pc:chgData name="Amanda Fagan" userId="369d17c3-3239-4515-88fa-39aeb09412c0" providerId="ADAL" clId="{0611C0CC-4211-4D77-8D6C-55EA62B8A2E6}" dt="2023-09-06T19:43:08.221" v="114" actId="2711"/>
        <pc:sldMkLst>
          <pc:docMk/>
          <pc:sldMk cId="237430886" sldId="358"/>
        </pc:sldMkLst>
      </pc:sldChg>
      <pc:sldChg chg="modSp mod modNotesTx">
        <pc:chgData name="Amanda Fagan" userId="369d17c3-3239-4515-88fa-39aeb09412c0" providerId="ADAL" clId="{0611C0CC-4211-4D77-8D6C-55EA62B8A2E6}" dt="2023-09-06T19:44:05.028" v="122" actId="255"/>
        <pc:sldMkLst>
          <pc:docMk/>
          <pc:sldMk cId="4133152851" sldId="359"/>
        </pc:sldMkLst>
        <pc:spChg chg="mod">
          <ac:chgData name="Amanda Fagan" userId="369d17c3-3239-4515-88fa-39aeb09412c0" providerId="ADAL" clId="{0611C0CC-4211-4D77-8D6C-55EA62B8A2E6}" dt="2023-09-06T19:34:20.857" v="38" actId="20577"/>
          <ac:spMkLst>
            <pc:docMk/>
            <pc:sldMk cId="4133152851" sldId="359"/>
            <ac:spMk id="8" creationId="{B1AF22E7-121A-41D1-B1CC-270F6D6715CB}"/>
          </ac:spMkLst>
        </pc:spChg>
      </pc:sldChg>
      <pc:sldChg chg="modNotesTx">
        <pc:chgData name="Amanda Fagan" userId="369d17c3-3239-4515-88fa-39aeb09412c0" providerId="ADAL" clId="{0611C0CC-4211-4D77-8D6C-55EA62B8A2E6}" dt="2023-09-06T19:43:27.470" v="117" actId="404"/>
        <pc:sldMkLst>
          <pc:docMk/>
          <pc:sldMk cId="387157691" sldId="360"/>
        </pc:sldMkLst>
      </pc:sldChg>
      <pc:sldChg chg="modSp mod modNotesTx">
        <pc:chgData name="Amanda Fagan" userId="369d17c3-3239-4515-88fa-39aeb09412c0" providerId="ADAL" clId="{0611C0CC-4211-4D77-8D6C-55EA62B8A2E6}" dt="2023-09-06T19:44:15.021" v="124" actId="255"/>
        <pc:sldMkLst>
          <pc:docMk/>
          <pc:sldMk cId="93203576" sldId="361"/>
        </pc:sldMkLst>
        <pc:spChg chg="mod">
          <ac:chgData name="Amanda Fagan" userId="369d17c3-3239-4515-88fa-39aeb09412c0" providerId="ADAL" clId="{0611C0CC-4211-4D77-8D6C-55EA62B8A2E6}" dt="2023-09-06T19:35:40.327" v="63" actId="20577"/>
          <ac:spMkLst>
            <pc:docMk/>
            <pc:sldMk cId="93203576" sldId="361"/>
            <ac:spMk id="8" creationId="{B1AF22E7-121A-41D1-B1CC-270F6D6715CB}"/>
          </ac:spMkLst>
        </pc:spChg>
      </pc:sldChg>
      <pc:sldChg chg="modNotesTx">
        <pc:chgData name="Amanda Fagan" userId="369d17c3-3239-4515-88fa-39aeb09412c0" providerId="ADAL" clId="{0611C0CC-4211-4D77-8D6C-55EA62B8A2E6}" dt="2023-09-06T19:44:29.979" v="127" actId="255"/>
        <pc:sldMkLst>
          <pc:docMk/>
          <pc:sldMk cId="3298419396" sldId="362"/>
        </pc:sldMkLst>
      </pc:sldChg>
      <pc:sldChg chg="modNotesTx">
        <pc:chgData name="Amanda Fagan" userId="369d17c3-3239-4515-88fa-39aeb09412c0" providerId="ADAL" clId="{0611C0CC-4211-4D77-8D6C-55EA62B8A2E6}" dt="2023-09-06T19:44:23.898" v="126" actId="255"/>
        <pc:sldMkLst>
          <pc:docMk/>
          <pc:sldMk cId="1787015130" sldId="363"/>
        </pc:sldMkLst>
      </pc:sldChg>
      <pc:sldChg chg="modSp mod modNotesTx">
        <pc:chgData name="Amanda Fagan" userId="369d17c3-3239-4515-88fa-39aeb09412c0" providerId="ADAL" clId="{0611C0CC-4211-4D77-8D6C-55EA62B8A2E6}" dt="2023-09-06T19:44:41.687" v="130" actId="404"/>
        <pc:sldMkLst>
          <pc:docMk/>
          <pc:sldMk cId="864274754" sldId="364"/>
        </pc:sldMkLst>
        <pc:spChg chg="mod">
          <ac:chgData name="Amanda Fagan" userId="369d17c3-3239-4515-88fa-39aeb09412c0" providerId="ADAL" clId="{0611C0CC-4211-4D77-8D6C-55EA62B8A2E6}" dt="2023-09-06T19:37:09.531" v="112" actId="6549"/>
          <ac:spMkLst>
            <pc:docMk/>
            <pc:sldMk cId="864274754" sldId="364"/>
            <ac:spMk id="8" creationId="{B1AF22E7-121A-41D1-B1CC-270F6D6715CB}"/>
          </ac:spMkLst>
        </pc:spChg>
      </pc:sldChg>
      <pc:sldChg chg="modSp mod modNotesTx">
        <pc:chgData name="Amanda Fagan" userId="369d17c3-3239-4515-88fa-39aeb09412c0" providerId="ADAL" clId="{0611C0CC-4211-4D77-8D6C-55EA62B8A2E6}" dt="2023-09-06T19:43:57.622" v="121" actId="404"/>
        <pc:sldMkLst>
          <pc:docMk/>
          <pc:sldMk cId="1906382185" sldId="368"/>
        </pc:sldMkLst>
        <pc:spChg chg="mod">
          <ac:chgData name="Amanda Fagan" userId="369d17c3-3239-4515-88fa-39aeb09412c0" providerId="ADAL" clId="{0611C0CC-4211-4D77-8D6C-55EA62B8A2E6}" dt="2023-09-06T19:33:10.462" v="32" actId="6549"/>
          <ac:spMkLst>
            <pc:docMk/>
            <pc:sldMk cId="1906382185" sldId="368"/>
            <ac:spMk id="8" creationId="{B1AF22E7-121A-41D1-B1CC-270F6D6715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5" tIns="46587" rIns="93175" bIns="46587" rtlCol="0"/>
          <a:lstStyle>
            <a:lvl1pPr algn="r">
              <a:defRPr sz="1200"/>
            </a:lvl1pPr>
          </a:lstStyle>
          <a:p>
            <a:fld id="{EECBBCCF-FC18-446F-9E47-BC32666A5376}" type="datetimeFigureOut">
              <a:rPr lang="en-US" smtClean="0"/>
              <a:t>9/6/2023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75" tIns="46587" rIns="93175" bIns="46587" rtlCol="0" anchor="b"/>
          <a:lstStyle>
            <a:lvl1pPr algn="r">
              <a:defRPr sz="1200"/>
            </a:lvl1pPr>
          </a:lstStyle>
          <a:p>
            <a:fld id="{3B049465-94E0-499F-9661-03FFFD45B143}" type="slidenum">
              <a:rPr lang="en-US" smtClean="0"/>
              <a:t>‹#›</a:t>
            </a:fld>
            <a:endParaRPr lang="en-US"/>
          </a:p>
        </p:txBody>
      </p:sp>
    </p:spTree>
    <p:extLst>
      <p:ext uri="{BB962C8B-B14F-4D97-AF65-F5344CB8AC3E}">
        <p14:creationId xmlns:p14="http://schemas.microsoft.com/office/powerpoint/2010/main" val="224215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fontAlgn="base">
              <a:spcBef>
                <a:spcPts val="0"/>
              </a:spcBef>
              <a:spcAft>
                <a:spcPts val="0"/>
              </a:spcAft>
            </a:pPr>
            <a:r>
              <a:rPr lang="en-US" sz="1400" b="0" u="none" dirty="0">
                <a:effectLst/>
                <a:latin typeface="+mn-lt"/>
                <a:ea typeface="Times New Roman" panose="02020603050405020304" pitchFamily="18" charset="0"/>
              </a:rPr>
              <a:t>Good Morning Chair </a:t>
            </a:r>
            <a:r>
              <a:rPr lang="en-US" sz="1400" b="1" i="0" dirty="0">
                <a:solidFill>
                  <a:srgbClr val="444444"/>
                </a:solidFill>
                <a:effectLst/>
                <a:latin typeface="+mn-lt"/>
              </a:rPr>
              <a:t>MacDonald</a:t>
            </a:r>
            <a:r>
              <a:rPr lang="en-US" sz="1400" b="0" u="none" dirty="0">
                <a:effectLst/>
                <a:latin typeface="+mn-lt"/>
                <a:ea typeface="Times New Roman" panose="02020603050405020304" pitchFamily="18" charset="0"/>
              </a:rPr>
              <a:t> and Members of the Commission. For the record, my name is Amanda Fagan, and I serve as the Director of Planning and Sustainability for VCTC.</a:t>
            </a:r>
          </a:p>
          <a:p>
            <a:pPr marL="0" marR="0" fontAlgn="base">
              <a:spcBef>
                <a:spcPts val="0"/>
              </a:spcBef>
              <a:spcAft>
                <a:spcPts val="0"/>
              </a:spcAft>
            </a:pPr>
            <a:endParaRPr lang="en-US" sz="1400" b="0" u="none" dirty="0">
              <a:effectLst/>
              <a:latin typeface="+mn-lt"/>
              <a:ea typeface="Times New Roman" panose="02020603050405020304" pitchFamily="18" charset="0"/>
            </a:endParaRPr>
          </a:p>
          <a:p>
            <a:pPr marL="0" marR="0" fontAlgn="base">
              <a:spcBef>
                <a:spcPts val="0"/>
              </a:spcBef>
              <a:spcAft>
                <a:spcPts val="0"/>
              </a:spcAft>
            </a:pPr>
            <a:r>
              <a:rPr lang="en-US" sz="1400" b="0" u="none" dirty="0">
                <a:effectLst/>
                <a:latin typeface="+mn-lt"/>
                <a:ea typeface="Times New Roman" panose="02020603050405020304" pitchFamily="18" charset="0"/>
              </a:rPr>
              <a:t>The item before you includes Airport Land Use Commission review, public hearing, and consistency determination for the </a:t>
            </a:r>
            <a:r>
              <a:rPr lang="en-US" sz="1400" dirty="0">
                <a:latin typeface="+mn-lt"/>
              </a:rPr>
              <a:t>City of Camarillo General Plan Amendment 2019-1 Consistency Review and Determination. </a:t>
            </a:r>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0271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algn="just" fontAlgn="base">
              <a:spcBef>
                <a:spcPts val="0"/>
              </a:spcBef>
              <a:spcAft>
                <a:spcPts val="0"/>
              </a:spcAft>
            </a:pPr>
            <a:r>
              <a:rPr lang="en-US" sz="1400" dirty="0">
                <a:effectLst/>
                <a:latin typeface="+mn-lt"/>
                <a:ea typeface="Times New Roman" panose="02020603050405020304" pitchFamily="18" charset="0"/>
              </a:rPr>
              <a:t>Given that the proposed action to rezone the property to Limited Manufacturing meets noise and safety compatibility standards, and existing protections within the Airport North Specific Plan require compatibility with airport operations as described in the staff report, staff recommends that the ALUC determine that the proposed action is consistent with the ACLUP.</a:t>
            </a:r>
          </a:p>
          <a:p>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13436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r>
              <a:rPr lang="en-US" sz="1400" dirty="0"/>
              <a:t>Representatives of the City of Camarillo are here to help answer any questions you may have.  </a:t>
            </a:r>
          </a:p>
          <a:p>
            <a:endParaRPr lang="en-US" sz="1400" dirty="0"/>
          </a:p>
          <a:p>
            <a:r>
              <a:rPr lang="en-US" sz="1400" dirty="0"/>
              <a:t>Thank you for your time and attention.</a:t>
            </a:r>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978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r>
              <a:rPr lang="en-US" sz="1400" dirty="0"/>
              <a:t>VCTC is the designated Airport Land Use Commission for the four public, private, and military airports in Ventura County. Two primary documents guide review and determinations by the Airport Land Use Commission, including the Ventura County Airport Comprehensive Land Use Plan or ACLUP, which serves as the airport land use compatibility plan for Ventura County, and the Caltrans Division of Aeronautics’ California Airport Land Use Planning Handbook.</a:t>
            </a:r>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89419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fontAlgn="base"/>
            <a:r>
              <a:rPr lang="en-US" sz="1400" dirty="0">
                <a:effectLst/>
                <a:latin typeface="+mn-lt"/>
                <a:ea typeface="Calibri" panose="020F0502020204030204" pitchFamily="34" charset="0"/>
              </a:rPr>
              <a:t>The State Aeronautics Act (SAA) requires that a general plan amendment or adoption of a zoning ordinance within the airport influence area must first be referred to the Airport Land Use Commission for a determination as to whether the proposed action is consistent with the adopted airport land use compatibility plan and requires that County and City General Plans and applicable specific plans “shall be consistent” with an adopted ALUCP. If the ALUC determines that a proposed action is not consistent, the local agency may overrule the decision with a 2/3 vote of its elected body. </a:t>
            </a:r>
          </a:p>
          <a:p>
            <a:pPr fontAlgn="base"/>
            <a:endParaRPr lang="en-US" sz="1400" dirty="0">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effectLst/>
                <a:latin typeface="+mn-lt"/>
              </a:rPr>
              <a:t>As discussed in the Staff Report, </a:t>
            </a:r>
            <a:r>
              <a:rPr lang="en-US" sz="1400" dirty="0">
                <a:effectLst/>
                <a:latin typeface="+mn-lt"/>
                <a:ea typeface="Times New Roman" panose="02020603050405020304" pitchFamily="18" charset="0"/>
              </a:rPr>
              <a:t>Airports in the United States are part of a national system regulated and supported by the Federal Aviation Administration (FAA) known as the National Plan of Integrated Airport Systems. Airports within this system receive financial support from the FAA to operate and must meet grant assurances that include maintaining free and fair public access and taking reasonable action to prevent incompatible land uses surrounding the airport. Airport Land Use Commission review of local plans and proposed development is part of the process to prevent incompatible land uses.</a:t>
            </a:r>
          </a:p>
          <a:p>
            <a:pPr fontAlgn="base"/>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47376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algn="just" fontAlgn="base">
              <a:spcBef>
                <a:spcPts val="0"/>
              </a:spcBef>
              <a:spcAft>
                <a:spcPts val="0"/>
              </a:spcAft>
            </a:pPr>
            <a:r>
              <a:rPr lang="en-US" sz="1400" dirty="0">
                <a:effectLst/>
                <a:latin typeface="Arial" panose="020B0604020202020204" pitchFamily="34" charset="0"/>
                <a:ea typeface="Times New Roman" panose="02020603050405020304" pitchFamily="18" charset="0"/>
              </a:rPr>
              <a:t>The property is located within the Camarillo Airport influence area, which requires an analysis of the proposed land use according to Noise and Safety standards of the Ventura County Airport Comprehensive Land Use Plan. The following provides additional background and analysis of the proposed General Plan Amendment relative to the Ventura County ACLUP.</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79056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algn="just" fontAlgn="base">
              <a:spcBef>
                <a:spcPts val="0"/>
              </a:spcBef>
              <a:spcAft>
                <a:spcPts val="0"/>
              </a:spcAft>
            </a:pPr>
            <a:r>
              <a:rPr lang="en-US" sz="1400" dirty="0">
                <a:effectLst/>
                <a:latin typeface="+mn-lt"/>
                <a:ea typeface="Times New Roman" panose="02020603050405020304" pitchFamily="18" charset="0"/>
              </a:rPr>
              <a:t>The property is currently vacant. In 2016, the property was rezoned from Limited Manufacturing (L-M) to Commercial Planned Development (CPD) and L-M. The proposed action (GPA 2019-1) would return the property to Limited Manufacturing zoning in both the General Plan and Airport North Specific Plan. The General Plan designation will remain Research &amp; Development and does not change with the proposed action. No development plans are proposed at this time, and only the zoning is proposed to change.</a:t>
            </a:r>
          </a:p>
          <a:p>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47196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lvl="0" indent="0" algn="l" defTabSz="904524" rtl="0" eaLnBrk="1" fontAlgn="auto"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rPr>
              <a:t>The property is located within the Camarillo Airport influence area, which requires an analysis of the proposed land use according to Noise and Safety standards of the Ventura County Airport Comprehensive Land Use Plan. </a:t>
            </a:r>
          </a:p>
          <a:p>
            <a:pPr marL="0" marR="0" lvl="0" indent="0" algn="l" defTabSz="904524" rtl="0" eaLnBrk="1" fontAlgn="auto" latinLnBrk="0" hangingPunct="1">
              <a:lnSpc>
                <a:spcPct val="100000"/>
              </a:lnSpc>
              <a:spcBef>
                <a:spcPts val="0"/>
              </a:spcBef>
              <a:spcAft>
                <a:spcPts val="0"/>
              </a:spcAft>
              <a:buClrTx/>
              <a:buSzTx/>
              <a:buFontTx/>
              <a:buNone/>
              <a:tabLst/>
              <a:defRPr/>
            </a:pPr>
            <a:endParaRPr lang="en-US" sz="1400" b="0" i="0" dirty="0">
              <a:solidFill>
                <a:srgbClr val="000000"/>
              </a:solidFill>
              <a:effectLst/>
              <a:latin typeface="Arial" panose="020B0604020202020204" pitchFamily="34" charset="0"/>
              <a:ea typeface="Times New Roman" panose="02020603050405020304" pitchFamily="18" charset="0"/>
            </a:endParaRPr>
          </a:p>
          <a:p>
            <a:pPr marL="0" marR="0" lvl="0" indent="0" algn="l" defTabSz="904524" rtl="0" eaLnBrk="1" fontAlgn="auto"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rPr>
              <a:t>Airport land use compatibility with respect to Noise is measured in decibels (dB) and evaluated based on modeled Community Noise Equivalent Level (CNEL) contours.</a:t>
            </a:r>
            <a:endParaRPr lang="en-US" sz="1400" dirty="0">
              <a:effectLst/>
              <a:latin typeface="Arial" panose="020B0604020202020204" pitchFamily="34" charset="0"/>
              <a:ea typeface="Times New Roman" panose="02020603050405020304" pitchFamily="18" charset="0"/>
            </a:endParaRPr>
          </a:p>
          <a:p>
            <a:pPr marL="0" marR="0" lvl="0" indent="0" algn="l" defTabSz="904524" rtl="0" eaLnBrk="1" fontAlgn="auto" latinLnBrk="0" hangingPunct="1">
              <a:lnSpc>
                <a:spcPct val="100000"/>
              </a:lnSpc>
              <a:spcBef>
                <a:spcPts val="0"/>
              </a:spcBef>
              <a:spcAft>
                <a:spcPts val="0"/>
              </a:spcAft>
              <a:buClrTx/>
              <a:buSzTx/>
              <a:buFontTx/>
              <a:buNone/>
              <a:tabLst/>
              <a:defRPr/>
            </a:pPr>
            <a:endParaRPr lang="en-US" sz="1400" dirty="0">
              <a:effectLst/>
              <a:latin typeface="Arial" panose="020B0604020202020204" pitchFamily="34" charset="0"/>
              <a:ea typeface="Times New Roman" panose="02020603050405020304" pitchFamily="18" charset="0"/>
            </a:endParaRPr>
          </a:p>
          <a:p>
            <a:pPr marL="0" marR="0" lvl="0" indent="0" algn="l" defTabSz="904524" rtl="0" eaLnBrk="1" fontAlgn="auto"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rPr>
              <a:t>The southern portion (approximately ¼ of the property) of the property is located within the 65-70 dB CNEL contour, with the middle portion of the property within the 60-65 dB CNEL contour, and the northern portion (approximately ½ of the property) beyond the 60 dB CNEL contour. </a:t>
            </a:r>
          </a:p>
          <a:p>
            <a:pPr marL="0" marR="0" lvl="0" indent="0" algn="l" defTabSz="904524" rtl="0" eaLnBrk="1" fontAlgn="auto" latinLnBrk="0" hangingPunct="1">
              <a:lnSpc>
                <a:spcPct val="100000"/>
              </a:lnSpc>
              <a:spcBef>
                <a:spcPts val="0"/>
              </a:spcBef>
              <a:spcAft>
                <a:spcPts val="0"/>
              </a:spcAft>
              <a:buClrTx/>
              <a:buSzTx/>
              <a:buFontTx/>
              <a:buNone/>
              <a:tabLst/>
              <a:defRPr/>
            </a:pPr>
            <a:endParaRPr lang="en-US" sz="1400" b="0" i="0" dirty="0">
              <a:solidFill>
                <a:srgbClr val="000000"/>
              </a:solidFill>
              <a:effectLst/>
              <a:latin typeface="Arial" panose="020B0604020202020204" pitchFamily="34" charset="0"/>
            </a:endParaRPr>
          </a:p>
          <a:p>
            <a:pPr marL="0" marR="0" lvl="0" indent="0" algn="l" defTabSz="904524" rtl="0" eaLnBrk="1" fontAlgn="auto"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rPr>
              <a:t>According to the Ventura County ACLUP, Manufacturing, Light Industrial, and Research and Development land uses are considered Acceptable within the 60-65 dB and 65-70 dB CNEL contours.</a:t>
            </a:r>
          </a:p>
          <a:p>
            <a:pPr marL="0" marR="0" lvl="0" indent="0" algn="l" defTabSz="904524" rtl="0" eaLnBrk="1" fontAlgn="auto" latinLnBrk="0" hangingPunct="1">
              <a:lnSpc>
                <a:spcPct val="100000"/>
              </a:lnSpc>
              <a:spcBef>
                <a:spcPts val="0"/>
              </a:spcBef>
              <a:spcAft>
                <a:spcPts val="0"/>
              </a:spcAft>
              <a:buClrTx/>
              <a:buSzTx/>
              <a:buFontTx/>
              <a:buNone/>
              <a:tabLst/>
              <a:defRPr/>
            </a:pPr>
            <a:endParaRPr lang="en-US" sz="1400" b="0" i="0" dirty="0">
              <a:solidFill>
                <a:srgbClr val="000000"/>
              </a:solidFill>
              <a:effectLst/>
              <a:latin typeface="Arial" panose="020B0604020202020204" pitchFamily="34" charset="0"/>
            </a:endParaRPr>
          </a:p>
          <a:p>
            <a:pPr defTabSz="904524">
              <a:defRPr/>
            </a:pPr>
            <a:r>
              <a:rPr lang="en-US" sz="1400" b="0" i="0" dirty="0">
                <a:solidFill>
                  <a:srgbClr val="000000"/>
                </a:solidFill>
                <a:effectLst/>
                <a:latin typeface="Arial" panose="020B0604020202020204" pitchFamily="34" charset="0"/>
              </a:rPr>
              <a:t>The General Plan land use and proposed zoning designation are consistent with the ACLUP from a noise perspective.  </a:t>
            </a:r>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9261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panose="02020603050405020304" pitchFamily="18" charset="0"/>
              </a:rPr>
              <a:t>From a Safety standpoint, the subject property is located entirely within the Traffic Pattern Zone (TPZ), and the southern portion of the property is located within the Height Restriction Zone (HRZ) for Camarillo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panose="02020603050405020304" pitchFamily="18" charset="0"/>
            </a:endParaRPr>
          </a:p>
          <a:p>
            <a:r>
              <a:rPr lang="en-US" sz="1400" dirty="0">
                <a:effectLst/>
                <a:latin typeface="+mn-lt"/>
                <a:ea typeface="Calibri" panose="020F0502020204030204" pitchFamily="34" charset="0"/>
              </a:rPr>
              <a:t>Per the ACLUP, Manufacturing, Light Industrial, and Research and Development land uses are considered Conditionally Acceptable within the TPZ provided that the maximum structural coverage of the site is not more than 50 percent.</a:t>
            </a:r>
            <a:r>
              <a:rPr lang="en-US" sz="1400" dirty="0">
                <a:effectLst/>
                <a:latin typeface="+mn-lt"/>
                <a:ea typeface="Times New Roman" panose="02020603050405020304" pitchFamily="18" charset="0"/>
              </a:rPr>
              <a:t> </a:t>
            </a:r>
          </a:p>
          <a:p>
            <a:pPr marL="0" marR="0" algn="just" fontAlgn="base">
              <a:spcBef>
                <a:spcPts val="0"/>
              </a:spcBef>
              <a:spcAft>
                <a:spcPts val="0"/>
              </a:spcAft>
            </a:pPr>
            <a:endParaRPr lang="en-US" sz="1400" dirty="0">
              <a:effectLst/>
              <a:latin typeface="+mn-lt"/>
              <a:ea typeface="Times New Roman" panose="02020603050405020304" pitchFamily="18" charset="0"/>
            </a:endParaRPr>
          </a:p>
          <a:p>
            <a:pPr marL="0" marR="0" algn="just" fontAlgn="base">
              <a:spcBef>
                <a:spcPts val="0"/>
              </a:spcBef>
              <a:spcAft>
                <a:spcPts val="0"/>
              </a:spcAft>
            </a:pPr>
            <a:r>
              <a:rPr lang="en-US" sz="1400" dirty="0">
                <a:effectLst/>
                <a:latin typeface="+mn-lt"/>
                <a:ea typeface="Calibri" panose="020F0502020204030204" pitchFamily="34" charset="0"/>
              </a:rPr>
              <a:t>An avigation easement, fair disclosure agreement, and covenant to be recorded by the owner and developer of the property are also recommended. Structural coverage is defined as the percent of building footprint area relative to the total land area, including streets and greenbelts. </a:t>
            </a:r>
            <a:endParaRPr lang="en-US" sz="1400" dirty="0">
              <a:effectLst/>
              <a:latin typeface="+mn-lt"/>
              <a:ea typeface="Times New Roman" panose="02020603050405020304" pitchFamily="18" charset="0"/>
            </a:endParaRPr>
          </a:p>
          <a:p>
            <a:pPr marL="0" marR="0" algn="just" fontAlgn="base">
              <a:spcBef>
                <a:spcPts val="0"/>
              </a:spcBef>
              <a:spcAft>
                <a:spcPts val="0"/>
              </a:spcAft>
            </a:pPr>
            <a:endParaRPr lang="en-US" sz="14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Within the Height Restriction Zone, future site planning would need to consider the “imaginary surfaces” surrounding the airport runway to establish a maximum height for structures to ensure safety of flight operations. Imaginary surfaces define an airport’s airspace and extend outward and upward at a defined slope from the airport’s runway. At a ratio of 7:1 (for every 7 feet of horizontal distance, maximum structure height would be 1 foot), the maximum structure height at the southern border would be approximately 85 feet tall. At 1,500 feet of horizontal distance, the maximum structure height would be approximately 215 feet. </a:t>
            </a:r>
            <a:r>
              <a:rPr lang="en-US" sz="1400" dirty="0">
                <a:effectLst/>
                <a:latin typeface="+mn-lt"/>
                <a:ea typeface="Times New Roman" panose="02020603050405020304" pitchFamily="18" charset="0"/>
              </a:rPr>
              <a:t>The existing Airport North Specific Plan and the L-M Zoning Code require any buildings within this property taller than 35’ in height to have a Conditional Use Permit and verified consistency with the Camarillo Airport HRZ.</a:t>
            </a:r>
            <a:endParaRPr lang="en-US" sz="1400" dirty="0">
              <a:effectLst/>
              <a:latin typeface="+mn-lt"/>
              <a:ea typeface="Calibri" panose="020F0502020204030204" pitchFamily="34" charset="0"/>
            </a:endParaRPr>
          </a:p>
          <a:p>
            <a:endParaRPr lang="en-US" sz="14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panose="02020603050405020304" pitchFamily="18" charset="0"/>
              </a:rPr>
              <a:t>GPA 2019-1 does not propose any development plans or structures at this time. However, future plans for the site should incorporate TPZ and HRZ considerations and include maximum structural coverage and maximum building heights to ensure consistency with the ACLUP. The City of Camarillo’s Zoning Code for the L-M zone allows no more than 50% structural coverage and is consistent with structural coverage limitations within the TPZ. </a:t>
            </a:r>
          </a:p>
          <a:p>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5816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algn="just" fontAlgn="base">
              <a:spcBef>
                <a:spcPts val="0"/>
              </a:spcBef>
              <a:spcAft>
                <a:spcPts val="0"/>
              </a:spcAft>
            </a:pPr>
            <a:r>
              <a:rPr lang="en-US" sz="1400" dirty="0">
                <a:effectLst/>
                <a:latin typeface="+mn-lt"/>
                <a:ea typeface="Times New Roman" panose="02020603050405020304" pitchFamily="18" charset="0"/>
              </a:rPr>
              <a:t>Future development plans should include conditions of approval to address structural coverage limits, avigation easements and fair disclosure agreements and covenants to address overflights and any residual noise concerns, maximum building/structure heights, and to avoid other hazards to aviation (such as bird/wildlife attractants, light and glare, etc.). </a:t>
            </a:r>
          </a:p>
          <a:p>
            <a:pPr marL="0" marR="0" algn="just" fontAlgn="base">
              <a:spcBef>
                <a:spcPts val="0"/>
              </a:spcBef>
              <a:spcAft>
                <a:spcPts val="0"/>
              </a:spcAft>
            </a:pPr>
            <a:endParaRPr lang="en-US" sz="1400" dirty="0">
              <a:effectLst/>
              <a:latin typeface="+mn-lt"/>
              <a:ea typeface="Times New Roman" panose="02020603050405020304" pitchFamily="18" charset="0"/>
            </a:endParaRPr>
          </a:p>
          <a:p>
            <a:pPr marL="0" marR="0" algn="just" fontAlgn="base">
              <a:spcBef>
                <a:spcPts val="0"/>
              </a:spcBef>
              <a:spcAft>
                <a:spcPts val="0"/>
              </a:spcAft>
            </a:pPr>
            <a:r>
              <a:rPr lang="en-US" sz="1400" dirty="0">
                <a:effectLst/>
                <a:latin typeface="+mn-lt"/>
                <a:ea typeface="Times New Roman" panose="02020603050405020304" pitchFamily="18" charset="0"/>
              </a:rPr>
              <a:t>The City of Camarillo routinely applies Project Conditions of Approval to all projects near the airport that require compliance with Camarillo Airport Master Plan and FAA regulations and requirements to ensure that compatibility with airport operations is maintained.</a:t>
            </a:r>
          </a:p>
          <a:p>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99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60363"/>
            <a:ext cx="4816475" cy="2709862"/>
          </a:xfrm>
        </p:spPr>
      </p:sp>
      <p:sp>
        <p:nvSpPr>
          <p:cNvPr id="3" name="Notes Placeholder 2"/>
          <p:cNvSpPr>
            <a:spLocks noGrp="1"/>
          </p:cNvSpPr>
          <p:nvPr>
            <p:ph type="body" idx="1"/>
          </p:nvPr>
        </p:nvSpPr>
        <p:spPr>
          <a:xfrm>
            <a:off x="677825" y="6181461"/>
            <a:ext cx="5416471" cy="28350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rPr>
              <a:t>In addition to this review by the ALUC, the GPA will next be considered by the Camarillo Planning Commission and the Camarillo City Council. </a:t>
            </a:r>
            <a:endParaRPr lang="en-US" sz="1400" dirty="0"/>
          </a:p>
        </p:txBody>
      </p:sp>
      <p:sp>
        <p:nvSpPr>
          <p:cNvPr id="4" name="Slide Number Placeholder 3"/>
          <p:cNvSpPr>
            <a:spLocks noGrp="1"/>
          </p:cNvSpPr>
          <p:nvPr>
            <p:ph type="sldNum" sz="quarter" idx="10"/>
          </p:nvPr>
        </p:nvSpPr>
        <p:spPr/>
        <p:txBody>
          <a:bodyPr/>
          <a:lstStyle/>
          <a:p>
            <a:pPr defTabSz="904524">
              <a:defRPr/>
            </a:pPr>
            <a:fld id="{AB5FA5D8-EF3A-4690-9C16-50AFF03AD9E0}" type="slidenum">
              <a:rPr lang="en-US">
                <a:solidFill>
                  <a:prstClr val="black"/>
                </a:solidFill>
                <a:latin typeface="Calibri" panose="020F0502020204030204"/>
              </a:rPr>
              <a:pPr defTabSz="90452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63310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C22C7F-C267-48EE-AFDE-5D9253C3AD62}"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38009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E8E79-6F41-4C9E-9F40-7909E898F6E0}"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239694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3DD64-4CC2-44B2-801F-2BD65E9B8031}"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144624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39023-44D2-434B-8A53-43A0A8A9181F}"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24149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8B53A7-2F41-47B8-A358-5C7A3278DFE6}"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288769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1AE15-A146-4D42-9644-901AB8504F16}"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241462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5C10B-1891-4EA5-8403-109D7F44B87F}" type="datetime1">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6394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799D27-18CA-4A5A-8DCD-673F6EA67417}" type="datetime1">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177539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1C91-C682-4E6B-AF7F-261526247419}" type="datetime1">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17296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355173-6FD1-4483-B919-115E7F987376}"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196420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8ADE4C-7495-4C72-8AC8-C642D2B8344E}"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E76F1-C1C9-4588-A51A-D03A83790228}" type="slidenum">
              <a:rPr lang="en-US" smtClean="0"/>
              <a:t>‹#›</a:t>
            </a:fld>
            <a:endParaRPr lang="en-US"/>
          </a:p>
        </p:txBody>
      </p:sp>
    </p:spTree>
    <p:extLst>
      <p:ext uri="{BB962C8B-B14F-4D97-AF65-F5344CB8AC3E}">
        <p14:creationId xmlns:p14="http://schemas.microsoft.com/office/powerpoint/2010/main" val="212451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7EDF3-ADB0-4DF3-8607-906A5E144A95}" type="datetime1">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E76F1-C1C9-4588-A51A-D03A83790228}" type="slidenum">
              <a:rPr lang="en-US" smtClean="0"/>
              <a:t>‹#›</a:t>
            </a:fld>
            <a:endParaRPr lang="en-US"/>
          </a:p>
        </p:txBody>
      </p:sp>
    </p:spTree>
    <p:extLst>
      <p:ext uri="{BB962C8B-B14F-4D97-AF65-F5344CB8AC3E}">
        <p14:creationId xmlns:p14="http://schemas.microsoft.com/office/powerpoint/2010/main" val="1178669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Ventura County Airport Land Use Commission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5847935-B846-4C76-9654-4C44E9A82DCD}"/>
              </a:ext>
            </a:extLst>
          </p:cNvPr>
          <p:cNvSpPr txBox="1"/>
          <p:nvPr/>
        </p:nvSpPr>
        <p:spPr>
          <a:xfrm>
            <a:off x="3356705" y="1159561"/>
            <a:ext cx="8429105" cy="4893647"/>
          </a:xfrm>
          <a:prstGeom prst="rect">
            <a:avLst/>
          </a:prstGeom>
          <a:noFill/>
        </p:spPr>
        <p:txBody>
          <a:bodyPr wrap="square" rtlCol="0">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5B9BD5">
                    <a:lumMod val="50000"/>
                  </a:srgbClr>
                </a:solidFill>
                <a:effectLst>
                  <a:outerShdw blurRad="38100" dist="38100" dir="2700000" algn="tl">
                    <a:srgbClr val="000000">
                      <a:alpha val="43137"/>
                    </a:srgbClr>
                  </a:outerShdw>
                </a:effectLst>
                <a:latin typeface="Calibri" panose="020F0502020204030204"/>
              </a:rPr>
              <a:t>General Plan Amendment 2019-1</a:t>
            </a:r>
          </a:p>
          <a:p>
            <a:pPr marL="457200" marR="0" lvl="1"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5B9BD5">
                    <a:lumMod val="50000"/>
                  </a:srgbClr>
                </a:solidFill>
                <a:effectLst>
                  <a:outerShdw blurRad="38100" dist="38100" dir="2700000" algn="tl">
                    <a:srgbClr val="000000">
                      <a:alpha val="43137"/>
                    </a:srgbClr>
                  </a:outerShdw>
                </a:effectLst>
                <a:latin typeface="Calibri" panose="020F0502020204030204"/>
              </a:rPr>
              <a:t>City of Camarillo</a:t>
            </a:r>
          </a:p>
          <a:p>
            <a:pPr marL="457200" marR="0" lvl="1" indent="0" algn="r" defTabSz="914400" rtl="0" eaLnBrk="1" fontAlgn="auto" latinLnBrk="0" hangingPunct="1">
              <a:lnSpc>
                <a:spcPct val="100000"/>
              </a:lnSpc>
              <a:spcBef>
                <a:spcPts val="0"/>
              </a:spcBef>
              <a:spcAft>
                <a:spcPts val="0"/>
              </a:spcAft>
              <a:buClrTx/>
              <a:buSzTx/>
              <a:buFontTx/>
              <a:buNone/>
              <a:tabLst/>
              <a:defRPr/>
            </a:pPr>
            <a:endParaRPr lang="en-US" sz="4000" b="1" dirty="0">
              <a:solidFill>
                <a:srgbClr val="5B9BD5">
                  <a:lumMod val="50000"/>
                </a:srgbClr>
              </a:solidFill>
              <a:effectLst>
                <a:outerShdw blurRad="38100" dist="38100" dir="2700000" algn="tl">
                  <a:srgbClr val="000000">
                    <a:alpha val="43137"/>
                  </a:srgbClr>
                </a:outerShdw>
              </a:effectLst>
              <a:latin typeface="Calibri" panose="020F0502020204030204"/>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Airport Land Use </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Consistency Determination</a:t>
            </a:r>
            <a:endParaRPr kumimoji="0" lang="en-US" sz="3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lang="en-US" sz="2800" dirty="0">
                <a:solidFill>
                  <a:srgbClr val="5B9BD5">
                    <a:lumMod val="50000"/>
                  </a:srgbClr>
                </a:solidFill>
                <a:effectLst>
                  <a:outerShdw blurRad="38100" dist="38100" dir="2700000" algn="tl">
                    <a:srgbClr val="000000">
                      <a:alpha val="43137"/>
                    </a:srgbClr>
                  </a:outerShdw>
                </a:effectLst>
                <a:latin typeface="Calibri" panose="020F0502020204030204"/>
              </a:rPr>
              <a:t>September 8, 2023</a:t>
            </a:r>
          </a:p>
          <a:p>
            <a:pPr marL="457200" marR="0" lvl="1"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457200" marR="0" lvl="1" indent="0" algn="r" defTabSz="914400" rtl="0" eaLnBrk="1" fontAlgn="auto" latinLnBrk="0" hangingPunct="1">
              <a:lnSpc>
                <a:spcPct val="100000"/>
              </a:lnSpc>
              <a:spcBef>
                <a:spcPts val="0"/>
              </a:spcBef>
              <a:spcAft>
                <a:spcPts val="0"/>
              </a:spcAft>
              <a:buClrTx/>
              <a:buSzTx/>
              <a:buFontTx/>
              <a:buNone/>
              <a:tabLst/>
              <a:defRPr/>
            </a:pPr>
            <a:r>
              <a:rPr lang="en-US" sz="2800" dirty="0">
                <a:solidFill>
                  <a:srgbClr val="5B9BD5">
                    <a:lumMod val="50000"/>
                  </a:srgbClr>
                </a:solidFill>
                <a:effectLst>
                  <a:outerShdw blurRad="38100" dist="38100" dir="2700000" algn="tl">
                    <a:srgbClr val="000000">
                      <a:alpha val="43137"/>
                    </a:srgbClr>
                  </a:outerShdw>
                </a:effectLst>
                <a:latin typeface="Calibri" panose="020F0502020204030204"/>
              </a:rPr>
              <a:t>Responsible Staff: Amanda Fagan,</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Director of Planning &amp; Sustainability</a:t>
            </a:r>
          </a:p>
        </p:txBody>
      </p:sp>
    </p:spTree>
    <p:extLst>
      <p:ext uri="{BB962C8B-B14F-4D97-AF65-F5344CB8AC3E}">
        <p14:creationId xmlns:p14="http://schemas.microsoft.com/office/powerpoint/2010/main" val="2374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Staff Recommendation</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2565860" y="1183820"/>
            <a:ext cx="8953946" cy="4993143"/>
          </a:xfrm>
        </p:spPr>
        <p:txBody>
          <a:bodyPr>
            <a:normAutofit/>
          </a:bodyPr>
          <a:lstStyle/>
          <a:p>
            <a:pPr fontAlgn="base">
              <a:lnSpc>
                <a:spcPct val="100000"/>
              </a:lnSpc>
              <a:spcBef>
                <a:spcPts val="0"/>
              </a:spcBef>
              <a:spcAft>
                <a:spcPts val="600"/>
              </a:spcAft>
            </a:pPr>
            <a:r>
              <a:rPr lang="en-US" dirty="0">
                <a:solidFill>
                  <a:srgbClr val="002060"/>
                </a:solidFill>
                <a:ea typeface="Times New Roman" panose="02020603050405020304" pitchFamily="18" charset="0"/>
              </a:rPr>
              <a:t>Proposed GPA zoning change meets noise and safety compatibility standards</a:t>
            </a:r>
          </a:p>
          <a:p>
            <a:pPr fontAlgn="base">
              <a:lnSpc>
                <a:spcPct val="100000"/>
              </a:lnSpc>
              <a:spcBef>
                <a:spcPts val="0"/>
              </a:spcBef>
              <a:spcAft>
                <a:spcPts val="600"/>
              </a:spcAft>
            </a:pPr>
            <a:r>
              <a:rPr lang="en-US" dirty="0">
                <a:solidFill>
                  <a:srgbClr val="002060"/>
                </a:solidFill>
                <a:ea typeface="Times New Roman" panose="02020603050405020304" pitchFamily="18" charset="0"/>
              </a:rPr>
              <a:t>Existing protections within the Airport North Specific Plan require compatibility with airport operations</a:t>
            </a:r>
            <a:endParaRPr lang="en-US" dirty="0">
              <a:solidFill>
                <a:srgbClr val="002060"/>
              </a:solidFill>
              <a:effectLst/>
              <a:ea typeface="Times New Roman" panose="02020603050405020304" pitchFamily="18" charset="0"/>
            </a:endParaRPr>
          </a:p>
          <a:p>
            <a:pPr fontAlgn="base">
              <a:lnSpc>
                <a:spcPct val="100000"/>
              </a:lnSpc>
              <a:spcBef>
                <a:spcPts val="0"/>
              </a:spcBef>
            </a:pPr>
            <a:endParaRPr lang="en-US" dirty="0">
              <a:solidFill>
                <a:srgbClr val="002060"/>
              </a:solidFill>
              <a:ea typeface="Times New Roman" panose="02020603050405020304" pitchFamily="18" charset="0"/>
            </a:endParaRPr>
          </a:p>
          <a:p>
            <a:pPr fontAlgn="base">
              <a:lnSpc>
                <a:spcPct val="100000"/>
              </a:lnSpc>
              <a:spcBef>
                <a:spcPts val="0"/>
              </a:spcBef>
            </a:pPr>
            <a:r>
              <a:rPr lang="en-US" dirty="0">
                <a:solidFill>
                  <a:srgbClr val="002060"/>
                </a:solidFill>
                <a:effectLst/>
                <a:ea typeface="Times New Roman" panose="02020603050405020304" pitchFamily="18" charset="0"/>
              </a:rPr>
              <a:t>Staff recommends that the ALUC determine that the </a:t>
            </a:r>
            <a:r>
              <a:rPr lang="en-US" b="1" dirty="0">
                <a:solidFill>
                  <a:srgbClr val="002060"/>
                </a:solidFill>
                <a:effectLst/>
                <a:ea typeface="Times New Roman" panose="02020603050405020304" pitchFamily="18" charset="0"/>
              </a:rPr>
              <a:t>proposed project is consistent with the ACLUP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2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828280" y="2691413"/>
            <a:ext cx="84291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Questions?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50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Airport Land Use Commission</a:t>
            </a:r>
          </a:p>
        </p:txBody>
      </p:sp>
      <p:sp>
        <p:nvSpPr>
          <p:cNvPr id="4" name="TextBox 3"/>
          <p:cNvSpPr txBox="1"/>
          <p:nvPr/>
        </p:nvSpPr>
        <p:spPr>
          <a:xfrm>
            <a:off x="2384884" y="985286"/>
            <a:ext cx="940706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B9BD5">
                    <a:lumMod val="50000"/>
                  </a:srgbClr>
                </a:solidFill>
                <a:effectLst/>
                <a:uLnTx/>
                <a:uFillTx/>
                <a:latin typeface="Calibri" panose="020F0502020204030204"/>
                <a:ea typeface="+mn-ea"/>
                <a:cs typeface="+mn-cs"/>
              </a:rPr>
              <a:t>CAL. Pub. Util. Code 21670 calls for orderly development of CA airports and the surrounding areas and establishes the creation of Airport Land Use Commissions (ALUC)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B9BD5">
                    <a:lumMod val="50000"/>
                  </a:srgbClr>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B9BD5">
                    <a:lumMod val="50000"/>
                  </a:srgbClr>
                </a:solidFill>
                <a:effectLst/>
                <a:uLnTx/>
                <a:uFillTx/>
                <a:latin typeface="Calibri" panose="020F0502020204030204"/>
                <a:ea typeface="+mn-ea"/>
                <a:cs typeface="+mn-cs"/>
              </a:rPr>
              <a:t>VCTC was designated the ALUC by the Ventura County Board of Supervisors</a:t>
            </a:r>
          </a:p>
        </p:txBody>
      </p:sp>
      <p:sp>
        <p:nvSpPr>
          <p:cNvPr id="5" name="TextBox 4"/>
          <p:cNvSpPr txBox="1"/>
          <p:nvPr/>
        </p:nvSpPr>
        <p:spPr>
          <a:xfrm>
            <a:off x="2384884" y="3824706"/>
            <a:ext cx="9407066" cy="23698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B9BD5">
                    <a:lumMod val="50000"/>
                  </a:srgbClr>
                </a:solidFill>
                <a:effectLst/>
                <a:uLnTx/>
                <a:uFillTx/>
                <a:latin typeface="Calibri" panose="020F0502020204030204"/>
                <a:ea typeface="+mn-ea"/>
                <a:cs typeface="+mn-cs"/>
              </a:rPr>
              <a:t>2 Guidance Documents</a:t>
            </a:r>
            <a:endParaRPr lang="en-US" sz="2800">
              <a:solidFill>
                <a:srgbClr val="5B9BD5">
                  <a:lumMod val="50000"/>
                </a:srgbClr>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srgbClr val="5B9BD5">
                    <a:lumMod val="50000"/>
                  </a:srgbClr>
                </a:solidFill>
                <a:effectLst/>
                <a:uLnTx/>
                <a:uFillTx/>
                <a:latin typeface="Calibri" panose="020F0502020204030204"/>
                <a:ea typeface="+mn-ea"/>
                <a:cs typeface="+mn-cs"/>
              </a:rPr>
              <a:t>Ventura County Airport Comprehensive Land Use Plan (ACLUP) </a:t>
            </a:r>
            <a:endParaRPr lang="en-US" sz="2800">
              <a:solidFill>
                <a:srgbClr val="5B9BD5">
                  <a:lumMod val="50000"/>
                </a:srgbClr>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a:ln>
                  <a:noFill/>
                </a:ln>
                <a:solidFill>
                  <a:srgbClr val="5B9BD5">
                    <a:lumMod val="50000"/>
                  </a:srgbClr>
                </a:solidFill>
                <a:effectLst/>
                <a:uLnTx/>
                <a:uFillTx/>
                <a:latin typeface="Calibri" panose="020F0502020204030204"/>
                <a:ea typeface="+mn-ea"/>
                <a:cs typeface="+mn-cs"/>
              </a:rPr>
              <a:t>Caltrans Division of Aeronautics, California Airport Land Use Planning Handbook</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Airport Land Use Commission Overview</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2398159" y="922914"/>
            <a:ext cx="9127672" cy="5236786"/>
          </a:xfrm>
        </p:spPr>
        <p:txBody>
          <a:bodyPr>
            <a:normAutofit/>
          </a:bodyPr>
          <a:lstStyle/>
          <a:p>
            <a:pPr marL="0" marR="0" indent="0" fontAlgn="base">
              <a:spcBef>
                <a:spcPts val="0"/>
              </a:spcBef>
              <a:spcAft>
                <a:spcPts val="0"/>
              </a:spcAft>
              <a:buNone/>
            </a:pPr>
            <a:endParaRPr lang="en-US" sz="2400">
              <a:solidFill>
                <a:srgbClr val="002060"/>
              </a:solidFill>
              <a:effectLst/>
              <a:ea typeface="Times New Roman" panose="02020603050405020304" pitchFamily="18" charset="0"/>
            </a:endParaRPr>
          </a:p>
          <a:p>
            <a:pPr fontAlgn="base">
              <a:lnSpc>
                <a:spcPct val="100000"/>
              </a:lnSpc>
              <a:spcBef>
                <a:spcPts val="0"/>
              </a:spcBef>
            </a:pPr>
            <a:r>
              <a:rPr lang="en-US" sz="2400">
                <a:solidFill>
                  <a:srgbClr val="002060"/>
                </a:solidFill>
                <a:effectLst/>
                <a:ea typeface="Times New Roman" panose="02020603050405020304" pitchFamily="18" charset="0"/>
              </a:rPr>
              <a:t>State Aeronautics Act (SAA) requires general plan amendment or zoning ordinance adoption within airport influence area first be referred to the ALUC for a determination as to whether the proposed action is consistent with the ALUCP</a:t>
            </a:r>
          </a:p>
          <a:p>
            <a:pPr fontAlgn="base">
              <a:lnSpc>
                <a:spcPct val="100000"/>
              </a:lnSpc>
              <a:spcBef>
                <a:spcPts val="0"/>
              </a:spcBef>
            </a:pPr>
            <a:endParaRPr lang="en-US" sz="2400">
              <a:solidFill>
                <a:srgbClr val="002060"/>
              </a:solidFill>
              <a:ea typeface="Times New Roman" panose="02020603050405020304" pitchFamily="18" charset="0"/>
            </a:endParaRPr>
          </a:p>
          <a:p>
            <a:pPr fontAlgn="base">
              <a:lnSpc>
                <a:spcPct val="100000"/>
              </a:lnSpc>
              <a:spcBef>
                <a:spcPts val="0"/>
              </a:spcBef>
            </a:pPr>
            <a:r>
              <a:rPr lang="en-US" sz="2400">
                <a:solidFill>
                  <a:srgbClr val="002060"/>
                </a:solidFill>
                <a:effectLst/>
                <a:ea typeface="Times New Roman" panose="02020603050405020304" pitchFamily="18" charset="0"/>
              </a:rPr>
              <a:t>SAA requires that County and City General Plans and applicable specific plans “shall be consistent” with an adopted ALUCP and any amendments within airport influence are must be referred to ALUC for consistency determination</a:t>
            </a:r>
          </a:p>
          <a:p>
            <a:pPr fontAlgn="base">
              <a:lnSpc>
                <a:spcPct val="100000"/>
              </a:lnSpc>
              <a:spcBef>
                <a:spcPts val="0"/>
              </a:spcBef>
            </a:pPr>
            <a:endParaRPr lang="en-US" sz="2400">
              <a:solidFill>
                <a:srgbClr val="002060"/>
              </a:solidFill>
            </a:endParaRPr>
          </a:p>
          <a:p>
            <a:pPr fontAlgn="base">
              <a:lnSpc>
                <a:spcPct val="100000"/>
              </a:lnSpc>
              <a:spcBef>
                <a:spcPts val="0"/>
              </a:spcBef>
            </a:pPr>
            <a:r>
              <a:rPr lang="en-US" sz="2400">
                <a:solidFill>
                  <a:srgbClr val="002060"/>
                </a:solidFill>
              </a:rPr>
              <a:t>If ALUC determines that proposed action is not consistent, local agency may only overrule with a 2/3 determination</a:t>
            </a:r>
            <a:endParaRPr lang="en-US" sz="360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map of a city&#10;&#10;Description automatically generated">
            <a:extLst>
              <a:ext uri="{FF2B5EF4-FFF2-40B4-BE49-F238E27FC236}">
                <a16:creationId xmlns:a16="http://schemas.microsoft.com/office/drawing/2014/main" id="{7ABE7375-4C09-D171-D920-120BB612684D}"/>
              </a:ext>
            </a:extLst>
          </p:cNvPr>
          <p:cNvPicPr>
            <a:picLocks noChangeAspect="1"/>
          </p:cNvPicPr>
          <p:nvPr/>
        </p:nvPicPr>
        <p:blipFill rotWithShape="1">
          <a:blip r:embed="rId3"/>
          <a:srcRect t="18742" b="33043"/>
          <a:stretch/>
        </p:blipFill>
        <p:spPr>
          <a:xfrm>
            <a:off x="0" y="12700"/>
            <a:ext cx="12192000" cy="4508500"/>
          </a:xfrm>
          <a:prstGeom prst="rect">
            <a:avLst/>
          </a:prstGeom>
        </p:spPr>
      </p:pic>
      <p:sp>
        <p:nvSpPr>
          <p:cNvPr id="3" name="TextBox 2"/>
          <p:cNvSpPr txBox="1"/>
          <p:nvPr/>
        </p:nvSpPr>
        <p:spPr>
          <a:xfrm>
            <a:off x="182928" y="4147144"/>
            <a:ext cx="3520346" cy="245268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rPr>
              <a:t>Camarillo General Plan Amendment 19-1</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3774477" y="4638943"/>
            <a:ext cx="8417523" cy="2092058"/>
          </a:xfrm>
        </p:spPr>
        <p:txBody>
          <a:bodyPr vert="horz" lIns="91440" tIns="45720" rIns="91440" bIns="45720" rtlCol="0" anchor="ctr">
            <a:normAutofit/>
          </a:bodyPr>
          <a:lstStyle/>
          <a:p>
            <a:pPr fontAlgn="base">
              <a:lnSpc>
                <a:spcPct val="100000"/>
              </a:lnSpc>
              <a:spcBef>
                <a:spcPts val="0"/>
              </a:spcBef>
            </a:pPr>
            <a:r>
              <a:rPr lang="en-US" sz="2000" dirty="0">
                <a:solidFill>
                  <a:srgbClr val="002060"/>
                </a:solidFill>
                <a:effectLst/>
              </a:rPr>
              <a:t>August 16, 2023- City of Camarillo referred General Plan Amendment (GPA) 2019-1 to the ALUC for a consistency review on behalf of applicant RIC (Springville) LLC </a:t>
            </a:r>
          </a:p>
          <a:p>
            <a:pPr fontAlgn="base">
              <a:lnSpc>
                <a:spcPct val="100000"/>
              </a:lnSpc>
              <a:spcBef>
                <a:spcPts val="0"/>
              </a:spcBef>
            </a:pPr>
            <a:r>
              <a:rPr lang="en-US" sz="2000" dirty="0">
                <a:solidFill>
                  <a:srgbClr val="002060"/>
                </a:solidFill>
                <a:effectLst/>
              </a:rPr>
              <a:t>Consists of </a:t>
            </a:r>
            <a:r>
              <a:rPr lang="en-US" sz="2000" dirty="0">
                <a:solidFill>
                  <a:srgbClr val="002060"/>
                </a:solidFill>
              </a:rPr>
              <a:t>48.88</a:t>
            </a:r>
            <a:r>
              <a:rPr lang="en-US" sz="2000" dirty="0">
                <a:solidFill>
                  <a:srgbClr val="002060"/>
                </a:solidFill>
                <a:effectLst/>
              </a:rPr>
              <a:t> acres located north of Camarillo Airport</a:t>
            </a:r>
          </a:p>
          <a:p>
            <a:pPr fontAlgn="base">
              <a:lnSpc>
                <a:spcPct val="100000"/>
              </a:lnSpc>
              <a:spcBef>
                <a:spcPts val="0"/>
              </a:spcBef>
            </a:pPr>
            <a:r>
              <a:rPr lang="en-US" sz="2000" dirty="0">
                <a:solidFill>
                  <a:srgbClr val="002060"/>
                </a:solidFill>
                <a:ea typeface="Calibri" panose="020F0502020204030204" pitchFamily="34" charset="0"/>
              </a:rPr>
              <a:t>Bounded by Ventura Blvd to the west, Springville Rd to the east, U.S. 101 to the north and Camarillo Airport to the south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420618"/>
            <a:ext cx="1734446" cy="1059939"/>
          </a:xfrm>
          <a:prstGeom prst="rect">
            <a:avLst/>
          </a:prstGeom>
        </p:spPr>
      </p:pic>
    </p:spTree>
    <p:extLst>
      <p:ext uri="{BB962C8B-B14F-4D97-AF65-F5344CB8AC3E}">
        <p14:creationId xmlns:p14="http://schemas.microsoft.com/office/powerpoint/2010/main" val="177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Existing and Proposed Land Uses</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2398159" y="922914"/>
            <a:ext cx="9127672" cy="5236786"/>
          </a:xfrm>
        </p:spPr>
        <p:txBody>
          <a:bodyPr>
            <a:normAutofit lnSpcReduction="10000"/>
          </a:bodyPr>
          <a:lstStyle/>
          <a:p>
            <a:pPr marL="0" marR="0" indent="0" fontAlgn="base">
              <a:spcBef>
                <a:spcPts val="0"/>
              </a:spcBef>
              <a:spcAft>
                <a:spcPts val="0"/>
              </a:spcAft>
              <a:buNone/>
            </a:pPr>
            <a:endParaRPr lang="en-US" dirty="0">
              <a:solidFill>
                <a:srgbClr val="002060"/>
              </a:solidFill>
              <a:effectLst/>
              <a:ea typeface="Times New Roman" panose="02020603050405020304" pitchFamily="18" charset="0"/>
            </a:endParaRPr>
          </a:p>
          <a:p>
            <a:pPr fontAlgn="base">
              <a:lnSpc>
                <a:spcPct val="100000"/>
              </a:lnSpc>
              <a:spcBef>
                <a:spcPts val="0"/>
              </a:spcBef>
            </a:pPr>
            <a:r>
              <a:rPr lang="en-US" dirty="0">
                <a:solidFill>
                  <a:srgbClr val="002060"/>
                </a:solidFill>
                <a:ea typeface="Times New Roman" panose="02020603050405020304" pitchFamily="18" charset="0"/>
              </a:rPr>
              <a:t>Property is currently vacant</a:t>
            </a:r>
          </a:p>
          <a:p>
            <a:pPr fontAlgn="base">
              <a:lnSpc>
                <a:spcPct val="100000"/>
              </a:lnSpc>
              <a:spcBef>
                <a:spcPts val="0"/>
              </a:spcBef>
            </a:pPr>
            <a:r>
              <a:rPr lang="en-US" dirty="0">
                <a:solidFill>
                  <a:srgbClr val="002060"/>
                </a:solidFill>
                <a:ea typeface="Calibri" panose="020F0502020204030204" pitchFamily="34" charset="0"/>
              </a:rPr>
              <a:t>In 2016, the property was rezoned from Limited Manufacturing (L-M) to Commercial Planned Development (CPD) and L-M</a:t>
            </a:r>
          </a:p>
          <a:p>
            <a:pPr fontAlgn="base">
              <a:lnSpc>
                <a:spcPct val="100000"/>
              </a:lnSpc>
              <a:spcBef>
                <a:spcPts val="0"/>
              </a:spcBef>
            </a:pPr>
            <a:r>
              <a:rPr lang="en-US" dirty="0">
                <a:solidFill>
                  <a:srgbClr val="002060"/>
                </a:solidFill>
                <a:ea typeface="Calibri" panose="020F0502020204030204" pitchFamily="34" charset="0"/>
              </a:rPr>
              <a:t>The proposed action (GPA 2019-1) would return the property to Limited Manufacturing zoning in both the General Plan and Airport North Specific Plan</a:t>
            </a:r>
          </a:p>
          <a:p>
            <a:pPr fontAlgn="base">
              <a:lnSpc>
                <a:spcPct val="100000"/>
              </a:lnSpc>
              <a:spcBef>
                <a:spcPts val="0"/>
              </a:spcBef>
            </a:pPr>
            <a:r>
              <a:rPr lang="en-US" dirty="0">
                <a:solidFill>
                  <a:srgbClr val="002060"/>
                </a:solidFill>
                <a:ea typeface="Calibri" panose="020F0502020204030204" pitchFamily="34" charset="0"/>
              </a:rPr>
              <a:t>The General Plan designation will remain Research &amp; Development and does not change with the proposed action </a:t>
            </a:r>
          </a:p>
          <a:p>
            <a:pPr fontAlgn="base">
              <a:lnSpc>
                <a:spcPct val="100000"/>
              </a:lnSpc>
              <a:spcBef>
                <a:spcPts val="0"/>
              </a:spcBef>
            </a:pPr>
            <a:r>
              <a:rPr lang="en-US" dirty="0">
                <a:solidFill>
                  <a:srgbClr val="002060"/>
                </a:solidFill>
                <a:ea typeface="Calibri" panose="020F0502020204030204" pitchFamily="34" charset="0"/>
              </a:rPr>
              <a:t>No development plans are proposed at this time, and only the zoning is proposed to change</a:t>
            </a:r>
          </a:p>
          <a:p>
            <a:pPr fontAlgn="base">
              <a:lnSpc>
                <a:spcPct val="100000"/>
              </a:lnSpc>
              <a:spcBef>
                <a:spcPts val="0"/>
              </a:spcBef>
            </a:pPr>
            <a:endParaRPr lang="en-US" sz="2600" dirty="0">
              <a:solidFill>
                <a:srgbClr val="002060"/>
              </a:solidFill>
              <a:ea typeface="Times New Roman" panose="02020603050405020304" pitchFamily="18" charset="0"/>
            </a:endParaRPr>
          </a:p>
          <a:p>
            <a:pPr fontAlgn="base">
              <a:lnSpc>
                <a:spcPct val="100000"/>
              </a:lnSpc>
              <a:spcBef>
                <a:spcPts val="0"/>
              </a:spcBef>
            </a:pPr>
            <a:endParaRPr lang="en-US" sz="2400" dirty="0">
              <a:solidFill>
                <a:srgbClr val="002060"/>
              </a:solidFill>
              <a:effectLst/>
              <a:ea typeface="Times New Roman" panose="02020603050405020304" pitchFamily="18" charset="0"/>
            </a:endParaRPr>
          </a:p>
          <a:p>
            <a:pPr fontAlgn="base">
              <a:lnSpc>
                <a:spcPct val="100000"/>
              </a:lnSpc>
              <a:spcBef>
                <a:spcPts val="0"/>
              </a:spcBef>
            </a:pPr>
            <a:endParaRPr lang="en-US" sz="36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3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A map of a city&#10;&#10;Description automatically generated">
            <a:extLst>
              <a:ext uri="{FF2B5EF4-FFF2-40B4-BE49-F238E27FC236}">
                <a16:creationId xmlns:a16="http://schemas.microsoft.com/office/drawing/2014/main" id="{7AE68BB5-53A6-EE29-445F-7E4542037E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22" r="25684" b="5996"/>
          <a:stretch/>
        </p:blipFill>
        <p:spPr bwMode="auto">
          <a:xfrm>
            <a:off x="2059683" y="726264"/>
            <a:ext cx="6542850" cy="52046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Noise Zone Compatibility</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8627933" y="954476"/>
            <a:ext cx="3564067" cy="4748212"/>
          </a:xfrm>
          <a:solidFill>
            <a:schemeClr val="bg1"/>
          </a:solidFill>
        </p:spPr>
        <p:txBody>
          <a:bodyPr>
            <a:normAutofit fontScale="85000" lnSpcReduction="10000"/>
          </a:bodyPr>
          <a:lstStyle/>
          <a:p>
            <a:pPr fontAlgn="base">
              <a:lnSpc>
                <a:spcPct val="100000"/>
              </a:lnSpc>
              <a:spcBef>
                <a:spcPts val="0"/>
              </a:spcBef>
              <a:spcAft>
                <a:spcPts val="600"/>
              </a:spcAft>
            </a:pPr>
            <a:r>
              <a:rPr lang="en-US" dirty="0">
                <a:solidFill>
                  <a:srgbClr val="002060"/>
                </a:solidFill>
                <a:ea typeface="Times New Roman" panose="02020603050405020304" pitchFamily="18" charset="0"/>
              </a:rPr>
              <a:t>S</a:t>
            </a:r>
            <a:r>
              <a:rPr lang="en-US" dirty="0">
                <a:solidFill>
                  <a:srgbClr val="002060"/>
                </a:solidFill>
                <a:effectLst/>
                <a:ea typeface="Times New Roman" panose="02020603050405020304" pitchFamily="18" charset="0"/>
              </a:rPr>
              <a:t>outhern portion (approx. ¼ of the property) of the property located within the 65-70 dB CNEL contour</a:t>
            </a:r>
          </a:p>
          <a:p>
            <a:pPr fontAlgn="base">
              <a:lnSpc>
                <a:spcPct val="100000"/>
              </a:lnSpc>
              <a:spcBef>
                <a:spcPts val="0"/>
              </a:spcBef>
              <a:spcAft>
                <a:spcPts val="600"/>
              </a:spcAft>
            </a:pPr>
            <a:r>
              <a:rPr lang="en-US" dirty="0">
                <a:solidFill>
                  <a:srgbClr val="002060"/>
                </a:solidFill>
                <a:ea typeface="Times New Roman" panose="02020603050405020304" pitchFamily="18" charset="0"/>
              </a:rPr>
              <a:t>M</a:t>
            </a:r>
            <a:r>
              <a:rPr lang="en-US" dirty="0">
                <a:solidFill>
                  <a:srgbClr val="002060"/>
                </a:solidFill>
                <a:effectLst/>
                <a:ea typeface="Times New Roman" panose="02020603050405020304" pitchFamily="18" charset="0"/>
              </a:rPr>
              <a:t>iddle portion of the property within the 60-65 dB CNEL contour</a:t>
            </a:r>
          </a:p>
          <a:p>
            <a:pPr fontAlgn="base">
              <a:lnSpc>
                <a:spcPct val="100000"/>
              </a:lnSpc>
              <a:spcBef>
                <a:spcPts val="0"/>
              </a:spcBef>
              <a:spcAft>
                <a:spcPts val="600"/>
              </a:spcAft>
            </a:pPr>
            <a:r>
              <a:rPr lang="en-US" dirty="0">
                <a:solidFill>
                  <a:srgbClr val="002060"/>
                </a:solidFill>
                <a:ea typeface="Times New Roman" panose="02020603050405020304" pitchFamily="18" charset="0"/>
              </a:rPr>
              <a:t>N</a:t>
            </a:r>
            <a:r>
              <a:rPr lang="en-US" dirty="0">
                <a:solidFill>
                  <a:srgbClr val="002060"/>
                </a:solidFill>
                <a:effectLst/>
                <a:ea typeface="Times New Roman" panose="02020603050405020304" pitchFamily="18" charset="0"/>
              </a:rPr>
              <a:t>orthern portion (approximately ½ of the property) beyond the 60 dB CNEL contour</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1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Safety Zone Compatibility</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1986636" y="858324"/>
            <a:ext cx="4449537" cy="6647376"/>
          </a:xfrm>
        </p:spPr>
        <p:txBody>
          <a:bodyPr>
            <a:normAutofit fontScale="92500" lnSpcReduction="20000"/>
          </a:bodyPr>
          <a:lstStyle/>
          <a:p>
            <a:pPr fontAlgn="base">
              <a:lnSpc>
                <a:spcPct val="100000"/>
              </a:lnSpc>
              <a:spcBef>
                <a:spcPts val="0"/>
              </a:spcBef>
              <a:spcAft>
                <a:spcPts val="600"/>
              </a:spcAft>
            </a:pPr>
            <a:r>
              <a:rPr lang="en-US" sz="2600" dirty="0">
                <a:solidFill>
                  <a:srgbClr val="002060"/>
                </a:solidFill>
                <a:ea typeface="Times New Roman" panose="02020603050405020304" pitchFamily="18" charset="0"/>
              </a:rPr>
              <a:t>Entire property l</a:t>
            </a:r>
            <a:r>
              <a:rPr lang="en-US" sz="2600" dirty="0">
                <a:solidFill>
                  <a:srgbClr val="002060"/>
                </a:solidFill>
                <a:effectLst/>
                <a:ea typeface="Times New Roman" panose="02020603050405020304" pitchFamily="18" charset="0"/>
              </a:rPr>
              <a:t>ocated within Traffic Pattern Zone (TPZ) for Camarillo Airport</a:t>
            </a:r>
          </a:p>
          <a:p>
            <a:pPr fontAlgn="base">
              <a:lnSpc>
                <a:spcPct val="100000"/>
              </a:lnSpc>
              <a:spcBef>
                <a:spcPts val="0"/>
              </a:spcBef>
              <a:spcAft>
                <a:spcPts val="600"/>
              </a:spcAft>
            </a:pPr>
            <a:r>
              <a:rPr lang="en-US" sz="2600" dirty="0">
                <a:solidFill>
                  <a:srgbClr val="002060"/>
                </a:solidFill>
                <a:ea typeface="Times New Roman" panose="02020603050405020304" pitchFamily="18" charset="0"/>
              </a:rPr>
              <a:t>Southern portion located within </a:t>
            </a:r>
            <a:r>
              <a:rPr lang="en-US" sz="2600" dirty="0">
                <a:solidFill>
                  <a:srgbClr val="002060"/>
                </a:solidFill>
                <a:effectLst/>
                <a:ea typeface="Times New Roman" panose="02020603050405020304" pitchFamily="18" charset="0"/>
              </a:rPr>
              <a:t>Height Restriction Zone (HRZ) </a:t>
            </a:r>
          </a:p>
          <a:p>
            <a:pPr fontAlgn="base">
              <a:lnSpc>
                <a:spcPct val="100000"/>
              </a:lnSpc>
              <a:spcBef>
                <a:spcPts val="0"/>
              </a:spcBef>
              <a:spcAft>
                <a:spcPts val="600"/>
              </a:spcAft>
            </a:pPr>
            <a:r>
              <a:rPr lang="en-US" sz="2600" dirty="0">
                <a:solidFill>
                  <a:srgbClr val="002060"/>
                </a:solidFill>
                <a:effectLst/>
                <a:ea typeface="Times New Roman" panose="02020603050405020304" pitchFamily="18" charset="0"/>
              </a:rPr>
              <a:t>Manufacturing, Light Industrial, and Research and Development land uses considered Conditionally Acceptable within TPZ provided that max structural coverage not more than 50%</a:t>
            </a:r>
          </a:p>
          <a:p>
            <a:pPr fontAlgn="base">
              <a:lnSpc>
                <a:spcPct val="100000"/>
              </a:lnSpc>
              <a:spcBef>
                <a:spcPts val="0"/>
              </a:spcBef>
              <a:spcAft>
                <a:spcPts val="600"/>
              </a:spcAft>
            </a:pPr>
            <a:r>
              <a:rPr lang="en-US" sz="2600" dirty="0">
                <a:solidFill>
                  <a:srgbClr val="002060"/>
                </a:solidFill>
                <a:effectLst/>
                <a:ea typeface="Calibri" panose="020F0502020204030204" pitchFamily="34" charset="0"/>
              </a:rPr>
              <a:t>An avigation easement, fair disclosure agreement, and covenant to be recorded by the owner and developer of the property are also recommended</a:t>
            </a:r>
          </a:p>
          <a:p>
            <a:pPr fontAlgn="base">
              <a:lnSpc>
                <a:spcPct val="100000"/>
              </a:lnSpc>
              <a:spcBef>
                <a:spcPts val="0"/>
              </a:spcBef>
              <a:spcAft>
                <a:spcPts val="600"/>
              </a:spcAft>
            </a:pPr>
            <a:r>
              <a:rPr lang="en-US" sz="2600" dirty="0">
                <a:solidFill>
                  <a:srgbClr val="002060"/>
                </a:solidFill>
                <a:ea typeface="Calibri" panose="020F0502020204030204" pitchFamily="34" charset="0"/>
              </a:rPr>
              <a:t>GPA 2019-1 does not propose development plans or structures at this time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FC4B32-949B-1924-9C63-C07920FBA1DD}"/>
              </a:ext>
            </a:extLst>
          </p:cNvPr>
          <p:cNvSpPr txBox="1"/>
          <p:nvPr/>
        </p:nvSpPr>
        <p:spPr>
          <a:xfrm>
            <a:off x="6955220" y="5521146"/>
            <a:ext cx="4957763" cy="1200329"/>
          </a:xfrm>
          <a:prstGeom prst="rect">
            <a:avLst/>
          </a:prstGeom>
          <a:noFill/>
          <a:ln>
            <a:solidFill>
              <a:schemeClr val="accent1"/>
            </a:solidFill>
          </a:ln>
        </p:spPr>
        <p:txBody>
          <a:bodyPr wrap="square" rtlCol="0">
            <a:spAutoFit/>
          </a:bodyPr>
          <a:lstStyle/>
          <a:p>
            <a:r>
              <a:rPr lang="en-US" sz="1800" i="1" dirty="0">
                <a:solidFill>
                  <a:srgbClr val="002060"/>
                </a:solidFill>
                <a:effectLst/>
                <a:ea typeface="Times New Roman" panose="02020603050405020304" pitchFamily="18" charset="0"/>
              </a:rPr>
              <a:t>Structural coverage defined as percent of building footprint area relative to total land area, inc. streets and greenbelts</a:t>
            </a:r>
          </a:p>
          <a:p>
            <a:endParaRPr lang="en-US" dirty="0"/>
          </a:p>
        </p:txBody>
      </p:sp>
      <p:pic>
        <p:nvPicPr>
          <p:cNvPr id="2050" name="Picture 2" descr="A map of a city&#10;&#10;Description automatically generated">
            <a:extLst>
              <a:ext uri="{FF2B5EF4-FFF2-40B4-BE49-F238E27FC236}">
                <a16:creationId xmlns:a16="http://schemas.microsoft.com/office/drawing/2014/main" id="{A3A362E9-6B36-F47E-FBF3-5340A38E3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05"/>
          <a:stretch/>
        </p:blipFill>
        <p:spPr bwMode="auto">
          <a:xfrm>
            <a:off x="6350000" y="726265"/>
            <a:ext cx="5905500" cy="467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City of Camarillo Conditions of Approval</a:t>
            </a: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2565860" y="1183820"/>
            <a:ext cx="8953946" cy="4993143"/>
          </a:xfrm>
        </p:spPr>
        <p:txBody>
          <a:bodyPr>
            <a:normAutofit/>
          </a:bodyPr>
          <a:lstStyle/>
          <a:p>
            <a:pPr marL="0" marR="0" lvl="0" indent="0" defTabSz="914400" rtl="0" eaLnBrk="1" fontAlgn="base" latinLnBrk="0" hangingPunct="1">
              <a:lnSpc>
                <a:spcPct val="100000"/>
              </a:lnSpc>
              <a:spcBef>
                <a:spcPts val="0"/>
              </a:spcBef>
              <a:spcAft>
                <a:spcPts val="600"/>
              </a:spcAft>
              <a:buClrTx/>
              <a:buSz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Conditions of approval for future development to ensure compatibility with the ACLUP may include:</a:t>
            </a:r>
          </a:p>
          <a:p>
            <a:pPr marL="0" marR="0" lvl="0" indent="0" defTabSz="914400" rtl="0" eaLnBrk="1" fontAlgn="base" latinLnBrk="0" hangingPunct="1">
              <a:lnSpc>
                <a:spcPct val="100000"/>
              </a:lnSpc>
              <a:spcBef>
                <a:spcPts val="0"/>
              </a:spcBef>
              <a:spcAft>
                <a:spcPts val="600"/>
              </a:spcAft>
              <a:buClrTx/>
              <a:buSz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a:p>
            <a:pPr fontAlgn="base">
              <a:lnSpc>
                <a:spcPct val="100000"/>
              </a:lnSpc>
              <a:spcBef>
                <a:spcPts val="0"/>
              </a:spcBef>
              <a:spcAft>
                <a:spcPts val="600"/>
              </a:spcAf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Commercial / Industrial structural coverage of no more than 50 percent.</a:t>
            </a:r>
          </a:p>
          <a:p>
            <a:pPr fontAlgn="base">
              <a:lnSpc>
                <a:spcPct val="100000"/>
              </a:lnSpc>
              <a:spcBef>
                <a:spcPts val="0"/>
              </a:spcBef>
              <a:spcAft>
                <a:spcPts val="600"/>
              </a:spcAf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Grant an Avigation Easement to the County of Ventura.</a:t>
            </a:r>
          </a:p>
          <a:p>
            <a:pPr fontAlgn="base">
              <a:lnSpc>
                <a:spcPct val="100000"/>
              </a:lnSpc>
              <a:spcBef>
                <a:spcPts val="0"/>
              </a:spcBef>
              <a:spcAft>
                <a:spcPts val="600"/>
              </a:spcAf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Fair Disclosure agreement and covenant.</a:t>
            </a:r>
          </a:p>
          <a:p>
            <a:pPr fontAlgn="base">
              <a:lnSpc>
                <a:spcPct val="100000"/>
              </a:lnSpc>
              <a:spcBef>
                <a:spcPts val="0"/>
              </a:spcBef>
              <a:spcAft>
                <a:spcPts val="600"/>
              </a:spcAf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File FAA Form 7460-1 (and adhere to any recommendations), if applicable.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0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327" t="29191" r="26147" b="29192"/>
          <a:stretch/>
        </p:blipFill>
        <p:spPr>
          <a:xfrm>
            <a:off x="0" y="0"/>
            <a:ext cx="1734446" cy="1059939"/>
          </a:xfrm>
          <a:prstGeom prst="rect">
            <a:avLst/>
          </a:prstGeom>
        </p:spPr>
      </p:pic>
      <p:sp>
        <p:nvSpPr>
          <p:cNvPr id="3" name="TextBox 2"/>
          <p:cNvSpPr txBox="1"/>
          <p:nvPr/>
        </p:nvSpPr>
        <p:spPr>
          <a:xfrm>
            <a:off x="2565860" y="203045"/>
            <a:ext cx="8429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5B9BD5">
                    <a:lumMod val="50000"/>
                  </a:srgbClr>
                </a:solidFill>
                <a:effectLst>
                  <a:outerShdw blurRad="38100" dist="38100" dir="2700000" algn="tl">
                    <a:srgbClr val="000000">
                      <a:alpha val="43137"/>
                    </a:srgbClr>
                  </a:outerShdw>
                </a:effectLst>
                <a:latin typeface="Calibri" panose="020F0502020204030204"/>
              </a:rPr>
              <a:t>Agency Reviews</a:t>
            </a:r>
            <a:endParaRPr kumimoji="0" lang="en-US" sz="2800" b="1" i="0" u="none" strike="noStrike" kern="1200" cap="none" spc="0" normalizeH="0" baseline="0" noProof="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1AF22E7-121A-41D1-B1CC-270F6D6715CB}"/>
              </a:ext>
            </a:extLst>
          </p:cNvPr>
          <p:cNvSpPr>
            <a:spLocks noGrp="1"/>
          </p:cNvSpPr>
          <p:nvPr>
            <p:ph idx="1"/>
          </p:nvPr>
        </p:nvSpPr>
        <p:spPr>
          <a:xfrm>
            <a:off x="2465614" y="1159101"/>
            <a:ext cx="8888186" cy="5197249"/>
          </a:xfrm>
        </p:spPr>
        <p:txBody>
          <a:bodyPr/>
          <a:lstStyle/>
          <a:p>
            <a:pPr fontAlgn="base">
              <a:lnSpc>
                <a:spcPct val="100000"/>
              </a:lnSpc>
              <a:spcBef>
                <a:spcPts val="0"/>
              </a:spcBef>
              <a:spcAft>
                <a:spcPts val="600"/>
              </a:spcAft>
            </a:pPr>
            <a:endParaRPr lang="en-US" sz="2600" dirty="0">
              <a:solidFill>
                <a:srgbClr val="002060"/>
              </a:solidFill>
              <a:ea typeface="Times New Roman" panose="02020603050405020304" pitchFamily="18" charset="0"/>
            </a:endParaRPr>
          </a:p>
          <a:p>
            <a:pPr fontAlgn="base">
              <a:lnSpc>
                <a:spcPct val="100000"/>
              </a:lnSpc>
              <a:spcBef>
                <a:spcPts val="0"/>
              </a:spcBef>
              <a:spcAft>
                <a:spcPts val="600"/>
              </a:spcAft>
            </a:pPr>
            <a:endParaRPr lang="en-US" sz="2600" dirty="0">
              <a:solidFill>
                <a:srgbClr val="002060"/>
              </a:solidFill>
              <a:ea typeface="Times New Roman" panose="02020603050405020304" pitchFamily="18" charset="0"/>
            </a:endParaRPr>
          </a:p>
          <a:p>
            <a:pPr fontAlgn="base">
              <a:lnSpc>
                <a:spcPct val="100000"/>
              </a:lnSpc>
              <a:spcBef>
                <a:spcPts val="0"/>
              </a:spcBef>
              <a:spcAft>
                <a:spcPts val="600"/>
              </a:spcAft>
            </a:pPr>
            <a:endParaRPr lang="en-US" sz="2600" dirty="0">
              <a:solidFill>
                <a:srgbClr val="002060"/>
              </a:solidFill>
              <a:ea typeface="Times New Roman" panose="02020603050405020304" pitchFamily="18" charset="0"/>
            </a:endParaRPr>
          </a:p>
          <a:p>
            <a:pPr fontAlgn="base">
              <a:lnSpc>
                <a:spcPct val="100000"/>
              </a:lnSpc>
              <a:spcBef>
                <a:spcPts val="0"/>
              </a:spcBef>
              <a:spcAft>
                <a:spcPts val="600"/>
              </a:spcAft>
            </a:pPr>
            <a:endParaRPr lang="en-US" dirty="0">
              <a:solidFill>
                <a:srgbClr val="002060"/>
              </a:solidFill>
              <a:ea typeface="Times New Roman" panose="02020603050405020304" pitchFamily="18" charset="0"/>
            </a:endParaRPr>
          </a:p>
          <a:p>
            <a:pPr fontAlgn="base">
              <a:lnSpc>
                <a:spcPct val="100000"/>
              </a:lnSpc>
              <a:spcBef>
                <a:spcPts val="0"/>
              </a:spcBef>
              <a:spcAft>
                <a:spcPts val="600"/>
              </a:spcAft>
            </a:pPr>
            <a:r>
              <a:rPr lang="en-US" dirty="0">
                <a:solidFill>
                  <a:srgbClr val="002060"/>
                </a:solidFill>
                <a:ea typeface="Times New Roman" panose="02020603050405020304" pitchFamily="18" charset="0"/>
              </a:rPr>
              <a:t>Date TBD - P</a:t>
            </a:r>
            <a:r>
              <a:rPr lang="en-US" dirty="0">
                <a:solidFill>
                  <a:srgbClr val="002060"/>
                </a:solidFill>
                <a:effectLst/>
                <a:ea typeface="Times New Roman" panose="02020603050405020304" pitchFamily="18" charset="0"/>
              </a:rPr>
              <a:t>roject will next be considered for approval by the Camarillo Planning Commission and </a:t>
            </a:r>
            <a:r>
              <a:rPr lang="en-US" dirty="0">
                <a:solidFill>
                  <a:srgbClr val="002060"/>
                </a:solidFill>
                <a:ea typeface="Times New Roman" panose="02020603050405020304" pitchFamily="18" charset="0"/>
              </a:rPr>
              <a:t>Camarillo </a:t>
            </a:r>
            <a:r>
              <a:rPr lang="en-US" dirty="0">
                <a:solidFill>
                  <a:srgbClr val="002060"/>
                </a:solidFill>
                <a:effectLst/>
                <a:ea typeface="Times New Roman" panose="02020603050405020304" pitchFamily="18" charset="0"/>
              </a:rPr>
              <a:t>City Council</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E76F1-C1C9-4588-A51A-D03A837902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17c52dd-f207-46ed-907a-149ac87d1cb3">
      <Terms xmlns="http://schemas.microsoft.com/office/infopath/2007/PartnerControls"/>
    </lcf76f155ced4ddcb4097134ff3c332f>
    <TaxCatchAll xmlns="392115dc-b705-46fa-b439-48a1e61ce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69C8CCBC76394FBF3D32AF50AF94AB" ma:contentTypeVersion="19" ma:contentTypeDescription="Create a new document." ma:contentTypeScope="" ma:versionID="71503e2b3fecb4739bfc70bfbec386ef">
  <xsd:schema xmlns:xsd="http://www.w3.org/2001/XMLSchema" xmlns:xs="http://www.w3.org/2001/XMLSchema" xmlns:p="http://schemas.microsoft.com/office/2006/metadata/properties" xmlns:ns1="http://schemas.microsoft.com/sharepoint/v3" xmlns:ns2="217c52dd-f207-46ed-907a-149ac87d1cb3" xmlns:ns3="392115dc-b705-46fa-b439-48a1e61ce6cc" targetNamespace="http://schemas.microsoft.com/office/2006/metadata/properties" ma:root="true" ma:fieldsID="25fa600442abf8af77bcb1771354618d" ns1:_="" ns2:_="" ns3:_="">
    <xsd:import namespace="http://schemas.microsoft.com/sharepoint/v3"/>
    <xsd:import namespace="217c52dd-f207-46ed-907a-149ac87d1cb3"/>
    <xsd:import namespace="392115dc-b705-46fa-b439-48a1e61ce6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c52dd-f207-46ed-907a-149ac87d1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45aa16a-efdf-4c4a-b97e-f492f99eca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115dc-b705-46fa-b439-48a1e61ce6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2ca4e54-f099-496e-b0cb-764443c9b3b4}" ma:internalName="TaxCatchAll" ma:showField="CatchAllData" ma:web="392115dc-b705-46fa-b439-48a1e61ce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A08CE-46C8-4498-A238-B97E454D5C74}">
  <ds:schemaRefs>
    <ds:schemaRef ds:uri="http://schemas.microsoft.com/office/2006/documentManagement/types"/>
    <ds:schemaRef ds:uri="http://schemas.openxmlformats.org/package/2006/metadata/core-properties"/>
    <ds:schemaRef ds:uri="217c52dd-f207-46ed-907a-149ac87d1cb3"/>
    <ds:schemaRef ds:uri="http://schemas.microsoft.com/office/2006/metadata/properties"/>
    <ds:schemaRef ds:uri="http://www.w3.org/XML/1998/namespace"/>
    <ds:schemaRef ds:uri="http://purl.org/dc/elements/1.1/"/>
    <ds:schemaRef ds:uri="http://purl.org/dc/dcmitype/"/>
    <ds:schemaRef ds:uri="392115dc-b705-46fa-b439-48a1e61ce6cc"/>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7D7D3426-B00D-49FD-AFAC-9AFB1A695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c52dd-f207-46ed-907a-149ac87d1cb3"/>
    <ds:schemaRef ds:uri="392115dc-b705-46fa-b439-48a1e61ce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6CB13-0E81-4E0A-8770-64D93B5F24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1657</TotalTime>
  <Words>1877</Words>
  <Application>Microsoft Office PowerPoint</Application>
  <PresentationFormat>Widescreen</PresentationFormat>
  <Paragraphs>122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Fagan</dc:creator>
  <cp:lastModifiedBy>Amanda Fagan</cp:lastModifiedBy>
  <cp:revision>3</cp:revision>
  <cp:lastPrinted>2022-07-06T21:51:14Z</cp:lastPrinted>
  <dcterms:created xsi:type="dcterms:W3CDTF">2020-05-08T00:04:18Z</dcterms:created>
  <dcterms:modified xsi:type="dcterms:W3CDTF">2023-09-06T19:44:46Z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0x0101005069C8CCBC76394FBF3D32AF50AF94AB</vt:lpwstr>
  </property>
  <property fmtid="{D5CDD505-2E9C-101B-9397-08002B2CF9AE}" pid="3" name="MediaServiceImageTags">
    <vt:lpwstr/>
  </property>
</Properties>
</file>