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15"/>
  </p:notesMasterIdLst>
  <p:sldIdLst>
    <p:sldId id="1155" r:id="rId6"/>
    <p:sldId id="271" r:id="rId7"/>
    <p:sldId id="259" r:id="rId8"/>
    <p:sldId id="270" r:id="rId9"/>
    <p:sldId id="260" r:id="rId10"/>
    <p:sldId id="269" r:id="rId11"/>
    <p:sldId id="268" r:id="rId12"/>
    <p:sldId id="272" r:id="rId13"/>
    <p:sldId id="26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AEF96B-9FCC-47E3-A4D3-42BA27F87FC9}" v="40" dt="2023-06-24T22:46:20.7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72"/>
    <p:restoredTop sz="96327"/>
  </p:normalViewPr>
  <p:slideViewPr>
    <p:cSldViewPr snapToGrid="0">
      <p:cViewPr varScale="1">
        <p:scale>
          <a:sx n="114" d="100"/>
          <a:sy n="114" d="100"/>
        </p:scale>
        <p:origin x="70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61803-E9FF-4775-B191-08C82DB7E3D1}" type="datetimeFigureOut">
              <a:rPr lang="en-US" smtClean="0"/>
              <a:t>7/5/2023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74F310-2F5A-4DEA-B423-114FFA5F527F}" type="slidenum">
              <a:rPr lang="en-US" smtClean="0"/>
              <a:t>‹#›</a:t>
            </a:fld>
            <a:endParaRPr lang="en-US"/>
          </a:p>
        </p:txBody>
      </p:sp>
    </p:spTree>
    <p:extLst>
      <p:ext uri="{BB962C8B-B14F-4D97-AF65-F5344CB8AC3E}">
        <p14:creationId xmlns:p14="http://schemas.microsoft.com/office/powerpoint/2010/main" val="4040226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5100" y="166688"/>
            <a:ext cx="6561138" cy="36909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853345" rtl="0" eaLnBrk="1" fontAlgn="auto" latinLnBrk="0" hangingPunct="1">
              <a:lnSpc>
                <a:spcPct val="100000"/>
              </a:lnSpc>
              <a:spcBef>
                <a:spcPts val="0"/>
              </a:spcBef>
              <a:spcAft>
                <a:spcPts val="0"/>
              </a:spcAft>
              <a:buClrTx/>
              <a:buSzTx/>
              <a:buFontTx/>
              <a:buNone/>
              <a:tabLst/>
              <a:defRPr/>
            </a:pPr>
            <a:fld id="{7661D2D5-2707-4C0C-B9CA-2B99249485E1}"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53345"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885676" rtl="0" eaLnBrk="1" fontAlgn="auto" latinLnBrk="0" hangingPunct="1">
              <a:lnSpc>
                <a:spcPct val="100000"/>
              </a:lnSpc>
              <a:spcBef>
                <a:spcPts val="0"/>
              </a:spcBef>
              <a:spcAft>
                <a:spcPts val="0"/>
              </a:spcAft>
              <a:buClrTx/>
              <a:buSzTx/>
              <a:buFontTx/>
              <a:buNone/>
              <a:tabLst/>
              <a:defRPr/>
            </a:pPr>
            <a:fld id="{9777DC50-A4D2-4E6F-8DA4-77C2DA016692}" type="datetime1">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885676" rtl="0" eaLnBrk="1" fontAlgn="auto" latinLnBrk="0" hangingPunct="1">
                <a:lnSpc>
                  <a:spcPct val="100000"/>
                </a:lnSpc>
                <a:spcBef>
                  <a:spcPts val="0"/>
                </a:spcBef>
                <a:spcAft>
                  <a:spcPts val="0"/>
                </a:spcAft>
                <a:buClrTx/>
                <a:buSzTx/>
                <a:buFontTx/>
                <a:buNone/>
                <a:tabLst/>
                <a:defRPr/>
              </a:pPr>
              <a:t>7/5/2023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6051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F7FFB-458F-BC2F-FC76-C7DEFAFE2C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4BD61D-CF32-2C7F-C96D-B500ACEA14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7396ED-4CC6-E279-2902-34BA7B8DB6ED}"/>
              </a:ext>
            </a:extLst>
          </p:cNvPr>
          <p:cNvSpPr>
            <a:spLocks noGrp="1"/>
          </p:cNvSpPr>
          <p:nvPr>
            <p:ph type="dt" sz="half" idx="10"/>
          </p:nvPr>
        </p:nvSpPr>
        <p:spPr/>
        <p:txBody>
          <a:bodyPr/>
          <a:lstStyle/>
          <a:p>
            <a:fld id="{1EA376D7-C1B3-8244-8B99-A06B06668FB3}" type="datetimeFigureOut">
              <a:rPr lang="en-US" smtClean="0"/>
              <a:t>7/5/2023</a:t>
            </a:fld>
            <a:endParaRPr lang="en-US" dirty="0"/>
          </a:p>
        </p:txBody>
      </p:sp>
      <p:sp>
        <p:nvSpPr>
          <p:cNvPr id="5" name="Footer Placeholder 4">
            <a:extLst>
              <a:ext uri="{FF2B5EF4-FFF2-40B4-BE49-F238E27FC236}">
                <a16:creationId xmlns:a16="http://schemas.microsoft.com/office/drawing/2014/main" id="{40A39968-608F-0213-68AA-B1A2F48975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1225045-5DDA-5C21-4730-351715BC1CFB}"/>
              </a:ext>
            </a:extLst>
          </p:cNvPr>
          <p:cNvSpPr>
            <a:spLocks noGrp="1"/>
          </p:cNvSpPr>
          <p:nvPr>
            <p:ph type="sldNum" sz="quarter" idx="12"/>
          </p:nvPr>
        </p:nvSpPr>
        <p:spPr/>
        <p:txBody>
          <a:bodyPr/>
          <a:lstStyle/>
          <a:p>
            <a:fld id="{97764FD4-DF56-1843-BA8F-0FC59E445329}" type="slidenum">
              <a:rPr lang="en-US" smtClean="0"/>
              <a:t>‹#›</a:t>
            </a:fld>
            <a:endParaRPr lang="en-US" dirty="0"/>
          </a:p>
        </p:txBody>
      </p:sp>
    </p:spTree>
    <p:extLst>
      <p:ext uri="{BB962C8B-B14F-4D97-AF65-F5344CB8AC3E}">
        <p14:creationId xmlns:p14="http://schemas.microsoft.com/office/powerpoint/2010/main" val="2453614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85413-5CA2-F1E8-1C7A-93E9B7D997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6B5D39-AE96-CB16-FB41-DFDD98472E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0C4349-42F7-5C59-FB6C-DA086B954269}"/>
              </a:ext>
            </a:extLst>
          </p:cNvPr>
          <p:cNvSpPr>
            <a:spLocks noGrp="1"/>
          </p:cNvSpPr>
          <p:nvPr>
            <p:ph type="dt" sz="half" idx="10"/>
          </p:nvPr>
        </p:nvSpPr>
        <p:spPr/>
        <p:txBody>
          <a:bodyPr/>
          <a:lstStyle/>
          <a:p>
            <a:fld id="{1EA376D7-C1B3-8244-8B99-A06B06668FB3}" type="datetimeFigureOut">
              <a:rPr lang="en-US" smtClean="0"/>
              <a:t>7/5/2023</a:t>
            </a:fld>
            <a:endParaRPr lang="en-US" dirty="0"/>
          </a:p>
        </p:txBody>
      </p:sp>
      <p:sp>
        <p:nvSpPr>
          <p:cNvPr id="5" name="Footer Placeholder 4">
            <a:extLst>
              <a:ext uri="{FF2B5EF4-FFF2-40B4-BE49-F238E27FC236}">
                <a16:creationId xmlns:a16="http://schemas.microsoft.com/office/drawing/2014/main" id="{DF1BC4DB-A752-F7C9-A567-666C65F905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28D089-E11C-E44D-9291-EB2905A33671}"/>
              </a:ext>
            </a:extLst>
          </p:cNvPr>
          <p:cNvSpPr>
            <a:spLocks noGrp="1"/>
          </p:cNvSpPr>
          <p:nvPr>
            <p:ph type="sldNum" sz="quarter" idx="12"/>
          </p:nvPr>
        </p:nvSpPr>
        <p:spPr/>
        <p:txBody>
          <a:bodyPr/>
          <a:lstStyle/>
          <a:p>
            <a:fld id="{97764FD4-DF56-1843-BA8F-0FC59E445329}" type="slidenum">
              <a:rPr lang="en-US" smtClean="0"/>
              <a:t>‹#›</a:t>
            </a:fld>
            <a:endParaRPr lang="en-US" dirty="0"/>
          </a:p>
        </p:txBody>
      </p:sp>
    </p:spTree>
    <p:extLst>
      <p:ext uri="{BB962C8B-B14F-4D97-AF65-F5344CB8AC3E}">
        <p14:creationId xmlns:p14="http://schemas.microsoft.com/office/powerpoint/2010/main" val="1549618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BCFAA6-02D4-C5FD-02EF-C510EF7656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E04CE7-16B8-7C74-193D-B4D75B57E6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D6686-797F-C4BC-CB78-70AF4139EB9E}"/>
              </a:ext>
            </a:extLst>
          </p:cNvPr>
          <p:cNvSpPr>
            <a:spLocks noGrp="1"/>
          </p:cNvSpPr>
          <p:nvPr>
            <p:ph type="dt" sz="half" idx="10"/>
          </p:nvPr>
        </p:nvSpPr>
        <p:spPr/>
        <p:txBody>
          <a:bodyPr/>
          <a:lstStyle/>
          <a:p>
            <a:fld id="{1EA376D7-C1B3-8244-8B99-A06B06668FB3}" type="datetimeFigureOut">
              <a:rPr lang="en-US" smtClean="0"/>
              <a:t>7/5/2023</a:t>
            </a:fld>
            <a:endParaRPr lang="en-US" dirty="0"/>
          </a:p>
        </p:txBody>
      </p:sp>
      <p:sp>
        <p:nvSpPr>
          <p:cNvPr id="5" name="Footer Placeholder 4">
            <a:extLst>
              <a:ext uri="{FF2B5EF4-FFF2-40B4-BE49-F238E27FC236}">
                <a16:creationId xmlns:a16="http://schemas.microsoft.com/office/drawing/2014/main" id="{D4B537D0-E60E-60EA-4703-87B500E737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9C071E-57BE-E805-2028-ED789CFF9884}"/>
              </a:ext>
            </a:extLst>
          </p:cNvPr>
          <p:cNvSpPr>
            <a:spLocks noGrp="1"/>
          </p:cNvSpPr>
          <p:nvPr>
            <p:ph type="sldNum" sz="quarter" idx="12"/>
          </p:nvPr>
        </p:nvSpPr>
        <p:spPr/>
        <p:txBody>
          <a:bodyPr/>
          <a:lstStyle/>
          <a:p>
            <a:fld id="{97764FD4-DF56-1843-BA8F-0FC59E445329}" type="slidenum">
              <a:rPr lang="en-US" smtClean="0"/>
              <a:t>‹#›</a:t>
            </a:fld>
            <a:endParaRPr lang="en-US" dirty="0"/>
          </a:p>
        </p:txBody>
      </p:sp>
    </p:spTree>
    <p:extLst>
      <p:ext uri="{BB962C8B-B14F-4D97-AF65-F5344CB8AC3E}">
        <p14:creationId xmlns:p14="http://schemas.microsoft.com/office/powerpoint/2010/main" val="250355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1074400" cy="4724399"/>
          </a:xfrm>
        </p:spPr>
        <p:txBody>
          <a:bodyPr/>
          <a:lstStyle>
            <a:lvl1pPr>
              <a:spcBef>
                <a:spcPts val="600"/>
              </a:spcBef>
              <a:defRPr sz="3200"/>
            </a:lvl1pPr>
            <a:lvl2pPr>
              <a:spcBef>
                <a:spcPts val="600"/>
              </a:spcBef>
              <a:defRPr sz="2800"/>
            </a:lvl2pPr>
            <a:lvl3pPr>
              <a:spcBef>
                <a:spcPts val="600"/>
              </a:spcBef>
              <a:defRPr sz="2400"/>
            </a:lvl3pPr>
            <a:lvl4pPr>
              <a:spcBef>
                <a:spcPts val="600"/>
              </a:spcBef>
              <a:defRPr sz="2000"/>
            </a:lvl4pPr>
            <a:lvl5pPr>
              <a:spcBef>
                <a:spcPts val="6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noChangeAspect="1"/>
          </p:cNvSpPr>
          <p:nvPr>
            <p:ph type="title"/>
          </p:nvPr>
        </p:nvSpPr>
        <p:spPr>
          <a:xfrm>
            <a:off x="0" y="3"/>
            <a:ext cx="12192000" cy="1213821"/>
          </a:xfrm>
          <a:solidFill>
            <a:srgbClr val="009DDC"/>
          </a:solidFill>
        </p:spPr>
        <p:txBody>
          <a:bodyPr tIns="91440">
            <a:normAutofit/>
          </a:bodyPr>
          <a:lstStyle>
            <a:lvl1pPr>
              <a:lnSpc>
                <a:spcPct val="90000"/>
              </a:lnSpc>
              <a:defRPr sz="4000"/>
            </a:lvl1pPr>
          </a:lstStyle>
          <a:p>
            <a:r>
              <a:rPr lang="en-US"/>
              <a:t>Click to edit Master title style</a:t>
            </a:r>
          </a:p>
        </p:txBody>
      </p:sp>
    </p:spTree>
    <p:extLst>
      <p:ext uri="{BB962C8B-B14F-4D97-AF65-F5344CB8AC3E}">
        <p14:creationId xmlns:p14="http://schemas.microsoft.com/office/powerpoint/2010/main" val="1008726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67474-5DAE-02A1-C75D-05F6F4261B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73FE4-7EF5-46BC-D79F-2482365B0A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361787-7E38-047E-FC97-23AC799EEE14}"/>
              </a:ext>
            </a:extLst>
          </p:cNvPr>
          <p:cNvSpPr>
            <a:spLocks noGrp="1"/>
          </p:cNvSpPr>
          <p:nvPr>
            <p:ph type="dt" sz="half" idx="10"/>
          </p:nvPr>
        </p:nvSpPr>
        <p:spPr/>
        <p:txBody>
          <a:bodyPr/>
          <a:lstStyle/>
          <a:p>
            <a:fld id="{1EA376D7-C1B3-8244-8B99-A06B06668FB3}" type="datetimeFigureOut">
              <a:rPr lang="en-US" smtClean="0"/>
              <a:t>7/5/2023</a:t>
            </a:fld>
            <a:endParaRPr lang="en-US" dirty="0"/>
          </a:p>
        </p:txBody>
      </p:sp>
      <p:sp>
        <p:nvSpPr>
          <p:cNvPr id="5" name="Footer Placeholder 4">
            <a:extLst>
              <a:ext uri="{FF2B5EF4-FFF2-40B4-BE49-F238E27FC236}">
                <a16:creationId xmlns:a16="http://schemas.microsoft.com/office/drawing/2014/main" id="{3577374C-06C7-E8D2-4D13-D0296B8583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46802D-3C42-B4E4-F132-1C98E6505344}"/>
              </a:ext>
            </a:extLst>
          </p:cNvPr>
          <p:cNvSpPr>
            <a:spLocks noGrp="1"/>
          </p:cNvSpPr>
          <p:nvPr>
            <p:ph type="sldNum" sz="quarter" idx="12"/>
          </p:nvPr>
        </p:nvSpPr>
        <p:spPr/>
        <p:txBody>
          <a:bodyPr/>
          <a:lstStyle/>
          <a:p>
            <a:fld id="{97764FD4-DF56-1843-BA8F-0FC59E445329}" type="slidenum">
              <a:rPr lang="en-US" smtClean="0"/>
              <a:t>‹#›</a:t>
            </a:fld>
            <a:endParaRPr lang="en-US" dirty="0"/>
          </a:p>
        </p:txBody>
      </p:sp>
    </p:spTree>
    <p:extLst>
      <p:ext uri="{BB962C8B-B14F-4D97-AF65-F5344CB8AC3E}">
        <p14:creationId xmlns:p14="http://schemas.microsoft.com/office/powerpoint/2010/main" val="962637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0F30-5E53-5D56-AA3C-C4EC13009A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F8EAC5-E6A8-47F2-CA58-C1406C9A82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74000-3428-9FD1-1541-F61828CFC842}"/>
              </a:ext>
            </a:extLst>
          </p:cNvPr>
          <p:cNvSpPr>
            <a:spLocks noGrp="1"/>
          </p:cNvSpPr>
          <p:nvPr>
            <p:ph type="dt" sz="half" idx="10"/>
          </p:nvPr>
        </p:nvSpPr>
        <p:spPr/>
        <p:txBody>
          <a:bodyPr/>
          <a:lstStyle/>
          <a:p>
            <a:fld id="{1EA376D7-C1B3-8244-8B99-A06B06668FB3}" type="datetimeFigureOut">
              <a:rPr lang="en-US" smtClean="0"/>
              <a:t>7/5/2023</a:t>
            </a:fld>
            <a:endParaRPr lang="en-US" dirty="0"/>
          </a:p>
        </p:txBody>
      </p:sp>
      <p:sp>
        <p:nvSpPr>
          <p:cNvPr id="5" name="Footer Placeholder 4">
            <a:extLst>
              <a:ext uri="{FF2B5EF4-FFF2-40B4-BE49-F238E27FC236}">
                <a16:creationId xmlns:a16="http://schemas.microsoft.com/office/drawing/2014/main" id="{6AE0BC1A-639C-6E60-3D8F-29EC07DA1A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D54D01-C38F-E3D9-6552-1EE9DDCBD561}"/>
              </a:ext>
            </a:extLst>
          </p:cNvPr>
          <p:cNvSpPr>
            <a:spLocks noGrp="1"/>
          </p:cNvSpPr>
          <p:nvPr>
            <p:ph type="sldNum" sz="quarter" idx="12"/>
          </p:nvPr>
        </p:nvSpPr>
        <p:spPr/>
        <p:txBody>
          <a:bodyPr/>
          <a:lstStyle/>
          <a:p>
            <a:fld id="{97764FD4-DF56-1843-BA8F-0FC59E445329}" type="slidenum">
              <a:rPr lang="en-US" smtClean="0"/>
              <a:t>‹#›</a:t>
            </a:fld>
            <a:endParaRPr lang="en-US" dirty="0"/>
          </a:p>
        </p:txBody>
      </p:sp>
    </p:spTree>
    <p:extLst>
      <p:ext uri="{BB962C8B-B14F-4D97-AF65-F5344CB8AC3E}">
        <p14:creationId xmlns:p14="http://schemas.microsoft.com/office/powerpoint/2010/main" val="1406793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2334-BCA6-95C5-CD0A-17C5402EA4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9CA8BE-5A1F-98DA-4456-421E684747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BFDC8A-DE06-53F0-7CAE-5976ED8304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978E82-BAE7-215A-C632-4BA5E2508C1D}"/>
              </a:ext>
            </a:extLst>
          </p:cNvPr>
          <p:cNvSpPr>
            <a:spLocks noGrp="1"/>
          </p:cNvSpPr>
          <p:nvPr>
            <p:ph type="dt" sz="half" idx="10"/>
          </p:nvPr>
        </p:nvSpPr>
        <p:spPr/>
        <p:txBody>
          <a:bodyPr/>
          <a:lstStyle/>
          <a:p>
            <a:fld id="{1EA376D7-C1B3-8244-8B99-A06B06668FB3}" type="datetimeFigureOut">
              <a:rPr lang="en-US" smtClean="0"/>
              <a:t>7/5/2023</a:t>
            </a:fld>
            <a:endParaRPr lang="en-US" dirty="0"/>
          </a:p>
        </p:txBody>
      </p:sp>
      <p:sp>
        <p:nvSpPr>
          <p:cNvPr id="6" name="Footer Placeholder 5">
            <a:extLst>
              <a:ext uri="{FF2B5EF4-FFF2-40B4-BE49-F238E27FC236}">
                <a16:creationId xmlns:a16="http://schemas.microsoft.com/office/drawing/2014/main" id="{BFF8B6CF-8E2D-F733-E794-95D3DBDCCB8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1527C0-2BBC-7063-3347-58C8F20D3D47}"/>
              </a:ext>
            </a:extLst>
          </p:cNvPr>
          <p:cNvSpPr>
            <a:spLocks noGrp="1"/>
          </p:cNvSpPr>
          <p:nvPr>
            <p:ph type="sldNum" sz="quarter" idx="12"/>
          </p:nvPr>
        </p:nvSpPr>
        <p:spPr/>
        <p:txBody>
          <a:bodyPr/>
          <a:lstStyle/>
          <a:p>
            <a:fld id="{97764FD4-DF56-1843-BA8F-0FC59E445329}" type="slidenum">
              <a:rPr lang="en-US" smtClean="0"/>
              <a:t>‹#›</a:t>
            </a:fld>
            <a:endParaRPr lang="en-US" dirty="0"/>
          </a:p>
        </p:txBody>
      </p:sp>
    </p:spTree>
    <p:extLst>
      <p:ext uri="{BB962C8B-B14F-4D97-AF65-F5344CB8AC3E}">
        <p14:creationId xmlns:p14="http://schemas.microsoft.com/office/powerpoint/2010/main" val="3653004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EB03B-C7C9-1D53-AF46-7F9EEAF746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39373A-44CE-4283-54B5-1AE91A4F6D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966C0B-3466-7A53-665E-AA25811870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C9F83F-00DE-19B7-2F59-1F0A074B75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68AA2A-F8F1-C23A-3548-0D0B1E0AF5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DA6764-F10E-90E5-39A0-052A4CCB219B}"/>
              </a:ext>
            </a:extLst>
          </p:cNvPr>
          <p:cNvSpPr>
            <a:spLocks noGrp="1"/>
          </p:cNvSpPr>
          <p:nvPr>
            <p:ph type="dt" sz="half" idx="10"/>
          </p:nvPr>
        </p:nvSpPr>
        <p:spPr/>
        <p:txBody>
          <a:bodyPr/>
          <a:lstStyle/>
          <a:p>
            <a:fld id="{1EA376D7-C1B3-8244-8B99-A06B06668FB3}" type="datetimeFigureOut">
              <a:rPr lang="en-US" smtClean="0"/>
              <a:t>7/5/2023</a:t>
            </a:fld>
            <a:endParaRPr lang="en-US" dirty="0"/>
          </a:p>
        </p:txBody>
      </p:sp>
      <p:sp>
        <p:nvSpPr>
          <p:cNvPr id="8" name="Footer Placeholder 7">
            <a:extLst>
              <a:ext uri="{FF2B5EF4-FFF2-40B4-BE49-F238E27FC236}">
                <a16:creationId xmlns:a16="http://schemas.microsoft.com/office/drawing/2014/main" id="{08E29E9B-7B30-7AE0-EA59-A10EACB5CD6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14A69EA-95E6-96D8-370B-3A07B40A31F1}"/>
              </a:ext>
            </a:extLst>
          </p:cNvPr>
          <p:cNvSpPr>
            <a:spLocks noGrp="1"/>
          </p:cNvSpPr>
          <p:nvPr>
            <p:ph type="sldNum" sz="quarter" idx="12"/>
          </p:nvPr>
        </p:nvSpPr>
        <p:spPr/>
        <p:txBody>
          <a:bodyPr/>
          <a:lstStyle/>
          <a:p>
            <a:fld id="{97764FD4-DF56-1843-BA8F-0FC59E445329}" type="slidenum">
              <a:rPr lang="en-US" smtClean="0"/>
              <a:t>‹#›</a:t>
            </a:fld>
            <a:endParaRPr lang="en-US" dirty="0"/>
          </a:p>
        </p:txBody>
      </p:sp>
    </p:spTree>
    <p:extLst>
      <p:ext uri="{BB962C8B-B14F-4D97-AF65-F5344CB8AC3E}">
        <p14:creationId xmlns:p14="http://schemas.microsoft.com/office/powerpoint/2010/main" val="690617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E11D5-C1C0-02B3-E069-914355850C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144F8F-7048-8D14-4E2A-301D6E17F0AA}"/>
              </a:ext>
            </a:extLst>
          </p:cNvPr>
          <p:cNvSpPr>
            <a:spLocks noGrp="1"/>
          </p:cNvSpPr>
          <p:nvPr>
            <p:ph type="dt" sz="half" idx="10"/>
          </p:nvPr>
        </p:nvSpPr>
        <p:spPr/>
        <p:txBody>
          <a:bodyPr/>
          <a:lstStyle/>
          <a:p>
            <a:fld id="{1EA376D7-C1B3-8244-8B99-A06B06668FB3}" type="datetimeFigureOut">
              <a:rPr lang="en-US" smtClean="0"/>
              <a:t>7/5/2023</a:t>
            </a:fld>
            <a:endParaRPr lang="en-US" dirty="0"/>
          </a:p>
        </p:txBody>
      </p:sp>
      <p:sp>
        <p:nvSpPr>
          <p:cNvPr id="4" name="Footer Placeholder 3">
            <a:extLst>
              <a:ext uri="{FF2B5EF4-FFF2-40B4-BE49-F238E27FC236}">
                <a16:creationId xmlns:a16="http://schemas.microsoft.com/office/drawing/2014/main" id="{5A9EFB8D-EF1F-EB23-2DFF-07900F0AABE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1B2D368-49FA-A53C-2A11-985004EABEC8}"/>
              </a:ext>
            </a:extLst>
          </p:cNvPr>
          <p:cNvSpPr>
            <a:spLocks noGrp="1"/>
          </p:cNvSpPr>
          <p:nvPr>
            <p:ph type="sldNum" sz="quarter" idx="12"/>
          </p:nvPr>
        </p:nvSpPr>
        <p:spPr/>
        <p:txBody>
          <a:bodyPr/>
          <a:lstStyle/>
          <a:p>
            <a:fld id="{97764FD4-DF56-1843-BA8F-0FC59E445329}" type="slidenum">
              <a:rPr lang="en-US" smtClean="0"/>
              <a:t>‹#›</a:t>
            </a:fld>
            <a:endParaRPr lang="en-US" dirty="0"/>
          </a:p>
        </p:txBody>
      </p:sp>
    </p:spTree>
    <p:extLst>
      <p:ext uri="{BB962C8B-B14F-4D97-AF65-F5344CB8AC3E}">
        <p14:creationId xmlns:p14="http://schemas.microsoft.com/office/powerpoint/2010/main" val="523509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C79E1E-2322-20AA-01D5-EFB6CC40476F}"/>
              </a:ext>
            </a:extLst>
          </p:cNvPr>
          <p:cNvSpPr>
            <a:spLocks noGrp="1"/>
          </p:cNvSpPr>
          <p:nvPr>
            <p:ph type="dt" sz="half" idx="10"/>
          </p:nvPr>
        </p:nvSpPr>
        <p:spPr/>
        <p:txBody>
          <a:bodyPr/>
          <a:lstStyle/>
          <a:p>
            <a:fld id="{1EA376D7-C1B3-8244-8B99-A06B06668FB3}" type="datetimeFigureOut">
              <a:rPr lang="en-US" smtClean="0"/>
              <a:t>7/5/2023</a:t>
            </a:fld>
            <a:endParaRPr lang="en-US" dirty="0"/>
          </a:p>
        </p:txBody>
      </p:sp>
      <p:sp>
        <p:nvSpPr>
          <p:cNvPr id="3" name="Footer Placeholder 2">
            <a:extLst>
              <a:ext uri="{FF2B5EF4-FFF2-40B4-BE49-F238E27FC236}">
                <a16:creationId xmlns:a16="http://schemas.microsoft.com/office/drawing/2014/main" id="{92DD5F54-00D0-80F3-D9F4-FC18A49245C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516AFBF-EF41-C3F2-E8E2-8F307AB60D2B}"/>
              </a:ext>
            </a:extLst>
          </p:cNvPr>
          <p:cNvSpPr>
            <a:spLocks noGrp="1"/>
          </p:cNvSpPr>
          <p:nvPr>
            <p:ph type="sldNum" sz="quarter" idx="12"/>
          </p:nvPr>
        </p:nvSpPr>
        <p:spPr/>
        <p:txBody>
          <a:bodyPr/>
          <a:lstStyle/>
          <a:p>
            <a:fld id="{97764FD4-DF56-1843-BA8F-0FC59E445329}" type="slidenum">
              <a:rPr lang="en-US" smtClean="0"/>
              <a:t>‹#›</a:t>
            </a:fld>
            <a:endParaRPr lang="en-US" dirty="0"/>
          </a:p>
        </p:txBody>
      </p:sp>
    </p:spTree>
    <p:extLst>
      <p:ext uri="{BB962C8B-B14F-4D97-AF65-F5344CB8AC3E}">
        <p14:creationId xmlns:p14="http://schemas.microsoft.com/office/powerpoint/2010/main" val="1421273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CD993-3BAE-B6CB-3DC9-C6CE15571F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0A1B14-535B-1E06-AB1C-0DC2557CA5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5E1694-BECC-0BD6-6364-1CE1DEBF75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1412A7-7D30-2B44-D127-35AC599138A9}"/>
              </a:ext>
            </a:extLst>
          </p:cNvPr>
          <p:cNvSpPr>
            <a:spLocks noGrp="1"/>
          </p:cNvSpPr>
          <p:nvPr>
            <p:ph type="dt" sz="half" idx="10"/>
          </p:nvPr>
        </p:nvSpPr>
        <p:spPr/>
        <p:txBody>
          <a:bodyPr/>
          <a:lstStyle/>
          <a:p>
            <a:fld id="{1EA376D7-C1B3-8244-8B99-A06B06668FB3}" type="datetimeFigureOut">
              <a:rPr lang="en-US" smtClean="0"/>
              <a:t>7/5/2023</a:t>
            </a:fld>
            <a:endParaRPr lang="en-US" dirty="0"/>
          </a:p>
        </p:txBody>
      </p:sp>
      <p:sp>
        <p:nvSpPr>
          <p:cNvPr id="6" name="Footer Placeholder 5">
            <a:extLst>
              <a:ext uri="{FF2B5EF4-FFF2-40B4-BE49-F238E27FC236}">
                <a16:creationId xmlns:a16="http://schemas.microsoft.com/office/drawing/2014/main" id="{29F66842-7EAC-2639-D167-1843EF5B0FC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19D04C7-326D-4DA1-8C68-7ACC8E9E6A3B}"/>
              </a:ext>
            </a:extLst>
          </p:cNvPr>
          <p:cNvSpPr>
            <a:spLocks noGrp="1"/>
          </p:cNvSpPr>
          <p:nvPr>
            <p:ph type="sldNum" sz="quarter" idx="12"/>
          </p:nvPr>
        </p:nvSpPr>
        <p:spPr/>
        <p:txBody>
          <a:bodyPr/>
          <a:lstStyle/>
          <a:p>
            <a:fld id="{97764FD4-DF56-1843-BA8F-0FC59E445329}" type="slidenum">
              <a:rPr lang="en-US" smtClean="0"/>
              <a:t>‹#›</a:t>
            </a:fld>
            <a:endParaRPr lang="en-US" dirty="0"/>
          </a:p>
        </p:txBody>
      </p:sp>
    </p:spTree>
    <p:extLst>
      <p:ext uri="{BB962C8B-B14F-4D97-AF65-F5344CB8AC3E}">
        <p14:creationId xmlns:p14="http://schemas.microsoft.com/office/powerpoint/2010/main" val="3455312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69814-B88F-8771-B7D5-69A05292F1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79C4D1-2370-DC40-C6D7-477EEF0624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A8AA6AB-C781-CFCF-ECC2-121445A56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6BC5B5-F105-F3E4-4D01-2717AD6A7264}"/>
              </a:ext>
            </a:extLst>
          </p:cNvPr>
          <p:cNvSpPr>
            <a:spLocks noGrp="1"/>
          </p:cNvSpPr>
          <p:nvPr>
            <p:ph type="dt" sz="half" idx="10"/>
          </p:nvPr>
        </p:nvSpPr>
        <p:spPr/>
        <p:txBody>
          <a:bodyPr/>
          <a:lstStyle/>
          <a:p>
            <a:fld id="{1EA376D7-C1B3-8244-8B99-A06B06668FB3}" type="datetimeFigureOut">
              <a:rPr lang="en-US" smtClean="0"/>
              <a:t>7/5/2023</a:t>
            </a:fld>
            <a:endParaRPr lang="en-US" dirty="0"/>
          </a:p>
        </p:txBody>
      </p:sp>
      <p:sp>
        <p:nvSpPr>
          <p:cNvPr id="6" name="Footer Placeholder 5">
            <a:extLst>
              <a:ext uri="{FF2B5EF4-FFF2-40B4-BE49-F238E27FC236}">
                <a16:creationId xmlns:a16="http://schemas.microsoft.com/office/drawing/2014/main" id="{79A97BF5-CA3D-1B79-5D4A-6A1424720E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9C5D8B-D49F-E59B-3B94-2F12290FBD5E}"/>
              </a:ext>
            </a:extLst>
          </p:cNvPr>
          <p:cNvSpPr>
            <a:spLocks noGrp="1"/>
          </p:cNvSpPr>
          <p:nvPr>
            <p:ph type="sldNum" sz="quarter" idx="12"/>
          </p:nvPr>
        </p:nvSpPr>
        <p:spPr/>
        <p:txBody>
          <a:bodyPr/>
          <a:lstStyle/>
          <a:p>
            <a:fld id="{97764FD4-DF56-1843-BA8F-0FC59E445329}" type="slidenum">
              <a:rPr lang="en-US" smtClean="0"/>
              <a:t>‹#›</a:t>
            </a:fld>
            <a:endParaRPr lang="en-US" dirty="0"/>
          </a:p>
        </p:txBody>
      </p:sp>
    </p:spTree>
    <p:extLst>
      <p:ext uri="{BB962C8B-B14F-4D97-AF65-F5344CB8AC3E}">
        <p14:creationId xmlns:p14="http://schemas.microsoft.com/office/powerpoint/2010/main" val="2592519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67D1AE-FA70-B33D-CFF3-A08F643114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874874-A83A-0F0B-8CF8-2B32E143DB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035F01-DEDF-7D74-25DE-9DDE11F9A3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A376D7-C1B3-8244-8B99-A06B06668FB3}" type="datetimeFigureOut">
              <a:rPr lang="en-US" smtClean="0"/>
              <a:t>7/5/2023</a:t>
            </a:fld>
            <a:endParaRPr lang="en-US" dirty="0"/>
          </a:p>
        </p:txBody>
      </p:sp>
      <p:sp>
        <p:nvSpPr>
          <p:cNvPr id="5" name="Footer Placeholder 4">
            <a:extLst>
              <a:ext uri="{FF2B5EF4-FFF2-40B4-BE49-F238E27FC236}">
                <a16:creationId xmlns:a16="http://schemas.microsoft.com/office/drawing/2014/main" id="{BEE0C337-7DDD-B373-E494-078B73BB70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0F7F7EA-8B7C-AE95-7C18-EF5CE59F79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764FD4-DF56-1843-BA8F-0FC59E445329}" type="slidenum">
              <a:rPr lang="en-US" smtClean="0"/>
              <a:t>‹#›</a:t>
            </a:fld>
            <a:endParaRPr lang="en-US" dirty="0"/>
          </a:p>
        </p:txBody>
      </p:sp>
    </p:spTree>
    <p:extLst>
      <p:ext uri="{BB962C8B-B14F-4D97-AF65-F5344CB8AC3E}">
        <p14:creationId xmlns:p14="http://schemas.microsoft.com/office/powerpoint/2010/main" val="126261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noChangeAspect="1"/>
          </p:cNvSpPr>
          <p:nvPr>
            <p:ph type="title"/>
          </p:nvPr>
        </p:nvSpPr>
        <p:spPr>
          <a:xfrm>
            <a:off x="3" y="0"/>
            <a:ext cx="12191999" cy="1228164"/>
          </a:xfrm>
          <a:prstGeom prst="rect">
            <a:avLst/>
          </a:prstGeom>
          <a:solidFill>
            <a:srgbClr val="009DDC"/>
          </a:solidFill>
        </p:spPr>
        <p:txBody>
          <a:bodyPr vert="horz" lIns="91440" tIns="9144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p:nvSpPr>
        <p:spPr>
          <a:xfrm>
            <a:off x="0" y="1228164"/>
            <a:ext cx="12192000" cy="91440"/>
          </a:xfrm>
          <a:prstGeom prst="rect">
            <a:avLst/>
          </a:prstGeom>
          <a:solidFill>
            <a:srgbClr val="41C5CC"/>
          </a:solidFill>
        </p:spPr>
        <p:txBody>
          <a:bodyPr wrap="square" rtlCol="0">
            <a:spAutoFit/>
          </a:bodyPr>
          <a:lstStyle/>
          <a:p>
            <a:endParaRPr lang="en-US" sz="1800"/>
          </a:p>
        </p:txBody>
      </p:sp>
    </p:spTree>
    <p:extLst>
      <p:ext uri="{BB962C8B-B14F-4D97-AF65-F5344CB8AC3E}">
        <p14:creationId xmlns:p14="http://schemas.microsoft.com/office/powerpoint/2010/main" val="3627504575"/>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ctr" defTabSz="914400" rtl="0" eaLnBrk="1" latinLnBrk="0" hangingPunct="1">
        <a:lnSpc>
          <a:spcPct val="90000"/>
        </a:lnSpc>
        <a:spcBef>
          <a:spcPct val="0"/>
        </a:spcBef>
        <a:buNone/>
        <a:defRPr sz="4000" kern="1200" baseline="0">
          <a:solidFill>
            <a:schemeClr val="bg1"/>
          </a:solidFill>
          <a:latin typeface="+mj-lt"/>
          <a:ea typeface="+mj-ea"/>
          <a:cs typeface="+mj-cs"/>
        </a:defRPr>
      </a:lvl1pPr>
    </p:titleStyle>
    <p:bodyStyle>
      <a:lvl1pPr marL="342900" indent="-342900" algn="l" defTabSz="914400" rtl="0" eaLnBrk="1" latinLnBrk="0" hangingPunct="1">
        <a:spcBef>
          <a:spcPts val="600"/>
        </a:spcBef>
        <a:buClr>
          <a:srgbClr val="0F7CA7"/>
        </a:buClr>
        <a:buSzPct val="125000"/>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600"/>
        </a:spcBef>
        <a:buClr>
          <a:srgbClr val="56AC49"/>
        </a:buClr>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spcBef>
          <a:spcPts val="600"/>
        </a:spcBef>
        <a:buClr>
          <a:srgbClr val="EE8E00"/>
        </a:buClr>
        <a:buSzPct val="90000"/>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6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6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CD6ACD18-4875-01FE-58CF-9B595A98254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7368"/>
          <a:stretch/>
        </p:blipFill>
        <p:spPr bwMode="auto">
          <a:xfrm>
            <a:off x="3997314" y="1439152"/>
            <a:ext cx="8194686" cy="3967993"/>
          </a:xfrm>
          <a:prstGeom prst="rect">
            <a:avLst/>
          </a:prstGeom>
          <a:noFill/>
          <a:extLst>
            <a:ext uri="{909E8E84-426E-40DD-AFC4-6F175D3DCCD1}">
              <a14:hiddenFill xmlns:a14="http://schemas.microsoft.com/office/drawing/2010/main">
                <a:solidFill>
                  <a:srgbClr val="FFFFFF"/>
                </a:solidFill>
              </a14:hiddenFill>
            </a:ext>
          </a:extLst>
        </p:spPr>
      </p:pic>
      <p:sp>
        <p:nvSpPr>
          <p:cNvPr id="35" name="Freeform: Shape 34">
            <a:extLst>
              <a:ext uri="{FF2B5EF4-FFF2-40B4-BE49-F238E27FC236}">
                <a16:creationId xmlns:a16="http://schemas.microsoft.com/office/drawing/2014/main" id="{152F8994-E6D4-4311-9548-C3607BC4364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49824D6-0100-4A76-905F-52D88C405CCC}"/>
              </a:ext>
            </a:extLst>
          </p:cNvPr>
          <p:cNvSpPr>
            <a:spLocks noGrp="1"/>
          </p:cNvSpPr>
          <p:nvPr>
            <p:ph idx="1"/>
          </p:nvPr>
        </p:nvSpPr>
        <p:spPr>
          <a:xfrm>
            <a:off x="82293" y="366678"/>
            <a:ext cx="5000070" cy="2315819"/>
          </a:xfrm>
          <a:solidFill>
            <a:srgbClr val="009DDC"/>
          </a:solidFill>
        </p:spPr>
        <p:txBody>
          <a:bodyPr anchor="ctr">
            <a:normAutofit fontScale="85000" lnSpcReduction="20000"/>
          </a:bodyPr>
          <a:lstStyle/>
          <a:p>
            <a:pPr marL="0" indent="0" algn="ctr">
              <a:buNone/>
            </a:pPr>
            <a:r>
              <a:rPr lang="en-US" sz="6600" b="1" dirty="0">
                <a:solidFill>
                  <a:schemeClr val="bg1"/>
                </a:solidFill>
                <a:cs typeface="Calibri"/>
              </a:rPr>
              <a:t>VCTC</a:t>
            </a:r>
            <a:br>
              <a:rPr lang="en-US" sz="6600" b="1" dirty="0">
                <a:solidFill>
                  <a:schemeClr val="bg1"/>
                </a:solidFill>
                <a:cs typeface="Calibri"/>
              </a:rPr>
            </a:br>
            <a:r>
              <a:rPr lang="en-US" sz="6600" b="1" dirty="0">
                <a:solidFill>
                  <a:schemeClr val="bg1"/>
                </a:solidFill>
                <a:cs typeface="Calibri"/>
              </a:rPr>
              <a:t>Rideshare Update</a:t>
            </a:r>
            <a:endParaRPr lang="en-US" sz="3000" b="1" dirty="0">
              <a:solidFill>
                <a:schemeClr val="bg1"/>
              </a:solidFill>
            </a:endParaRPr>
          </a:p>
        </p:txBody>
      </p:sp>
      <p:sp>
        <p:nvSpPr>
          <p:cNvPr id="6" name="Freeform 12">
            <a:extLst>
              <a:ext uri="{FF2B5EF4-FFF2-40B4-BE49-F238E27FC236}">
                <a16:creationId xmlns:a16="http://schemas.microsoft.com/office/drawing/2014/main" id="{2BB2C1F1-8B8C-420C-99CB-71C16429C5FE}"/>
              </a:ext>
            </a:extLst>
          </p:cNvPr>
          <p:cNvSpPr/>
          <p:nvPr/>
        </p:nvSpPr>
        <p:spPr>
          <a:xfrm>
            <a:off x="3615069" y="-11702"/>
            <a:ext cx="3646967" cy="6869702"/>
          </a:xfrm>
          <a:custGeom>
            <a:avLst/>
            <a:gdLst>
              <a:gd name="connsiteX0" fmla="*/ 0 w 3478491"/>
              <a:gd name="connsiteY0" fmla="*/ 6900421 h 6900421"/>
              <a:gd name="connsiteX1" fmla="*/ 3176833 w 3478491"/>
              <a:gd name="connsiteY1" fmla="*/ 0 h 6900421"/>
              <a:gd name="connsiteX2" fmla="*/ 3478491 w 3478491"/>
              <a:gd name="connsiteY2" fmla="*/ 0 h 6900421"/>
              <a:gd name="connsiteX3" fmla="*/ 329939 w 3478491"/>
              <a:gd name="connsiteY3" fmla="*/ 6890994 h 6900421"/>
              <a:gd name="connsiteX4" fmla="*/ 0 w 3478491"/>
              <a:gd name="connsiteY4" fmla="*/ 6900421 h 6900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491" h="6900421">
                <a:moveTo>
                  <a:pt x="0" y="6900421"/>
                </a:moveTo>
                <a:lnTo>
                  <a:pt x="3176833" y="0"/>
                </a:lnTo>
                <a:lnTo>
                  <a:pt x="3478491" y="0"/>
                </a:lnTo>
                <a:lnTo>
                  <a:pt x="329939" y="6890994"/>
                </a:lnTo>
                <a:lnTo>
                  <a:pt x="0" y="6900421"/>
                </a:lnTo>
                <a:close/>
              </a:path>
            </a:pathLst>
          </a:custGeom>
          <a:solidFill>
            <a:srgbClr val="FDBB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A3627287-C810-AB65-7007-9C0601206135}"/>
              </a:ext>
            </a:extLst>
          </p:cNvPr>
          <p:cNvSpPr txBox="1"/>
          <p:nvPr/>
        </p:nvSpPr>
        <p:spPr>
          <a:xfrm>
            <a:off x="196087" y="3049175"/>
            <a:ext cx="4430205" cy="43088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prstClr val="white"/>
                </a:solidFill>
                <a:latin typeface="Calibri"/>
                <a:ea typeface="+mn-lt"/>
                <a:cs typeface="Calibri"/>
              </a:rPr>
              <a:t>July</a:t>
            </a:r>
            <a:r>
              <a:rPr kumimoji="0" lang="en-US" sz="2200" b="1" i="0" u="none" strike="noStrike" kern="1200" cap="none" spc="0" normalizeH="0" baseline="0" noProof="0" dirty="0">
                <a:ln>
                  <a:noFill/>
                </a:ln>
                <a:solidFill>
                  <a:prstClr val="white"/>
                </a:solidFill>
                <a:effectLst/>
                <a:uLnTx/>
                <a:uFillTx/>
                <a:latin typeface="Calibri"/>
                <a:ea typeface="+mn-lt"/>
                <a:cs typeface="Calibri"/>
              </a:rPr>
              <a:t> </a:t>
            </a:r>
            <a:r>
              <a:rPr lang="en-US" sz="2200" b="1" dirty="0">
                <a:solidFill>
                  <a:prstClr val="white"/>
                </a:solidFill>
                <a:latin typeface="Calibri"/>
                <a:ea typeface="+mn-lt"/>
                <a:cs typeface="Calibri"/>
              </a:rPr>
              <a:t>7</a:t>
            </a:r>
            <a:r>
              <a:rPr kumimoji="0" lang="en-US" sz="2200" b="1" i="0" u="none" strike="noStrike" kern="1200" cap="none" spc="0" normalizeH="0" baseline="0" noProof="0" dirty="0">
                <a:ln>
                  <a:noFill/>
                </a:ln>
                <a:solidFill>
                  <a:prstClr val="white"/>
                </a:solidFill>
                <a:effectLst/>
                <a:uLnTx/>
                <a:uFillTx/>
                <a:latin typeface="Calibri"/>
                <a:ea typeface="+mn-lt"/>
                <a:cs typeface="Calibri"/>
              </a:rPr>
              <a:t>, 2023</a:t>
            </a:r>
          </a:p>
        </p:txBody>
      </p:sp>
      <p:pic>
        <p:nvPicPr>
          <p:cNvPr id="4" name="Picture 3" descr="Shape, arrow&#10;&#10;Description automatically generated">
            <a:extLst>
              <a:ext uri="{FF2B5EF4-FFF2-40B4-BE49-F238E27FC236}">
                <a16:creationId xmlns:a16="http://schemas.microsoft.com/office/drawing/2014/main" id="{0F7AEEB5-61F0-EF4F-426F-E31519DC0A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27" t="29191" r="26147" b="29192"/>
          <a:stretch/>
        </p:blipFill>
        <p:spPr>
          <a:xfrm>
            <a:off x="296755" y="4574345"/>
            <a:ext cx="3732532" cy="2283655"/>
          </a:xfrm>
          <a:prstGeom prst="rect">
            <a:avLst/>
          </a:prstGeom>
        </p:spPr>
      </p:pic>
    </p:spTree>
    <p:extLst>
      <p:ext uri="{BB962C8B-B14F-4D97-AF65-F5344CB8AC3E}">
        <p14:creationId xmlns:p14="http://schemas.microsoft.com/office/powerpoint/2010/main" val="615569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337481-44ED-8460-8324-9110F4851F42}"/>
              </a:ext>
            </a:extLst>
          </p:cNvPr>
          <p:cNvSpPr/>
          <p:nvPr/>
        </p:nvSpPr>
        <p:spPr>
          <a:xfrm>
            <a:off x="10394" y="0"/>
            <a:ext cx="6085606"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E8CCB60-BDC2-049D-A91D-1E6F14C1A1A2}"/>
              </a:ext>
            </a:extLst>
          </p:cNvPr>
          <p:cNvSpPr txBox="1"/>
          <p:nvPr/>
        </p:nvSpPr>
        <p:spPr>
          <a:xfrm>
            <a:off x="420414" y="453470"/>
            <a:ext cx="3552496" cy="553998"/>
          </a:xfrm>
          <a:prstGeom prst="rect">
            <a:avLst/>
          </a:prstGeom>
          <a:noFill/>
        </p:spPr>
        <p:txBody>
          <a:bodyPr wrap="square">
            <a:spAutoFit/>
          </a:bodyPr>
          <a:lstStyle/>
          <a:p>
            <a:r>
              <a:rPr lang="en-US" sz="3000" b="1" dirty="0">
                <a:solidFill>
                  <a:schemeClr val="bg1"/>
                </a:solidFill>
                <a:latin typeface="Gotham" pitchFamily="2" charset="0"/>
              </a:rPr>
              <a:t>Rideshare</a:t>
            </a:r>
            <a:endParaRPr lang="en-US" sz="3000" dirty="0"/>
          </a:p>
        </p:txBody>
      </p:sp>
      <p:sp>
        <p:nvSpPr>
          <p:cNvPr id="3" name="TextBox 2">
            <a:extLst>
              <a:ext uri="{FF2B5EF4-FFF2-40B4-BE49-F238E27FC236}">
                <a16:creationId xmlns:a16="http://schemas.microsoft.com/office/drawing/2014/main" id="{3456478A-0D55-1DA5-6ADE-E28E4200424A}"/>
              </a:ext>
            </a:extLst>
          </p:cNvPr>
          <p:cNvSpPr txBox="1"/>
          <p:nvPr/>
        </p:nvSpPr>
        <p:spPr>
          <a:xfrm>
            <a:off x="343949" y="1381305"/>
            <a:ext cx="5615093" cy="4247317"/>
          </a:xfrm>
          <a:prstGeom prst="rect">
            <a:avLst/>
          </a:prstGeom>
          <a:noFill/>
          <a:ln>
            <a:noFill/>
          </a:ln>
          <a:effectLst>
            <a:outerShdw blurRad="50800" dist="50800" dir="5400000" sx="1000" sy="1000" algn="ctr" rotWithShape="0">
              <a:srgbClr val="000000">
                <a:alpha val="43137"/>
              </a:srgbClr>
            </a:outerShdw>
          </a:effectLst>
        </p:spPr>
        <p:txBody>
          <a:bodyPr wrap="square" rtlCol="0">
            <a:spAutoFit/>
          </a:bodyPr>
          <a:lstStyle/>
          <a:p>
            <a:pPr algn="l"/>
            <a:endParaRPr lang="en-US" dirty="0">
              <a:solidFill>
                <a:srgbClr val="374151"/>
              </a:solidFill>
              <a:latin typeface="Söhne"/>
            </a:endParaRPr>
          </a:p>
          <a:p>
            <a:pPr algn="l">
              <a:buFont typeface="Arial" panose="020B0604020202020204" pitchFamily="34" charset="0"/>
              <a:buChar char="•"/>
            </a:pPr>
            <a:r>
              <a:rPr lang="en-US" b="0" i="0" dirty="0">
                <a:solidFill>
                  <a:srgbClr val="374151"/>
                </a:solidFill>
                <a:effectLst/>
                <a:latin typeface="Söhne"/>
              </a:rPr>
              <a:t>Rideshare program aims to reduce single occupancy vehicles through carpooling, vanpooling, teleworking, biking, and transit options</a:t>
            </a:r>
          </a:p>
          <a:p>
            <a:pPr algn="l">
              <a:buFont typeface="Arial" panose="020B0604020202020204" pitchFamily="34" charset="0"/>
              <a:buChar char="•"/>
            </a:pPr>
            <a:endParaRPr lang="en-US" b="0" i="0" dirty="0">
              <a:solidFill>
                <a:srgbClr val="374151"/>
              </a:solidFill>
              <a:effectLst/>
              <a:latin typeface="Söhne"/>
            </a:endParaRPr>
          </a:p>
          <a:p>
            <a:pPr>
              <a:buFont typeface="Arial" panose="020B0604020202020204" pitchFamily="34" charset="0"/>
              <a:buChar char="•"/>
            </a:pPr>
            <a:r>
              <a:rPr lang="en-US" b="0" i="0" dirty="0">
                <a:solidFill>
                  <a:srgbClr val="374151"/>
                </a:solidFill>
                <a:effectLst/>
                <a:latin typeface="Söhne"/>
              </a:rPr>
              <a:t>VCTC engages in the Regional Rideshare program, partnering with neighboring counties to provide resources, including the </a:t>
            </a:r>
            <a:r>
              <a:rPr lang="en-US" b="0" i="0" dirty="0" err="1">
                <a:solidFill>
                  <a:srgbClr val="374151"/>
                </a:solidFill>
                <a:effectLst/>
                <a:latin typeface="Söhne"/>
              </a:rPr>
              <a:t>RideMatch</a:t>
            </a:r>
            <a:r>
              <a:rPr lang="en-US" b="0" i="0" dirty="0">
                <a:solidFill>
                  <a:srgbClr val="374151"/>
                </a:solidFill>
                <a:effectLst/>
                <a:latin typeface="Söhne"/>
              </a:rPr>
              <a:t> database for </a:t>
            </a:r>
            <a:r>
              <a:rPr lang="en-US" b="0" i="0" dirty="0" err="1">
                <a:solidFill>
                  <a:srgbClr val="374151"/>
                </a:solidFill>
                <a:effectLst/>
                <a:latin typeface="Söhne"/>
              </a:rPr>
              <a:t>ridematching</a:t>
            </a:r>
            <a:r>
              <a:rPr lang="en-US" b="0" i="0" dirty="0">
                <a:solidFill>
                  <a:srgbClr val="374151"/>
                </a:solidFill>
                <a:effectLst/>
                <a:latin typeface="Söhne"/>
              </a:rPr>
              <a:t> and commuting data helpful for </a:t>
            </a:r>
            <a:r>
              <a:rPr lang="en-US" sz="1800" b="0" i="0" dirty="0">
                <a:solidFill>
                  <a:srgbClr val="374151"/>
                </a:solidFill>
                <a:effectLst/>
                <a:latin typeface="Söhne"/>
              </a:rPr>
              <a:t>employees, employers, and VCTC</a:t>
            </a:r>
            <a:endParaRPr lang="en-US" b="0" i="0" dirty="0">
              <a:solidFill>
                <a:srgbClr val="374151"/>
              </a:solidFill>
              <a:effectLst/>
              <a:latin typeface="Söhne"/>
            </a:endParaRPr>
          </a:p>
          <a:p>
            <a:pPr algn="l"/>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Teleworking resources and marketing campaigns, such as Bike to Work Week, are also part of the Rideshare program</a:t>
            </a:r>
          </a:p>
          <a:p>
            <a:pPr algn="l">
              <a:buFont typeface="Arial" panose="020B0604020202020204" pitchFamily="34" charset="0"/>
              <a:buChar char="•"/>
            </a:pPr>
            <a:endParaRPr lang="en-US" b="0" i="0" dirty="0">
              <a:solidFill>
                <a:srgbClr val="374151"/>
              </a:solidFill>
              <a:effectLst/>
              <a:latin typeface="Söhne"/>
            </a:endParaRPr>
          </a:p>
        </p:txBody>
      </p:sp>
      <p:pic>
        <p:nvPicPr>
          <p:cNvPr id="10" name="Picture 9">
            <a:extLst>
              <a:ext uri="{FF2B5EF4-FFF2-40B4-BE49-F238E27FC236}">
                <a16:creationId xmlns:a16="http://schemas.microsoft.com/office/drawing/2014/main" id="{749D29EA-2716-8A20-756C-9300C2BBCEFB}"/>
              </a:ext>
            </a:extLst>
          </p:cNvPr>
          <p:cNvPicPr>
            <a:picLocks noChangeAspect="1"/>
          </p:cNvPicPr>
          <p:nvPr/>
        </p:nvPicPr>
        <p:blipFill>
          <a:blip r:embed="rId2"/>
          <a:stretch>
            <a:fillRect/>
          </a:stretch>
        </p:blipFill>
        <p:spPr>
          <a:xfrm>
            <a:off x="9356668" y="107688"/>
            <a:ext cx="2747431" cy="3499580"/>
          </a:xfrm>
          <a:prstGeom prst="rect">
            <a:avLst/>
          </a:prstGeom>
          <a:effectLst>
            <a:softEdge rad="63500"/>
          </a:effectLst>
        </p:spPr>
      </p:pic>
      <p:pic>
        <p:nvPicPr>
          <p:cNvPr id="16" name="Picture 15">
            <a:extLst>
              <a:ext uri="{FF2B5EF4-FFF2-40B4-BE49-F238E27FC236}">
                <a16:creationId xmlns:a16="http://schemas.microsoft.com/office/drawing/2014/main" id="{572E1E4E-9AE8-CCBD-F477-2FAE8A93BB29}"/>
              </a:ext>
            </a:extLst>
          </p:cNvPr>
          <p:cNvPicPr>
            <a:picLocks noChangeAspect="1"/>
          </p:cNvPicPr>
          <p:nvPr/>
        </p:nvPicPr>
        <p:blipFill>
          <a:blip r:embed="rId3"/>
          <a:stretch>
            <a:fillRect/>
          </a:stretch>
        </p:blipFill>
        <p:spPr>
          <a:xfrm>
            <a:off x="8580277" y="4397590"/>
            <a:ext cx="3431889" cy="2285610"/>
          </a:xfrm>
          <a:prstGeom prst="rect">
            <a:avLst/>
          </a:prstGeom>
          <a:effectLst>
            <a:softEdge rad="63500"/>
          </a:effectLst>
        </p:spPr>
      </p:pic>
      <p:pic>
        <p:nvPicPr>
          <p:cNvPr id="12" name="Picture 11">
            <a:extLst>
              <a:ext uri="{FF2B5EF4-FFF2-40B4-BE49-F238E27FC236}">
                <a16:creationId xmlns:a16="http://schemas.microsoft.com/office/drawing/2014/main" id="{BED370EB-946B-7B52-12F2-A7CDAB6A1814}"/>
              </a:ext>
            </a:extLst>
          </p:cNvPr>
          <p:cNvPicPr>
            <a:picLocks noChangeAspect="1"/>
          </p:cNvPicPr>
          <p:nvPr/>
        </p:nvPicPr>
        <p:blipFill>
          <a:blip r:embed="rId4"/>
          <a:stretch>
            <a:fillRect/>
          </a:stretch>
        </p:blipFill>
        <p:spPr>
          <a:xfrm>
            <a:off x="6242807" y="3686229"/>
            <a:ext cx="3097839" cy="2104689"/>
          </a:xfrm>
          <a:prstGeom prst="rect">
            <a:avLst/>
          </a:prstGeom>
          <a:effectLst>
            <a:softEdge rad="63500"/>
          </a:effectLst>
        </p:spPr>
      </p:pic>
      <p:pic>
        <p:nvPicPr>
          <p:cNvPr id="14" name="Picture 13">
            <a:extLst>
              <a:ext uri="{FF2B5EF4-FFF2-40B4-BE49-F238E27FC236}">
                <a16:creationId xmlns:a16="http://schemas.microsoft.com/office/drawing/2014/main" id="{D237F12C-FD7E-E9DD-4B00-6C3045926962}"/>
              </a:ext>
            </a:extLst>
          </p:cNvPr>
          <p:cNvPicPr>
            <a:picLocks noChangeAspect="1"/>
          </p:cNvPicPr>
          <p:nvPr/>
        </p:nvPicPr>
        <p:blipFill>
          <a:blip r:embed="rId5"/>
          <a:stretch>
            <a:fillRect/>
          </a:stretch>
        </p:blipFill>
        <p:spPr>
          <a:xfrm>
            <a:off x="6690993" y="67811"/>
            <a:ext cx="1889284" cy="3499580"/>
          </a:xfrm>
          <a:prstGeom prst="rect">
            <a:avLst/>
          </a:prstGeom>
          <a:effectLst>
            <a:softEdge rad="63500"/>
          </a:effectLst>
        </p:spPr>
      </p:pic>
    </p:spTree>
    <p:extLst>
      <p:ext uri="{BB962C8B-B14F-4D97-AF65-F5344CB8AC3E}">
        <p14:creationId xmlns:p14="http://schemas.microsoft.com/office/powerpoint/2010/main" val="1939504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29C1C09-CF31-263D-0A02-D6C61ED7C08A}"/>
              </a:ext>
            </a:extLst>
          </p:cNvPr>
          <p:cNvPicPr>
            <a:picLocks noChangeAspect="1"/>
          </p:cNvPicPr>
          <p:nvPr/>
        </p:nvPicPr>
        <p:blipFill>
          <a:blip r:embed="rId2"/>
          <a:stretch>
            <a:fillRect/>
          </a:stretch>
        </p:blipFill>
        <p:spPr>
          <a:xfrm>
            <a:off x="3868784" y="78688"/>
            <a:ext cx="4258269" cy="3000794"/>
          </a:xfrm>
          <a:prstGeom prst="rect">
            <a:avLst/>
          </a:prstGeom>
          <a:effectLst>
            <a:softEdge rad="63500"/>
          </a:effectLst>
        </p:spPr>
      </p:pic>
      <p:sp>
        <p:nvSpPr>
          <p:cNvPr id="2" name="Rectangle 1">
            <a:extLst>
              <a:ext uri="{FF2B5EF4-FFF2-40B4-BE49-F238E27FC236}">
                <a16:creationId xmlns:a16="http://schemas.microsoft.com/office/drawing/2014/main" id="{32337481-44ED-8460-8324-9110F4851F42}"/>
              </a:ext>
            </a:extLst>
          </p:cNvPr>
          <p:cNvSpPr/>
          <p:nvPr/>
        </p:nvSpPr>
        <p:spPr>
          <a:xfrm>
            <a:off x="10394" y="0"/>
            <a:ext cx="4955889"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E8CCB60-BDC2-049D-A91D-1E6F14C1A1A2}"/>
              </a:ext>
            </a:extLst>
          </p:cNvPr>
          <p:cNvSpPr txBox="1"/>
          <p:nvPr/>
        </p:nvSpPr>
        <p:spPr>
          <a:xfrm>
            <a:off x="420414" y="453470"/>
            <a:ext cx="3552496" cy="553998"/>
          </a:xfrm>
          <a:prstGeom prst="rect">
            <a:avLst/>
          </a:prstGeom>
          <a:noFill/>
        </p:spPr>
        <p:txBody>
          <a:bodyPr wrap="square">
            <a:spAutoFit/>
          </a:bodyPr>
          <a:lstStyle/>
          <a:p>
            <a:r>
              <a:rPr lang="en-US" sz="3000" b="1" dirty="0">
                <a:solidFill>
                  <a:schemeClr val="bg1"/>
                </a:solidFill>
                <a:latin typeface="Gotham" pitchFamily="2" charset="0"/>
              </a:rPr>
              <a:t>Marketing Efforts</a:t>
            </a:r>
            <a:endParaRPr lang="en-US" sz="3000" dirty="0"/>
          </a:p>
        </p:txBody>
      </p:sp>
      <p:sp>
        <p:nvSpPr>
          <p:cNvPr id="3" name="TextBox 2">
            <a:extLst>
              <a:ext uri="{FF2B5EF4-FFF2-40B4-BE49-F238E27FC236}">
                <a16:creationId xmlns:a16="http://schemas.microsoft.com/office/drawing/2014/main" id="{3456478A-0D55-1DA5-6ADE-E28E4200424A}"/>
              </a:ext>
            </a:extLst>
          </p:cNvPr>
          <p:cNvSpPr txBox="1"/>
          <p:nvPr/>
        </p:nvSpPr>
        <p:spPr>
          <a:xfrm>
            <a:off x="420413" y="1918201"/>
            <a:ext cx="4258557" cy="3139321"/>
          </a:xfrm>
          <a:prstGeom prst="rect">
            <a:avLst/>
          </a:prstGeom>
          <a:noFill/>
          <a:ln>
            <a:noFill/>
          </a:ln>
          <a:effectLst>
            <a:outerShdw blurRad="50800" dist="50800" dir="5400000" sx="1000" sy="1000" algn="ctr" rotWithShape="0">
              <a:srgbClr val="000000">
                <a:alpha val="43137"/>
              </a:srgbClr>
            </a:outerShdw>
          </a:effectLst>
        </p:spPr>
        <p:txBody>
          <a:bodyPr wrap="square" rtlCol="0">
            <a:spAutoFit/>
          </a:bodyPr>
          <a:lstStyle/>
          <a:p>
            <a:pPr marL="285750" indent="-285750" algn="l">
              <a:buFont typeface="Arial" panose="020B0604020202020204" pitchFamily="34" charset="0"/>
              <a:buChar char="•"/>
            </a:pPr>
            <a:r>
              <a:rPr lang="en-US" b="0" i="0" dirty="0">
                <a:solidFill>
                  <a:srgbClr val="374151"/>
                </a:solidFill>
                <a:effectLst/>
                <a:latin typeface="Söhne"/>
              </a:rPr>
              <a:t>Bike to Work Week</a:t>
            </a:r>
          </a:p>
          <a:p>
            <a:pPr algn="l"/>
            <a:endParaRPr lang="en-US" b="0" i="0" dirty="0">
              <a:solidFill>
                <a:srgbClr val="374151"/>
              </a:solidFill>
              <a:effectLst/>
              <a:latin typeface="Söhne"/>
            </a:endParaRPr>
          </a:p>
          <a:p>
            <a:pPr marL="285750" indent="-285750" algn="l">
              <a:buFont typeface="Arial" panose="020B0604020202020204" pitchFamily="34" charset="0"/>
              <a:buChar char="•"/>
            </a:pPr>
            <a:r>
              <a:rPr lang="en-US" b="0" i="0" dirty="0">
                <a:solidFill>
                  <a:srgbClr val="374151"/>
                </a:solidFill>
                <a:effectLst/>
                <a:latin typeface="Söhne"/>
              </a:rPr>
              <a:t>Rideshare Week</a:t>
            </a:r>
          </a:p>
          <a:p>
            <a:pPr algn="l"/>
            <a:endParaRPr lang="en-US" b="0" i="0" dirty="0">
              <a:solidFill>
                <a:srgbClr val="374151"/>
              </a:solidFill>
              <a:effectLst/>
              <a:latin typeface="Söhne"/>
            </a:endParaRPr>
          </a:p>
          <a:p>
            <a:pPr marL="285750" indent="-285750">
              <a:buFont typeface="Arial" panose="020B0604020202020204" pitchFamily="34" charset="0"/>
              <a:buChar char="•"/>
            </a:pPr>
            <a:r>
              <a:rPr lang="en-US" dirty="0">
                <a:solidFill>
                  <a:srgbClr val="374151"/>
                </a:solidFill>
                <a:latin typeface="Söhne"/>
              </a:rPr>
              <a:t>T</a:t>
            </a:r>
            <a:r>
              <a:rPr lang="en-US" b="0" i="0" dirty="0">
                <a:solidFill>
                  <a:srgbClr val="374151"/>
                </a:solidFill>
                <a:effectLst/>
                <a:latin typeface="Söhne"/>
              </a:rPr>
              <a:t>eleworking resources and tips during the pandemic</a:t>
            </a:r>
          </a:p>
          <a:p>
            <a:pPr marL="285750" indent="-285750">
              <a:buFont typeface="Arial" panose="020B0604020202020204" pitchFamily="34" charset="0"/>
              <a:buChar char="•"/>
            </a:pPr>
            <a:endParaRPr lang="en-US" b="0" i="0" dirty="0">
              <a:solidFill>
                <a:srgbClr val="374151"/>
              </a:solidFill>
              <a:effectLst/>
              <a:latin typeface="Söhne"/>
            </a:endParaRPr>
          </a:p>
          <a:p>
            <a:pPr marL="285750" indent="-285750">
              <a:buFont typeface="Arial" panose="020B0604020202020204" pitchFamily="34" charset="0"/>
              <a:buChar char="•"/>
            </a:pPr>
            <a:r>
              <a:rPr lang="en-US" dirty="0">
                <a:solidFill>
                  <a:srgbClr val="374151"/>
                </a:solidFill>
                <a:latin typeface="Söhne"/>
              </a:rPr>
              <a:t>H</a:t>
            </a:r>
            <a:r>
              <a:rPr lang="en-US" b="0" i="0" dirty="0">
                <a:solidFill>
                  <a:srgbClr val="374151"/>
                </a:solidFill>
                <a:effectLst/>
                <a:latin typeface="Söhne"/>
              </a:rPr>
              <a:t>ighlighting bike trails and ensuring driver-biker safety.</a:t>
            </a:r>
          </a:p>
          <a:p>
            <a:endParaRPr lang="en-US" b="0" i="0" dirty="0">
              <a:solidFill>
                <a:srgbClr val="374151"/>
              </a:solidFill>
              <a:effectLst/>
              <a:latin typeface="Söhne"/>
            </a:endParaRPr>
          </a:p>
          <a:p>
            <a:pPr marL="285750" indent="-285750">
              <a:buFont typeface="Arial" panose="020B0604020202020204" pitchFamily="34" charset="0"/>
              <a:buChar char="•"/>
            </a:pPr>
            <a:r>
              <a:rPr lang="en-US" b="0" i="0" dirty="0">
                <a:solidFill>
                  <a:srgbClr val="374151"/>
                </a:solidFill>
                <a:effectLst/>
                <a:latin typeface="Söhne"/>
              </a:rPr>
              <a:t> Upcoming bike safety campaign</a:t>
            </a:r>
          </a:p>
        </p:txBody>
      </p:sp>
      <p:pic>
        <p:nvPicPr>
          <p:cNvPr id="8" name="Picture 7">
            <a:extLst>
              <a:ext uri="{FF2B5EF4-FFF2-40B4-BE49-F238E27FC236}">
                <a16:creationId xmlns:a16="http://schemas.microsoft.com/office/drawing/2014/main" id="{0E51CFF0-085A-B210-B5D2-E549540A4D66}"/>
              </a:ext>
            </a:extLst>
          </p:cNvPr>
          <p:cNvPicPr>
            <a:picLocks noChangeAspect="1"/>
          </p:cNvPicPr>
          <p:nvPr/>
        </p:nvPicPr>
        <p:blipFill>
          <a:blip r:embed="rId3"/>
          <a:stretch>
            <a:fillRect/>
          </a:stretch>
        </p:blipFill>
        <p:spPr>
          <a:xfrm>
            <a:off x="10328932" y="4101424"/>
            <a:ext cx="1294221" cy="2386746"/>
          </a:xfrm>
          <a:prstGeom prst="rect">
            <a:avLst/>
          </a:prstGeom>
          <a:effectLst>
            <a:softEdge rad="63500"/>
          </a:effectLst>
        </p:spPr>
      </p:pic>
      <p:pic>
        <p:nvPicPr>
          <p:cNvPr id="14" name="Picture 13">
            <a:extLst>
              <a:ext uri="{FF2B5EF4-FFF2-40B4-BE49-F238E27FC236}">
                <a16:creationId xmlns:a16="http://schemas.microsoft.com/office/drawing/2014/main" id="{2A8E043A-0BD4-83FE-739C-6E2F98027DC4}"/>
              </a:ext>
            </a:extLst>
          </p:cNvPr>
          <p:cNvPicPr>
            <a:picLocks noChangeAspect="1"/>
          </p:cNvPicPr>
          <p:nvPr/>
        </p:nvPicPr>
        <p:blipFill>
          <a:blip r:embed="rId4"/>
          <a:stretch>
            <a:fillRect/>
          </a:stretch>
        </p:blipFill>
        <p:spPr>
          <a:xfrm>
            <a:off x="8824673" y="0"/>
            <a:ext cx="3008518" cy="3985808"/>
          </a:xfrm>
          <a:prstGeom prst="rect">
            <a:avLst/>
          </a:prstGeom>
          <a:effectLst>
            <a:softEdge rad="63500"/>
          </a:effectLst>
        </p:spPr>
      </p:pic>
      <p:pic>
        <p:nvPicPr>
          <p:cNvPr id="12" name="Picture 11">
            <a:extLst>
              <a:ext uri="{FF2B5EF4-FFF2-40B4-BE49-F238E27FC236}">
                <a16:creationId xmlns:a16="http://schemas.microsoft.com/office/drawing/2014/main" id="{FBDC65BB-868E-4728-65BF-AE5D5473FD6A}"/>
              </a:ext>
            </a:extLst>
          </p:cNvPr>
          <p:cNvPicPr>
            <a:picLocks noChangeAspect="1"/>
          </p:cNvPicPr>
          <p:nvPr/>
        </p:nvPicPr>
        <p:blipFill>
          <a:blip r:embed="rId5"/>
          <a:stretch>
            <a:fillRect/>
          </a:stretch>
        </p:blipFill>
        <p:spPr>
          <a:xfrm>
            <a:off x="5231181" y="3165262"/>
            <a:ext cx="4733925" cy="3438525"/>
          </a:xfrm>
          <a:prstGeom prst="rect">
            <a:avLst/>
          </a:prstGeom>
          <a:effectLst>
            <a:softEdge rad="63500"/>
          </a:effectLst>
        </p:spPr>
      </p:pic>
    </p:spTree>
    <p:extLst>
      <p:ext uri="{BB962C8B-B14F-4D97-AF65-F5344CB8AC3E}">
        <p14:creationId xmlns:p14="http://schemas.microsoft.com/office/powerpoint/2010/main" val="2492833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vehicle, land vehicle, transport, outdoor&#10;&#10;Description automatically generated">
            <a:extLst>
              <a:ext uri="{FF2B5EF4-FFF2-40B4-BE49-F238E27FC236}">
                <a16:creationId xmlns:a16="http://schemas.microsoft.com/office/drawing/2014/main" id="{90A6E559-6E9B-6DB8-997F-0D3D199AFEB4}"/>
              </a:ext>
            </a:extLst>
          </p:cNvPr>
          <p:cNvPicPr>
            <a:picLocks noChangeAspect="1"/>
          </p:cNvPicPr>
          <p:nvPr/>
        </p:nvPicPr>
        <p:blipFill>
          <a:blip r:embed="rId2"/>
          <a:stretch>
            <a:fillRect/>
          </a:stretch>
        </p:blipFill>
        <p:spPr>
          <a:xfrm>
            <a:off x="9223441" y="-6005"/>
            <a:ext cx="2968558" cy="1172075"/>
          </a:xfrm>
          <a:prstGeom prst="rect">
            <a:avLst/>
          </a:prstGeom>
          <a:effectLst>
            <a:softEdge rad="63500"/>
          </a:effectLst>
        </p:spPr>
      </p:pic>
      <p:pic>
        <p:nvPicPr>
          <p:cNvPr id="12" name="Picture 11" descr="A person talking on the phone next to a white van&#10;&#10;Description automatically generated with medium confidence">
            <a:extLst>
              <a:ext uri="{FF2B5EF4-FFF2-40B4-BE49-F238E27FC236}">
                <a16:creationId xmlns:a16="http://schemas.microsoft.com/office/drawing/2014/main" id="{52A6A3F9-6D74-5697-3A3B-42DD4ADE12BA}"/>
              </a:ext>
            </a:extLst>
          </p:cNvPr>
          <p:cNvPicPr>
            <a:picLocks noChangeAspect="1"/>
          </p:cNvPicPr>
          <p:nvPr/>
        </p:nvPicPr>
        <p:blipFill>
          <a:blip r:embed="rId3"/>
          <a:stretch>
            <a:fillRect/>
          </a:stretch>
        </p:blipFill>
        <p:spPr>
          <a:xfrm>
            <a:off x="5535662" y="580032"/>
            <a:ext cx="4080130" cy="2740648"/>
          </a:xfrm>
          <a:prstGeom prst="rect">
            <a:avLst/>
          </a:prstGeom>
          <a:effectLst>
            <a:softEdge rad="127000"/>
          </a:effectLst>
        </p:spPr>
      </p:pic>
      <p:pic>
        <p:nvPicPr>
          <p:cNvPr id="8" name="Picture 7" descr="A picture containing vehicle, land vehicle, outdoor, wheel&#10;&#10;Description automatically generated">
            <a:extLst>
              <a:ext uri="{FF2B5EF4-FFF2-40B4-BE49-F238E27FC236}">
                <a16:creationId xmlns:a16="http://schemas.microsoft.com/office/drawing/2014/main" id="{9E50B97D-62CA-CB94-872E-CD690F858E66}"/>
              </a:ext>
            </a:extLst>
          </p:cNvPr>
          <p:cNvPicPr>
            <a:picLocks noChangeAspect="1"/>
          </p:cNvPicPr>
          <p:nvPr/>
        </p:nvPicPr>
        <p:blipFill>
          <a:blip r:embed="rId4"/>
          <a:stretch>
            <a:fillRect/>
          </a:stretch>
        </p:blipFill>
        <p:spPr>
          <a:xfrm>
            <a:off x="4403783" y="3141677"/>
            <a:ext cx="7793956" cy="3716323"/>
          </a:xfrm>
          <a:prstGeom prst="rect">
            <a:avLst/>
          </a:prstGeom>
          <a:effectLst>
            <a:softEdge rad="12700"/>
          </a:effectLst>
        </p:spPr>
      </p:pic>
      <p:sp>
        <p:nvSpPr>
          <p:cNvPr id="2" name="Rectangle 1">
            <a:extLst>
              <a:ext uri="{FF2B5EF4-FFF2-40B4-BE49-F238E27FC236}">
                <a16:creationId xmlns:a16="http://schemas.microsoft.com/office/drawing/2014/main" id="{32337481-44ED-8460-8324-9110F4851F42}"/>
              </a:ext>
            </a:extLst>
          </p:cNvPr>
          <p:cNvSpPr/>
          <p:nvPr/>
        </p:nvSpPr>
        <p:spPr>
          <a:xfrm>
            <a:off x="10394" y="0"/>
            <a:ext cx="561023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E8CCB60-BDC2-049D-A91D-1E6F14C1A1A2}"/>
              </a:ext>
            </a:extLst>
          </p:cNvPr>
          <p:cNvSpPr txBox="1"/>
          <p:nvPr/>
        </p:nvSpPr>
        <p:spPr>
          <a:xfrm>
            <a:off x="420414" y="453470"/>
            <a:ext cx="3552496" cy="553998"/>
          </a:xfrm>
          <a:prstGeom prst="rect">
            <a:avLst/>
          </a:prstGeom>
          <a:noFill/>
        </p:spPr>
        <p:txBody>
          <a:bodyPr wrap="square">
            <a:spAutoFit/>
          </a:bodyPr>
          <a:lstStyle/>
          <a:p>
            <a:r>
              <a:rPr lang="en-US" sz="3000" b="1" dirty="0" err="1">
                <a:solidFill>
                  <a:schemeClr val="bg1"/>
                </a:solidFill>
                <a:latin typeface="Gotham" pitchFamily="2" charset="0"/>
              </a:rPr>
              <a:t>CalVans</a:t>
            </a:r>
            <a:endParaRPr lang="en-US" sz="3000" dirty="0"/>
          </a:p>
        </p:txBody>
      </p:sp>
      <p:sp>
        <p:nvSpPr>
          <p:cNvPr id="3" name="TextBox 2">
            <a:extLst>
              <a:ext uri="{FF2B5EF4-FFF2-40B4-BE49-F238E27FC236}">
                <a16:creationId xmlns:a16="http://schemas.microsoft.com/office/drawing/2014/main" id="{3456478A-0D55-1DA5-6ADE-E28E4200424A}"/>
              </a:ext>
            </a:extLst>
          </p:cNvPr>
          <p:cNvSpPr txBox="1"/>
          <p:nvPr/>
        </p:nvSpPr>
        <p:spPr>
          <a:xfrm>
            <a:off x="178478" y="1199717"/>
            <a:ext cx="5442146" cy="4524315"/>
          </a:xfrm>
          <a:prstGeom prst="rect">
            <a:avLst/>
          </a:prstGeom>
          <a:noFill/>
          <a:ln>
            <a:noFill/>
          </a:ln>
          <a:effectLst>
            <a:outerShdw blurRad="50800" dist="50800" dir="5400000" sx="1000" sy="1000" algn="ctr" rotWithShape="0">
              <a:srgbClr val="000000">
                <a:alpha val="43137"/>
              </a:srgbClr>
            </a:outerShdw>
          </a:effectLst>
        </p:spPr>
        <p:txBody>
          <a:bodyPr wrap="square" rtlCol="0">
            <a:spAutoFit/>
          </a:bodyPr>
          <a:lstStyle/>
          <a:p>
            <a:pPr algn="l">
              <a:buFont typeface="Arial" panose="020B0604020202020204" pitchFamily="34" charset="0"/>
              <a:buChar char="•"/>
            </a:pPr>
            <a:r>
              <a:rPr kumimoji="0" lang="en-US" sz="1800" b="0" i="0" u="none" strike="noStrike" kern="1200" cap="none" spc="0" normalizeH="0" baseline="0" noProof="0" dirty="0">
                <a:ln>
                  <a:noFill/>
                </a:ln>
                <a:solidFill>
                  <a:srgbClr val="374151"/>
                </a:solidFill>
                <a:effectLst/>
                <a:uLnTx/>
                <a:uFillTx/>
                <a:latin typeface="Söhne"/>
                <a:ea typeface="+mn-ea"/>
                <a:cs typeface="+mn-cs"/>
              </a:rPr>
              <a:t>VCTC supports vanpooling through </a:t>
            </a:r>
            <a:r>
              <a:rPr kumimoji="0" lang="en-US" sz="1800" b="0" i="0" u="none" strike="noStrike" kern="1200" cap="none" spc="0" normalizeH="0" baseline="0" noProof="0" dirty="0" err="1">
                <a:ln>
                  <a:noFill/>
                </a:ln>
                <a:solidFill>
                  <a:srgbClr val="374151"/>
                </a:solidFill>
                <a:effectLst/>
                <a:uLnTx/>
                <a:uFillTx/>
                <a:latin typeface="Söhne"/>
                <a:ea typeface="+mn-ea"/>
                <a:cs typeface="+mn-cs"/>
              </a:rPr>
              <a:t>CalVans</a:t>
            </a:r>
            <a:r>
              <a:rPr kumimoji="0" lang="en-US" sz="1800" b="0" i="0" u="none" strike="noStrike" kern="1200" cap="none" spc="0" normalizeH="0" baseline="0" noProof="0" dirty="0">
                <a:ln>
                  <a:noFill/>
                </a:ln>
                <a:solidFill>
                  <a:srgbClr val="374151"/>
                </a:solidFill>
                <a:effectLst/>
                <a:uLnTx/>
                <a:uFillTx/>
                <a:latin typeface="Söhne"/>
                <a:ea typeface="+mn-ea"/>
                <a:cs typeface="+mn-cs"/>
              </a:rPr>
              <a:t> JPA and plans to enhance vanpooling information in the </a:t>
            </a:r>
            <a:r>
              <a:rPr kumimoji="0" lang="en-US" sz="1800" b="0" i="0" u="none" strike="noStrike" kern="1200" cap="none" spc="0" normalizeH="0" baseline="0" noProof="0" dirty="0" err="1">
                <a:ln>
                  <a:noFill/>
                </a:ln>
                <a:solidFill>
                  <a:srgbClr val="374151"/>
                </a:solidFill>
                <a:effectLst/>
                <a:uLnTx/>
                <a:uFillTx/>
                <a:latin typeface="Söhne"/>
                <a:ea typeface="+mn-ea"/>
                <a:cs typeface="+mn-cs"/>
              </a:rPr>
              <a:t>RideMatch</a:t>
            </a:r>
            <a:r>
              <a:rPr kumimoji="0" lang="en-US" sz="1800" b="0" i="0" u="none" strike="noStrike" kern="1200" cap="none" spc="0" normalizeH="0" baseline="0" noProof="0" dirty="0">
                <a:ln>
                  <a:noFill/>
                </a:ln>
                <a:solidFill>
                  <a:srgbClr val="374151"/>
                </a:solidFill>
                <a:effectLst/>
                <a:uLnTx/>
                <a:uFillTx/>
                <a:latin typeface="Söhne"/>
                <a:ea typeface="+mn-ea"/>
                <a:cs typeface="+mn-cs"/>
              </a:rPr>
              <a:t> database.</a:t>
            </a:r>
            <a:r>
              <a:rPr kumimoji="0" lang="en-US" sz="1800" u="none" strike="noStrike" kern="1200" cap="none" spc="0" normalizeH="0" baseline="0" noProof="0" dirty="0">
                <a:ln>
                  <a:noFill/>
                </a:ln>
                <a:solidFill>
                  <a:srgbClr val="374151"/>
                </a:solidFill>
                <a:uLnTx/>
                <a:uFillTx/>
                <a:latin typeface="Söhne"/>
                <a:ea typeface="+mn-ea"/>
                <a:cs typeface="+mn-cs"/>
              </a:rPr>
              <a:t> </a:t>
            </a:r>
            <a:r>
              <a:rPr lang="en-US" b="0" i="0" dirty="0">
                <a:solidFill>
                  <a:srgbClr val="374151"/>
                </a:solidFill>
                <a:effectLst/>
                <a:latin typeface="Söhne"/>
              </a:rPr>
              <a:t>Provides comprehensive services, reducing congestion, pollution, and saving money.</a:t>
            </a:r>
          </a:p>
          <a:p>
            <a:pPr algn="l">
              <a:buFont typeface="Arial" panose="020B0604020202020204" pitchFamily="34" charset="0"/>
              <a:buChar char="•"/>
            </a:pPr>
            <a:endParaRPr lang="en-US" dirty="0">
              <a:solidFill>
                <a:srgbClr val="374151"/>
              </a:solidFill>
              <a:latin typeface="Söhne"/>
            </a:endParaRPr>
          </a:p>
          <a:p>
            <a:pPr algn="l">
              <a:buFont typeface="Arial" panose="020B0604020202020204" pitchFamily="34" charset="0"/>
              <a:buChar char="•"/>
            </a:pPr>
            <a:r>
              <a:rPr lang="en-US" b="0" i="0" dirty="0">
                <a:solidFill>
                  <a:srgbClr val="374151"/>
                </a:solidFill>
                <a:effectLst/>
                <a:latin typeface="Söhne"/>
              </a:rPr>
              <a:t>Agricultural vanpool ridership has significantly recovered since the pandemic, with 81 vanpools currently running in Ventura County.</a:t>
            </a:r>
          </a:p>
          <a:p>
            <a:pPr algn="l">
              <a:buFont typeface="Arial" panose="020B0604020202020204" pitchFamily="34" charset="0"/>
              <a:buChar char="•"/>
            </a:pPr>
            <a:endParaRPr lang="en-US" dirty="0">
              <a:solidFill>
                <a:srgbClr val="374151"/>
              </a:solidFill>
              <a:latin typeface="Söhne"/>
            </a:endParaRPr>
          </a:p>
          <a:p>
            <a:pPr algn="l">
              <a:buFont typeface="Arial" panose="020B0604020202020204" pitchFamily="34" charset="0"/>
              <a:buChar char="•"/>
            </a:pPr>
            <a:r>
              <a:rPr lang="en-US" b="0" i="0" dirty="0">
                <a:solidFill>
                  <a:srgbClr val="374151"/>
                </a:solidFill>
                <a:effectLst/>
                <a:latin typeface="Söhne"/>
              </a:rPr>
              <a:t>Exploring new vanpool opportunities with organizations like Oxnard College Cares and </a:t>
            </a:r>
            <a:r>
              <a:rPr lang="en-US" b="0" i="0" dirty="0" err="1">
                <a:solidFill>
                  <a:srgbClr val="374151"/>
                </a:solidFill>
                <a:effectLst/>
                <a:latin typeface="Söhne"/>
              </a:rPr>
              <a:t>SwapMeet</a:t>
            </a:r>
            <a:r>
              <a:rPr lang="en-US" b="0" i="0" dirty="0">
                <a:solidFill>
                  <a:srgbClr val="374151"/>
                </a:solidFill>
                <a:effectLst/>
                <a:latin typeface="Söhne"/>
              </a:rPr>
              <a:t> Justice.</a:t>
            </a:r>
          </a:p>
          <a:p>
            <a:pPr algn="l">
              <a:buFont typeface="Arial" panose="020B0604020202020204" pitchFamily="34" charset="0"/>
              <a:buChar char="•"/>
            </a:pPr>
            <a:endParaRPr lang="en-US" dirty="0">
              <a:solidFill>
                <a:srgbClr val="374151"/>
              </a:solidFill>
              <a:latin typeface="Söhne"/>
            </a:endParaRPr>
          </a:p>
          <a:p>
            <a:pPr algn="l">
              <a:buFont typeface="Arial" panose="020B0604020202020204" pitchFamily="34" charset="0"/>
              <a:buChar char="•"/>
            </a:pPr>
            <a:r>
              <a:rPr lang="en-US" b="0" i="0" dirty="0" err="1">
                <a:solidFill>
                  <a:srgbClr val="374151"/>
                </a:solidFill>
                <a:effectLst/>
                <a:latin typeface="Söhne"/>
              </a:rPr>
              <a:t>CalVans</a:t>
            </a:r>
            <a:r>
              <a:rPr lang="en-US" b="0" i="0" dirty="0">
                <a:solidFill>
                  <a:srgbClr val="374151"/>
                </a:solidFill>
                <a:effectLst/>
                <a:latin typeface="Söhne"/>
              </a:rPr>
              <a:t> is acquiring electric vans for residents of Many Mansions and Santa Buena Ventura Housing Authority facilities </a:t>
            </a:r>
          </a:p>
        </p:txBody>
      </p:sp>
    </p:spTree>
    <p:extLst>
      <p:ext uri="{BB962C8B-B14F-4D97-AF65-F5344CB8AC3E}">
        <p14:creationId xmlns:p14="http://schemas.microsoft.com/office/powerpoint/2010/main" val="3762092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66F761D-C156-A476-1382-2D932DED863F}"/>
              </a:ext>
            </a:extLst>
          </p:cNvPr>
          <p:cNvPicPr>
            <a:picLocks noChangeAspect="1"/>
          </p:cNvPicPr>
          <p:nvPr/>
        </p:nvPicPr>
        <p:blipFill>
          <a:blip r:embed="rId2"/>
          <a:stretch>
            <a:fillRect/>
          </a:stretch>
        </p:blipFill>
        <p:spPr>
          <a:xfrm>
            <a:off x="5976937" y="-1"/>
            <a:ext cx="2936056" cy="2204943"/>
          </a:xfrm>
          <a:prstGeom prst="rect">
            <a:avLst/>
          </a:prstGeom>
          <a:effectLst>
            <a:softEdge rad="63500"/>
          </a:effectLst>
        </p:spPr>
      </p:pic>
      <p:pic>
        <p:nvPicPr>
          <p:cNvPr id="11" name="Picture 10">
            <a:extLst>
              <a:ext uri="{FF2B5EF4-FFF2-40B4-BE49-F238E27FC236}">
                <a16:creationId xmlns:a16="http://schemas.microsoft.com/office/drawing/2014/main" id="{E0A5BDF5-8419-F587-1DA5-CC9ED03F334F}"/>
              </a:ext>
            </a:extLst>
          </p:cNvPr>
          <p:cNvPicPr>
            <a:picLocks noChangeAspect="1"/>
          </p:cNvPicPr>
          <p:nvPr/>
        </p:nvPicPr>
        <p:blipFill>
          <a:blip r:embed="rId3"/>
          <a:stretch>
            <a:fillRect/>
          </a:stretch>
        </p:blipFill>
        <p:spPr>
          <a:xfrm>
            <a:off x="8912993" y="0"/>
            <a:ext cx="3272235" cy="2180349"/>
          </a:xfrm>
          <a:prstGeom prst="rect">
            <a:avLst/>
          </a:prstGeom>
          <a:effectLst>
            <a:softEdge rad="63500"/>
          </a:effectLst>
        </p:spPr>
      </p:pic>
      <p:pic>
        <p:nvPicPr>
          <p:cNvPr id="3" name="Picture 2">
            <a:extLst>
              <a:ext uri="{FF2B5EF4-FFF2-40B4-BE49-F238E27FC236}">
                <a16:creationId xmlns:a16="http://schemas.microsoft.com/office/drawing/2014/main" id="{27904FED-91A8-6C71-6ED8-0976127065A8}"/>
              </a:ext>
            </a:extLst>
          </p:cNvPr>
          <p:cNvPicPr>
            <a:picLocks noChangeAspect="1"/>
          </p:cNvPicPr>
          <p:nvPr/>
        </p:nvPicPr>
        <p:blipFill>
          <a:blip r:embed="rId4"/>
          <a:stretch>
            <a:fillRect/>
          </a:stretch>
        </p:blipFill>
        <p:spPr>
          <a:xfrm>
            <a:off x="5966397" y="1761273"/>
            <a:ext cx="6218831" cy="5096727"/>
          </a:xfrm>
          <a:prstGeom prst="rect">
            <a:avLst/>
          </a:prstGeom>
          <a:effectLst>
            <a:softEdge rad="63500"/>
          </a:effectLst>
        </p:spPr>
      </p:pic>
      <p:sp>
        <p:nvSpPr>
          <p:cNvPr id="2" name="Rectangle 1">
            <a:extLst>
              <a:ext uri="{FF2B5EF4-FFF2-40B4-BE49-F238E27FC236}">
                <a16:creationId xmlns:a16="http://schemas.microsoft.com/office/drawing/2014/main" id="{32337481-44ED-8460-8324-9110F4851F42}"/>
              </a:ext>
            </a:extLst>
          </p:cNvPr>
          <p:cNvSpPr/>
          <p:nvPr/>
        </p:nvSpPr>
        <p:spPr>
          <a:xfrm>
            <a:off x="0" y="0"/>
            <a:ext cx="5976937" cy="691230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E8CCB60-BDC2-049D-A91D-1E6F14C1A1A2}"/>
              </a:ext>
            </a:extLst>
          </p:cNvPr>
          <p:cNvSpPr txBox="1"/>
          <p:nvPr/>
        </p:nvSpPr>
        <p:spPr>
          <a:xfrm>
            <a:off x="420414" y="453470"/>
            <a:ext cx="3552496" cy="553998"/>
          </a:xfrm>
          <a:prstGeom prst="rect">
            <a:avLst/>
          </a:prstGeom>
          <a:noFill/>
        </p:spPr>
        <p:txBody>
          <a:bodyPr wrap="square">
            <a:spAutoFit/>
          </a:bodyPr>
          <a:lstStyle/>
          <a:p>
            <a:r>
              <a:rPr lang="en-US" sz="3000" b="1" dirty="0">
                <a:solidFill>
                  <a:schemeClr val="bg1"/>
                </a:solidFill>
                <a:latin typeface="Gotham" pitchFamily="2" charset="0"/>
              </a:rPr>
              <a:t>Bikes</a:t>
            </a:r>
            <a:endParaRPr lang="en-US" sz="3000" dirty="0"/>
          </a:p>
        </p:txBody>
      </p:sp>
      <p:sp>
        <p:nvSpPr>
          <p:cNvPr id="7" name="TextBox 6">
            <a:extLst>
              <a:ext uri="{FF2B5EF4-FFF2-40B4-BE49-F238E27FC236}">
                <a16:creationId xmlns:a16="http://schemas.microsoft.com/office/drawing/2014/main" id="{46002386-9B6A-184D-2102-B775341B9F36}"/>
              </a:ext>
            </a:extLst>
          </p:cNvPr>
          <p:cNvSpPr txBox="1"/>
          <p:nvPr/>
        </p:nvSpPr>
        <p:spPr>
          <a:xfrm>
            <a:off x="293615" y="1342240"/>
            <a:ext cx="5536734" cy="5632311"/>
          </a:xfrm>
          <a:prstGeom prst="rect">
            <a:avLst/>
          </a:prstGeom>
          <a:noFill/>
          <a:ln>
            <a:noFill/>
          </a:ln>
          <a:effectLst>
            <a:outerShdw blurRad="50800" dist="50800" dir="5400000" sx="1000" sy="1000" algn="ctr" rotWithShape="0">
              <a:srgbClr val="000000">
                <a:alpha val="43137"/>
              </a:srgbClr>
            </a:outerShdw>
          </a:effectLst>
        </p:spPr>
        <p:txBody>
          <a:bodyPr wrap="square" rtlCol="0">
            <a:spAutoFit/>
          </a:bodyPr>
          <a:lstStyle/>
          <a:p>
            <a:pPr algn="l">
              <a:buFont typeface="Arial" panose="020B0604020202020204" pitchFamily="34" charset="0"/>
              <a:buChar char="•"/>
            </a:pPr>
            <a:r>
              <a:rPr lang="en-US" sz="2000" b="0" i="0" dirty="0">
                <a:solidFill>
                  <a:srgbClr val="374151"/>
                </a:solidFill>
                <a:effectLst/>
                <a:latin typeface="Söhne"/>
              </a:rPr>
              <a:t>Extensive Bike Lane Network: Ventura County offers over 550 miles of bike lanes, including 480 miles of Class 1 or 2 lanes.</a:t>
            </a:r>
          </a:p>
          <a:p>
            <a:pPr algn="l"/>
            <a:endParaRPr lang="en-US" sz="2000" b="0" i="0" dirty="0">
              <a:solidFill>
                <a:srgbClr val="374151"/>
              </a:solidFill>
              <a:effectLst/>
              <a:latin typeface="Söhne"/>
            </a:endParaRPr>
          </a:p>
          <a:p>
            <a:pPr algn="l">
              <a:buFont typeface="Arial" panose="020B0604020202020204" pitchFamily="34" charset="0"/>
              <a:buChar char="•"/>
            </a:pPr>
            <a:r>
              <a:rPr lang="en-US" sz="2000" b="0" i="0" dirty="0">
                <a:solidFill>
                  <a:srgbClr val="374151"/>
                </a:solidFill>
                <a:effectLst/>
                <a:latin typeface="Söhne"/>
              </a:rPr>
              <a:t>Convenient Bike Repair Stations: There are 18 bike repair stations available throughout the county.</a:t>
            </a:r>
          </a:p>
          <a:p>
            <a:pPr algn="l">
              <a:buFont typeface="Arial" panose="020B0604020202020204" pitchFamily="34" charset="0"/>
              <a:buChar char="•"/>
            </a:pPr>
            <a:endParaRPr lang="en-US" sz="2000" dirty="0">
              <a:solidFill>
                <a:srgbClr val="374151"/>
              </a:solidFill>
              <a:latin typeface="Söhne"/>
            </a:endParaRPr>
          </a:p>
          <a:p>
            <a:pPr algn="l">
              <a:buFont typeface="Arial" panose="020B0604020202020204" pitchFamily="34" charset="0"/>
              <a:buChar char="•"/>
            </a:pPr>
            <a:r>
              <a:rPr lang="en-US" sz="2000" b="0" i="0" dirty="0">
                <a:solidFill>
                  <a:srgbClr val="374151"/>
                </a:solidFill>
                <a:effectLst/>
                <a:latin typeface="Söhne"/>
              </a:rPr>
              <a:t>Beginner and family-friendly bike map with shared-use paths, separated bike lanes, and key destinations. Provides safety tips, instructions for bikes on transit, and e-bike rules</a:t>
            </a:r>
          </a:p>
          <a:p>
            <a:pPr algn="l">
              <a:buFont typeface="Arial" panose="020B0604020202020204" pitchFamily="34" charset="0"/>
              <a:buChar char="•"/>
            </a:pPr>
            <a:endParaRPr lang="en-US" sz="2000" dirty="0">
              <a:solidFill>
                <a:srgbClr val="374151"/>
              </a:solidFill>
              <a:latin typeface="Söhne"/>
            </a:endParaRPr>
          </a:p>
          <a:p>
            <a:pPr algn="l">
              <a:buFont typeface="Arial" panose="020B0604020202020204" pitchFamily="34" charset="0"/>
              <a:buChar char="•"/>
            </a:pPr>
            <a:r>
              <a:rPr lang="en-US" sz="2000" b="0" i="0" dirty="0">
                <a:solidFill>
                  <a:srgbClr val="374151"/>
                </a:solidFill>
                <a:effectLst/>
                <a:latin typeface="Söhne"/>
              </a:rPr>
              <a:t>Most buses and passenger trains can accommodate bicycles, with fixed route buses typically offering space for 3 bikes</a:t>
            </a:r>
          </a:p>
          <a:p>
            <a:pPr algn="l">
              <a:buFont typeface="Arial" panose="020B0604020202020204" pitchFamily="34" charset="0"/>
              <a:buChar char="•"/>
            </a:pPr>
            <a:endParaRPr lang="en-US" sz="2000" dirty="0">
              <a:solidFill>
                <a:srgbClr val="374151"/>
              </a:solidFill>
              <a:latin typeface="Söhne"/>
            </a:endParaRPr>
          </a:p>
          <a:p>
            <a:pPr algn="l"/>
            <a:endParaRPr lang="en-US" sz="2000" b="0" i="0" dirty="0">
              <a:solidFill>
                <a:srgbClr val="374151"/>
              </a:solidFill>
              <a:effectLst/>
              <a:latin typeface="Söhne"/>
            </a:endParaRPr>
          </a:p>
          <a:p>
            <a:pPr algn="l"/>
            <a:endParaRPr lang="en-US" sz="2000" b="0" i="0" dirty="0">
              <a:solidFill>
                <a:srgbClr val="374151"/>
              </a:solidFill>
              <a:effectLst/>
              <a:latin typeface="Söhne"/>
            </a:endParaRPr>
          </a:p>
        </p:txBody>
      </p:sp>
    </p:spTree>
    <p:extLst>
      <p:ext uri="{BB962C8B-B14F-4D97-AF65-F5344CB8AC3E}">
        <p14:creationId xmlns:p14="http://schemas.microsoft.com/office/powerpoint/2010/main" val="499579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9082505-0D23-2078-FD95-625D39D7FC21}"/>
              </a:ext>
            </a:extLst>
          </p:cNvPr>
          <p:cNvPicPr>
            <a:picLocks noChangeAspect="1"/>
          </p:cNvPicPr>
          <p:nvPr/>
        </p:nvPicPr>
        <p:blipFill>
          <a:blip r:embed="rId2"/>
          <a:stretch>
            <a:fillRect/>
          </a:stretch>
        </p:blipFill>
        <p:spPr>
          <a:xfrm>
            <a:off x="8380790" y="4042356"/>
            <a:ext cx="3800815" cy="2815644"/>
          </a:xfrm>
          <a:prstGeom prst="rect">
            <a:avLst/>
          </a:prstGeom>
          <a:effectLst>
            <a:softEdge rad="317500"/>
          </a:effectLst>
        </p:spPr>
      </p:pic>
      <p:pic>
        <p:nvPicPr>
          <p:cNvPr id="11" name="Picture 10">
            <a:extLst>
              <a:ext uri="{FF2B5EF4-FFF2-40B4-BE49-F238E27FC236}">
                <a16:creationId xmlns:a16="http://schemas.microsoft.com/office/drawing/2014/main" id="{0FB9A8CF-5CB2-CE47-D6A0-D393CA27B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857" y="1817464"/>
            <a:ext cx="3980783" cy="1469133"/>
          </a:xfrm>
          <a:prstGeom prst="rect">
            <a:avLst/>
          </a:prstGeom>
          <a:effectLst>
            <a:glow rad="63500">
              <a:schemeClr val="accent1">
                <a:satMod val="175000"/>
                <a:alpha val="40000"/>
              </a:schemeClr>
            </a:glow>
            <a:softEdge rad="12700"/>
          </a:effectLst>
        </p:spPr>
      </p:pic>
      <p:pic>
        <p:nvPicPr>
          <p:cNvPr id="17" name="Picture 16">
            <a:extLst>
              <a:ext uri="{FF2B5EF4-FFF2-40B4-BE49-F238E27FC236}">
                <a16:creationId xmlns:a16="http://schemas.microsoft.com/office/drawing/2014/main" id="{168A3355-C228-FED7-AB64-F4022814015E}"/>
              </a:ext>
            </a:extLst>
          </p:cNvPr>
          <p:cNvPicPr>
            <a:picLocks noChangeAspect="1"/>
          </p:cNvPicPr>
          <p:nvPr/>
        </p:nvPicPr>
        <p:blipFill>
          <a:blip r:embed="rId4"/>
          <a:stretch>
            <a:fillRect/>
          </a:stretch>
        </p:blipFill>
        <p:spPr>
          <a:xfrm>
            <a:off x="7461367" y="9107"/>
            <a:ext cx="4712092" cy="3419893"/>
          </a:xfrm>
          <a:prstGeom prst="rect">
            <a:avLst/>
          </a:prstGeom>
          <a:effectLst>
            <a:softEdge rad="63500"/>
          </a:effectLst>
        </p:spPr>
      </p:pic>
      <p:sp>
        <p:nvSpPr>
          <p:cNvPr id="2" name="Rectangle 1">
            <a:extLst>
              <a:ext uri="{FF2B5EF4-FFF2-40B4-BE49-F238E27FC236}">
                <a16:creationId xmlns:a16="http://schemas.microsoft.com/office/drawing/2014/main" id="{32337481-44ED-8460-8324-9110F4851F42}"/>
              </a:ext>
            </a:extLst>
          </p:cNvPr>
          <p:cNvSpPr/>
          <p:nvPr/>
        </p:nvSpPr>
        <p:spPr>
          <a:xfrm>
            <a:off x="10395" y="0"/>
            <a:ext cx="4480236"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E8CCB60-BDC2-049D-A91D-1E6F14C1A1A2}"/>
              </a:ext>
            </a:extLst>
          </p:cNvPr>
          <p:cNvSpPr txBox="1"/>
          <p:nvPr/>
        </p:nvSpPr>
        <p:spPr>
          <a:xfrm>
            <a:off x="420414" y="453470"/>
            <a:ext cx="3552496" cy="1015663"/>
          </a:xfrm>
          <a:prstGeom prst="rect">
            <a:avLst/>
          </a:prstGeom>
          <a:noFill/>
        </p:spPr>
        <p:txBody>
          <a:bodyPr wrap="square">
            <a:spAutoFit/>
          </a:bodyPr>
          <a:lstStyle/>
          <a:p>
            <a:r>
              <a:rPr lang="en-US" sz="3000" b="1" dirty="0">
                <a:solidFill>
                  <a:schemeClr val="bg1"/>
                </a:solidFill>
                <a:latin typeface="Gotham" pitchFamily="2" charset="0"/>
              </a:rPr>
              <a:t>Mobility as a Service (</a:t>
            </a:r>
            <a:r>
              <a:rPr lang="en-US" sz="3000" b="1" dirty="0" err="1">
                <a:solidFill>
                  <a:schemeClr val="bg1"/>
                </a:solidFill>
                <a:latin typeface="Gotham" pitchFamily="2" charset="0"/>
              </a:rPr>
              <a:t>MaaS</a:t>
            </a:r>
            <a:r>
              <a:rPr lang="en-US" sz="3000" b="1" dirty="0">
                <a:solidFill>
                  <a:schemeClr val="bg1"/>
                </a:solidFill>
                <a:latin typeface="Gotham" pitchFamily="2" charset="0"/>
              </a:rPr>
              <a:t>)</a:t>
            </a:r>
            <a:endParaRPr lang="en-US" sz="3000" dirty="0"/>
          </a:p>
        </p:txBody>
      </p:sp>
      <p:sp>
        <p:nvSpPr>
          <p:cNvPr id="3" name="TextBox 2">
            <a:extLst>
              <a:ext uri="{FF2B5EF4-FFF2-40B4-BE49-F238E27FC236}">
                <a16:creationId xmlns:a16="http://schemas.microsoft.com/office/drawing/2014/main" id="{3456478A-0D55-1DA5-6ADE-E28E4200424A}"/>
              </a:ext>
            </a:extLst>
          </p:cNvPr>
          <p:cNvSpPr txBox="1"/>
          <p:nvPr/>
        </p:nvSpPr>
        <p:spPr>
          <a:xfrm>
            <a:off x="265575" y="2363073"/>
            <a:ext cx="4258557" cy="3600986"/>
          </a:xfrm>
          <a:prstGeom prst="rect">
            <a:avLst/>
          </a:prstGeom>
          <a:noFill/>
          <a:ln>
            <a:noFill/>
          </a:ln>
          <a:effectLst>
            <a:outerShdw blurRad="50800" dist="50800" dir="5400000" sx="1000" sy="1000" algn="ctr" rotWithShape="0">
              <a:srgbClr val="000000">
                <a:alpha val="43137"/>
              </a:srgbClr>
            </a:outerShdw>
          </a:effectLst>
        </p:spPr>
        <p:txBody>
          <a:bodyPr wrap="square" rtlCol="0">
            <a:spAutoFit/>
          </a:bodyPr>
          <a:lstStyle/>
          <a:p>
            <a:pPr>
              <a:buFont typeface="Arial" panose="020B0604020202020204" pitchFamily="34" charset="0"/>
              <a:buChar char="•"/>
            </a:pPr>
            <a:r>
              <a:rPr lang="en-US" sz="1400" b="0" i="0" dirty="0">
                <a:solidFill>
                  <a:srgbClr val="374151"/>
                </a:solidFill>
                <a:effectLst/>
                <a:latin typeface="Söhne"/>
              </a:rPr>
              <a:t> Create an innovative approach to transit, addressing declining ridership and changing mobility needs in Ventura County</a:t>
            </a:r>
          </a:p>
          <a:p>
            <a:pPr algn="l"/>
            <a:endParaRPr lang="en-US" sz="1400" b="0" i="0" dirty="0">
              <a:solidFill>
                <a:srgbClr val="374151"/>
              </a:solidFill>
              <a:effectLst/>
              <a:latin typeface="Söhne"/>
            </a:endParaRPr>
          </a:p>
          <a:p>
            <a:pPr algn="l">
              <a:buFont typeface="Arial" panose="020B0604020202020204" pitchFamily="34" charset="0"/>
              <a:buChar char="•"/>
            </a:pPr>
            <a:r>
              <a:rPr lang="en-US" sz="1400" b="0" i="0" dirty="0">
                <a:solidFill>
                  <a:srgbClr val="374151"/>
                </a:solidFill>
                <a:effectLst/>
                <a:latin typeface="Söhne"/>
              </a:rPr>
              <a:t>Comprehensive digital app for proposed Pilot Mobility Program: Trip planning, fare purchasing, multiple mobility choices. Integrates data from Google Maps and VCTC's Transportation Analytics Pilot Program. Book and pay for services, balanced fixed routes and demand response transit.</a:t>
            </a:r>
          </a:p>
          <a:p>
            <a:pPr algn="l"/>
            <a:endParaRPr lang="en-US" sz="1400" dirty="0">
              <a:solidFill>
                <a:srgbClr val="374151"/>
              </a:solidFill>
              <a:latin typeface="Söhne"/>
            </a:endParaRPr>
          </a:p>
          <a:p>
            <a:pPr algn="l">
              <a:buFont typeface="Arial" panose="020B0604020202020204" pitchFamily="34" charset="0"/>
              <a:buChar char="•"/>
            </a:pPr>
            <a:r>
              <a:rPr lang="en-US" sz="1400" b="0" i="0" dirty="0">
                <a:solidFill>
                  <a:srgbClr val="374151"/>
                </a:solidFill>
                <a:effectLst/>
                <a:latin typeface="Söhne"/>
              </a:rPr>
              <a:t>Benefits and goals are to increases public transit ridership, improve air quality, reduce congestion, and provides valuable trip data for better route planning</a:t>
            </a:r>
          </a:p>
          <a:p>
            <a:pPr algn="l"/>
            <a:endParaRPr lang="en-US" sz="1400" b="0" i="0" dirty="0">
              <a:solidFill>
                <a:srgbClr val="374151"/>
              </a:solidFill>
              <a:effectLst/>
              <a:latin typeface="Söhne"/>
            </a:endParaRPr>
          </a:p>
          <a:p>
            <a:pPr algn="l"/>
            <a:endParaRPr lang="en-US" b="0" i="0" dirty="0">
              <a:solidFill>
                <a:srgbClr val="374151"/>
              </a:solidFill>
              <a:effectLst/>
              <a:latin typeface="Söhne"/>
            </a:endParaRPr>
          </a:p>
        </p:txBody>
      </p:sp>
      <p:pic>
        <p:nvPicPr>
          <p:cNvPr id="13" name="Picture 12">
            <a:extLst>
              <a:ext uri="{FF2B5EF4-FFF2-40B4-BE49-F238E27FC236}">
                <a16:creationId xmlns:a16="http://schemas.microsoft.com/office/drawing/2014/main" id="{0389FE84-5B39-BA15-6084-51BB1B8B65C4}"/>
              </a:ext>
            </a:extLst>
          </p:cNvPr>
          <p:cNvPicPr>
            <a:picLocks noChangeAspect="1"/>
          </p:cNvPicPr>
          <p:nvPr/>
        </p:nvPicPr>
        <p:blipFill>
          <a:blip r:embed="rId5"/>
          <a:stretch>
            <a:fillRect/>
          </a:stretch>
        </p:blipFill>
        <p:spPr>
          <a:xfrm>
            <a:off x="4490631" y="3429000"/>
            <a:ext cx="4712092" cy="3429000"/>
          </a:xfrm>
          <a:prstGeom prst="rect">
            <a:avLst/>
          </a:prstGeom>
        </p:spPr>
      </p:pic>
      <p:sp>
        <p:nvSpPr>
          <p:cNvPr id="15" name="TextBox 14">
            <a:extLst>
              <a:ext uri="{FF2B5EF4-FFF2-40B4-BE49-F238E27FC236}">
                <a16:creationId xmlns:a16="http://schemas.microsoft.com/office/drawing/2014/main" id="{6A8EE5C8-B903-69A9-E6E5-E1FBC49E8F43}"/>
              </a:ext>
            </a:extLst>
          </p:cNvPr>
          <p:cNvSpPr txBox="1"/>
          <p:nvPr/>
        </p:nvSpPr>
        <p:spPr>
          <a:xfrm>
            <a:off x="4736109" y="4146518"/>
            <a:ext cx="4221962"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374151"/>
              </a:solidFill>
              <a:effectLst/>
              <a:uLnTx/>
              <a:uFillTx/>
              <a:latin typeface="Söhne"/>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74151"/>
                </a:solidFill>
                <a:effectLst/>
                <a:uLnTx/>
                <a:uFillTx/>
                <a:latin typeface="Söhne"/>
                <a:ea typeface="+mn-ea"/>
                <a:cs typeface="+mn-cs"/>
              </a:rPr>
              <a:t> VCTC </a:t>
            </a:r>
            <a:r>
              <a:rPr lang="en-US" sz="1400">
                <a:solidFill>
                  <a:srgbClr val="374151"/>
                </a:solidFill>
                <a:latin typeface="Söhne"/>
              </a:rPr>
              <a:t>projects</a:t>
            </a:r>
            <a:r>
              <a:rPr kumimoji="0" lang="en-US" sz="1400" b="0" i="0" u="none" strike="noStrike" kern="1200" cap="none" spc="0" normalizeH="0" baseline="0" noProof="0">
                <a:ln>
                  <a:noFill/>
                </a:ln>
                <a:solidFill>
                  <a:srgbClr val="374151"/>
                </a:solidFill>
                <a:effectLst/>
                <a:uLnTx/>
                <a:uFillTx/>
                <a:latin typeface="Söhne"/>
                <a:ea typeface="+mn-ea"/>
                <a:cs typeface="+mn-cs"/>
              </a:rPr>
              <a:t> </a:t>
            </a:r>
            <a:r>
              <a:rPr kumimoji="0" lang="en-US" sz="1400" b="0" i="0" u="none" strike="noStrike" kern="1200" cap="none" spc="0" normalizeH="0" baseline="0" noProof="0" dirty="0">
                <a:ln>
                  <a:noFill/>
                </a:ln>
                <a:solidFill>
                  <a:srgbClr val="374151"/>
                </a:solidFill>
                <a:effectLst/>
                <a:uLnTx/>
                <a:uFillTx/>
                <a:latin typeface="Söhne"/>
                <a:ea typeface="+mn-ea"/>
                <a:cs typeface="+mn-cs"/>
              </a:rPr>
              <a:t>$1 million for the program, utilizing existing platforms, designing APIs, recruiting volunteers, implementing communication campaigns, and considering incentives to attract initial users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374151"/>
              </a:solidFill>
              <a:effectLst/>
              <a:uLnTx/>
              <a:uFillTx/>
              <a:latin typeface="Söhne"/>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74151"/>
                </a:solidFill>
                <a:effectLst/>
                <a:uLnTx/>
                <a:uFillTx/>
                <a:latin typeface="Söhne"/>
                <a:ea typeface="+mn-ea"/>
                <a:cs typeface="+mn-cs"/>
              </a:rPr>
              <a:t>VCTC Represents entire Ventura County, strong partnerships, promotes public-private participation and rewards for non-SOV travel.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374151"/>
              </a:solidFill>
              <a:effectLst/>
              <a:uLnTx/>
              <a:uFillTx/>
              <a:latin typeface="Söhne"/>
              <a:ea typeface="+mn-ea"/>
              <a:cs typeface="+mn-cs"/>
            </a:endParaRPr>
          </a:p>
        </p:txBody>
      </p:sp>
    </p:spTree>
    <p:extLst>
      <p:ext uri="{BB962C8B-B14F-4D97-AF65-F5344CB8AC3E}">
        <p14:creationId xmlns:p14="http://schemas.microsoft.com/office/powerpoint/2010/main" val="2662443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548C2D-E59F-1931-D6D7-84585161EE51}"/>
              </a:ext>
            </a:extLst>
          </p:cNvPr>
          <p:cNvPicPr>
            <a:picLocks noChangeAspect="1"/>
          </p:cNvPicPr>
          <p:nvPr/>
        </p:nvPicPr>
        <p:blipFill>
          <a:blip r:embed="rId2"/>
          <a:stretch>
            <a:fillRect/>
          </a:stretch>
        </p:blipFill>
        <p:spPr>
          <a:xfrm>
            <a:off x="1207855" y="2517272"/>
            <a:ext cx="10973751" cy="4340728"/>
          </a:xfrm>
          <a:prstGeom prst="rect">
            <a:avLst/>
          </a:prstGeom>
        </p:spPr>
      </p:pic>
      <p:sp>
        <p:nvSpPr>
          <p:cNvPr id="2" name="Rectangle 1">
            <a:extLst>
              <a:ext uri="{FF2B5EF4-FFF2-40B4-BE49-F238E27FC236}">
                <a16:creationId xmlns:a16="http://schemas.microsoft.com/office/drawing/2014/main" id="{32337481-44ED-8460-8324-9110F4851F42}"/>
              </a:ext>
            </a:extLst>
          </p:cNvPr>
          <p:cNvSpPr/>
          <p:nvPr/>
        </p:nvSpPr>
        <p:spPr>
          <a:xfrm>
            <a:off x="10394" y="0"/>
            <a:ext cx="5602472"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E8CCB60-BDC2-049D-A91D-1E6F14C1A1A2}"/>
              </a:ext>
            </a:extLst>
          </p:cNvPr>
          <p:cNvSpPr txBox="1"/>
          <p:nvPr/>
        </p:nvSpPr>
        <p:spPr>
          <a:xfrm>
            <a:off x="420414" y="453470"/>
            <a:ext cx="3552496" cy="1015663"/>
          </a:xfrm>
          <a:prstGeom prst="rect">
            <a:avLst/>
          </a:prstGeom>
          <a:noFill/>
        </p:spPr>
        <p:txBody>
          <a:bodyPr wrap="square">
            <a:spAutoFit/>
          </a:bodyPr>
          <a:lstStyle/>
          <a:p>
            <a:r>
              <a:rPr lang="en-US" sz="3000" b="1" dirty="0">
                <a:solidFill>
                  <a:schemeClr val="bg1"/>
                </a:solidFill>
                <a:latin typeface="Gotham" pitchFamily="2" charset="0"/>
              </a:rPr>
              <a:t>Guaranteed Ride Home (GRH)</a:t>
            </a:r>
            <a:endParaRPr lang="en-US" sz="3000" dirty="0"/>
          </a:p>
        </p:txBody>
      </p:sp>
      <p:sp>
        <p:nvSpPr>
          <p:cNvPr id="3" name="TextBox 2">
            <a:extLst>
              <a:ext uri="{FF2B5EF4-FFF2-40B4-BE49-F238E27FC236}">
                <a16:creationId xmlns:a16="http://schemas.microsoft.com/office/drawing/2014/main" id="{3456478A-0D55-1DA5-6ADE-E28E4200424A}"/>
              </a:ext>
            </a:extLst>
          </p:cNvPr>
          <p:cNvSpPr txBox="1"/>
          <p:nvPr/>
        </p:nvSpPr>
        <p:spPr>
          <a:xfrm>
            <a:off x="348941" y="1800755"/>
            <a:ext cx="5053569" cy="4278094"/>
          </a:xfrm>
          <a:prstGeom prst="rect">
            <a:avLst/>
          </a:prstGeom>
          <a:noFill/>
          <a:ln>
            <a:noFill/>
          </a:ln>
          <a:effectLst>
            <a:outerShdw blurRad="50800" dist="50800" dir="5400000" sx="1000" sy="1000" algn="ctr" rotWithShape="0">
              <a:srgbClr val="000000">
                <a:alpha val="43137"/>
              </a:srgbClr>
            </a:outerShdw>
          </a:effectLst>
        </p:spPr>
        <p:txBody>
          <a:bodyPr wrap="square" rtlCol="0">
            <a:spAutoFit/>
          </a:bodyPr>
          <a:lstStyle/>
          <a:p>
            <a:pPr algn="l">
              <a:buFont typeface="Arial" panose="020B0604020202020204" pitchFamily="34" charset="0"/>
              <a:buChar char="•"/>
            </a:pPr>
            <a:r>
              <a:rPr lang="en-US" sz="1600" b="0" i="0" dirty="0">
                <a:solidFill>
                  <a:srgbClr val="374151"/>
                </a:solidFill>
                <a:effectLst/>
                <a:latin typeface="Söhne"/>
              </a:rPr>
              <a:t>The GRH program offers a free emergency ride home to </a:t>
            </a:r>
            <a:r>
              <a:rPr lang="en-US" sz="1600" b="0" i="0" dirty="0" err="1">
                <a:solidFill>
                  <a:srgbClr val="374151"/>
                </a:solidFill>
                <a:effectLst/>
                <a:latin typeface="Söhne"/>
              </a:rPr>
              <a:t>ridesharers</a:t>
            </a:r>
            <a:r>
              <a:rPr lang="en-US" sz="1600" b="0" i="0" dirty="0">
                <a:solidFill>
                  <a:srgbClr val="374151"/>
                </a:solidFill>
                <a:effectLst/>
                <a:latin typeface="Söhne"/>
              </a:rPr>
              <a:t>, ensuring peace of mind in case of unforeseen circumstances.</a:t>
            </a:r>
          </a:p>
          <a:p>
            <a:pPr algn="l">
              <a:buFont typeface="Arial" panose="020B0604020202020204" pitchFamily="34" charset="0"/>
              <a:buChar char="•"/>
            </a:pPr>
            <a:endParaRPr lang="en-US" sz="1600" b="0" i="0" dirty="0">
              <a:solidFill>
                <a:srgbClr val="374151"/>
              </a:solidFill>
              <a:effectLst/>
              <a:latin typeface="Söhne"/>
            </a:endParaRPr>
          </a:p>
          <a:p>
            <a:pPr algn="l">
              <a:buFont typeface="Arial" panose="020B0604020202020204" pitchFamily="34" charset="0"/>
              <a:buChar char="•"/>
            </a:pPr>
            <a:r>
              <a:rPr lang="en-US" sz="1600" b="0" i="0" dirty="0">
                <a:solidFill>
                  <a:srgbClr val="374151"/>
                </a:solidFill>
                <a:effectLst/>
                <a:latin typeface="Söhne"/>
              </a:rPr>
              <a:t>In July 2021, VCTC made updates to the program, including expanding allowable transportation options to include TNCs like Uber and Lyft, adding natural disasters as approved situations, and incorporating walking and biking as modes of travel.</a:t>
            </a:r>
          </a:p>
          <a:p>
            <a:pPr algn="l"/>
            <a:endParaRPr lang="en-US" sz="1600" b="0" i="0" dirty="0">
              <a:solidFill>
                <a:srgbClr val="374151"/>
              </a:solidFill>
              <a:effectLst/>
              <a:latin typeface="Söhne"/>
            </a:endParaRPr>
          </a:p>
          <a:p>
            <a:pPr algn="l">
              <a:buFont typeface="Arial" panose="020B0604020202020204" pitchFamily="34" charset="0"/>
              <a:buChar char="•"/>
            </a:pPr>
            <a:r>
              <a:rPr lang="en-US" sz="1600" b="0" i="0" dirty="0">
                <a:solidFill>
                  <a:srgbClr val="374151"/>
                </a:solidFill>
                <a:effectLst/>
                <a:latin typeface="Söhne"/>
              </a:rPr>
              <a:t>Changes were made to the program's reimbursement process, discontinuing voucher payments and reimbursing rides directly to the payer (participant or employer)</a:t>
            </a:r>
          </a:p>
          <a:p>
            <a:pPr algn="l"/>
            <a:endParaRPr lang="en-US" sz="1600" b="0" i="0" dirty="0">
              <a:solidFill>
                <a:srgbClr val="374151"/>
              </a:solidFill>
              <a:effectLst/>
              <a:latin typeface="Söhne"/>
            </a:endParaRPr>
          </a:p>
          <a:p>
            <a:pPr algn="l">
              <a:buFont typeface="Arial" panose="020B0604020202020204" pitchFamily="34" charset="0"/>
              <a:buChar char="•"/>
            </a:pPr>
            <a:r>
              <a:rPr lang="en-US" sz="1600" b="0" i="0" dirty="0">
                <a:solidFill>
                  <a:srgbClr val="374151"/>
                </a:solidFill>
                <a:effectLst/>
                <a:latin typeface="Söhne"/>
              </a:rPr>
              <a:t>VCTC plans to market the GRH program to the general public this fiscal year to raise awareness and encourage more people to participate in ridesharing.</a:t>
            </a:r>
          </a:p>
        </p:txBody>
      </p:sp>
    </p:spTree>
    <p:extLst>
      <p:ext uri="{BB962C8B-B14F-4D97-AF65-F5344CB8AC3E}">
        <p14:creationId xmlns:p14="http://schemas.microsoft.com/office/powerpoint/2010/main" val="3941757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337481-44ED-8460-8324-9110F4851F42}"/>
              </a:ext>
            </a:extLst>
          </p:cNvPr>
          <p:cNvSpPr/>
          <p:nvPr/>
        </p:nvSpPr>
        <p:spPr>
          <a:xfrm>
            <a:off x="0" y="0"/>
            <a:ext cx="6096000" cy="691230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E8CCB60-BDC2-049D-A91D-1E6F14C1A1A2}"/>
              </a:ext>
            </a:extLst>
          </p:cNvPr>
          <p:cNvSpPr txBox="1"/>
          <p:nvPr/>
        </p:nvSpPr>
        <p:spPr>
          <a:xfrm>
            <a:off x="420414" y="453470"/>
            <a:ext cx="3552496" cy="1015663"/>
          </a:xfrm>
          <a:prstGeom prst="rect">
            <a:avLst/>
          </a:prstGeom>
          <a:noFill/>
        </p:spPr>
        <p:txBody>
          <a:bodyPr wrap="square">
            <a:spAutoFit/>
          </a:bodyPr>
          <a:lstStyle/>
          <a:p>
            <a:r>
              <a:rPr lang="en-US" sz="3000" b="1" dirty="0">
                <a:solidFill>
                  <a:schemeClr val="bg1"/>
                </a:solidFill>
                <a:latin typeface="Gotham" pitchFamily="2" charset="0"/>
              </a:rPr>
              <a:t>Support to Employers</a:t>
            </a:r>
            <a:endParaRPr lang="en-US" sz="3000" dirty="0"/>
          </a:p>
        </p:txBody>
      </p:sp>
      <p:sp>
        <p:nvSpPr>
          <p:cNvPr id="7" name="TextBox 6">
            <a:extLst>
              <a:ext uri="{FF2B5EF4-FFF2-40B4-BE49-F238E27FC236}">
                <a16:creationId xmlns:a16="http://schemas.microsoft.com/office/drawing/2014/main" id="{46002386-9B6A-184D-2102-B775341B9F36}"/>
              </a:ext>
            </a:extLst>
          </p:cNvPr>
          <p:cNvSpPr txBox="1"/>
          <p:nvPr/>
        </p:nvSpPr>
        <p:spPr>
          <a:xfrm>
            <a:off x="444735" y="2084727"/>
            <a:ext cx="5251389" cy="3477875"/>
          </a:xfrm>
          <a:prstGeom prst="rect">
            <a:avLst/>
          </a:prstGeom>
          <a:noFill/>
          <a:ln>
            <a:noFill/>
          </a:ln>
          <a:effectLst>
            <a:outerShdw blurRad="50800" dist="50800" dir="5400000" sx="1000" sy="1000" algn="ctr" rotWithShape="0">
              <a:srgbClr val="000000">
                <a:alpha val="43137"/>
              </a:srgbClr>
            </a:outerShdw>
          </a:effectLst>
        </p:spPr>
        <p:txBody>
          <a:bodyPr wrap="square" rtlCol="0">
            <a:spAutoFit/>
          </a:bodyPr>
          <a:lstStyle/>
          <a:p>
            <a:pPr algn="l">
              <a:buFont typeface="Arial" panose="020B0604020202020204" pitchFamily="34" charset="0"/>
              <a:buChar char="•"/>
            </a:pPr>
            <a:r>
              <a:rPr lang="en-US" sz="2000" b="0" i="0" dirty="0">
                <a:solidFill>
                  <a:srgbClr val="374151"/>
                </a:solidFill>
                <a:effectLst/>
                <a:latin typeface="Söhne"/>
              </a:rPr>
              <a:t>VCTC supports employers through the </a:t>
            </a:r>
            <a:r>
              <a:rPr lang="en-US" sz="2000" b="0" i="0" dirty="0" err="1">
                <a:solidFill>
                  <a:srgbClr val="374151"/>
                </a:solidFill>
                <a:effectLst/>
                <a:latin typeface="Söhne"/>
              </a:rPr>
              <a:t>RideMatch</a:t>
            </a:r>
            <a:r>
              <a:rPr lang="en-US" sz="2000" b="0" i="0" dirty="0">
                <a:solidFill>
                  <a:srgbClr val="374151"/>
                </a:solidFill>
                <a:effectLst/>
                <a:latin typeface="Söhne"/>
              </a:rPr>
              <a:t> database, providing </a:t>
            </a:r>
            <a:r>
              <a:rPr lang="en-US" sz="2000" b="0" i="0" dirty="0" err="1">
                <a:solidFill>
                  <a:srgbClr val="374151"/>
                </a:solidFill>
                <a:effectLst/>
                <a:latin typeface="Söhne"/>
              </a:rPr>
              <a:t>ridematching</a:t>
            </a:r>
            <a:r>
              <a:rPr lang="en-US" sz="2000" b="0" i="0" dirty="0">
                <a:solidFill>
                  <a:srgbClr val="374151"/>
                </a:solidFill>
                <a:effectLst/>
                <a:latin typeface="Söhne"/>
              </a:rPr>
              <a:t>, biking partners, transit directions, and employee commuting data, helping employers comply with APCD Rule 211.</a:t>
            </a:r>
          </a:p>
          <a:p>
            <a:pPr algn="l"/>
            <a:endParaRPr lang="en-US" sz="2000" b="0" i="0" dirty="0">
              <a:solidFill>
                <a:srgbClr val="374151"/>
              </a:solidFill>
              <a:effectLst/>
              <a:latin typeface="Söhne"/>
            </a:endParaRPr>
          </a:p>
          <a:p>
            <a:pPr algn="l">
              <a:buFont typeface="Arial" panose="020B0604020202020204" pitchFamily="34" charset="0"/>
              <a:buChar char="•"/>
            </a:pPr>
            <a:r>
              <a:rPr lang="en-US" sz="2000" b="0" i="0" dirty="0">
                <a:solidFill>
                  <a:srgbClr val="374151"/>
                </a:solidFill>
                <a:effectLst/>
                <a:latin typeface="Söhne"/>
              </a:rPr>
              <a:t>VCTC offers resources and webinars to support companies with teleworking policies and teleworkers, fostering flexible work arrangements</a:t>
            </a:r>
          </a:p>
          <a:p>
            <a:pPr algn="l">
              <a:buFont typeface="Arial" panose="020B0604020202020204" pitchFamily="34" charset="0"/>
              <a:buChar char="•"/>
            </a:pPr>
            <a:endParaRPr lang="en-US" sz="2000" b="0" i="0" dirty="0">
              <a:solidFill>
                <a:srgbClr val="374151"/>
              </a:solidFill>
              <a:effectLst/>
              <a:latin typeface="Söhne"/>
            </a:endParaRPr>
          </a:p>
        </p:txBody>
      </p:sp>
      <p:pic>
        <p:nvPicPr>
          <p:cNvPr id="5" name="Picture 4">
            <a:extLst>
              <a:ext uri="{FF2B5EF4-FFF2-40B4-BE49-F238E27FC236}">
                <a16:creationId xmlns:a16="http://schemas.microsoft.com/office/drawing/2014/main" id="{1D15BCE3-3AC6-4F63-6C3E-F784E84603A7}"/>
              </a:ext>
            </a:extLst>
          </p:cNvPr>
          <p:cNvPicPr>
            <a:picLocks noChangeAspect="1"/>
          </p:cNvPicPr>
          <p:nvPr/>
        </p:nvPicPr>
        <p:blipFill>
          <a:blip r:embed="rId2"/>
          <a:stretch>
            <a:fillRect/>
          </a:stretch>
        </p:blipFill>
        <p:spPr>
          <a:xfrm>
            <a:off x="6423289" y="136703"/>
            <a:ext cx="5530442" cy="3686961"/>
          </a:xfrm>
          <a:prstGeom prst="rect">
            <a:avLst/>
          </a:prstGeom>
          <a:effectLst>
            <a:softEdge rad="63500"/>
          </a:effectLst>
        </p:spPr>
      </p:pic>
      <p:pic>
        <p:nvPicPr>
          <p:cNvPr id="11" name="Picture 10">
            <a:extLst>
              <a:ext uri="{FF2B5EF4-FFF2-40B4-BE49-F238E27FC236}">
                <a16:creationId xmlns:a16="http://schemas.microsoft.com/office/drawing/2014/main" id="{799328FC-634B-4BC6-1AA2-2865E59E3A4D}"/>
              </a:ext>
            </a:extLst>
          </p:cNvPr>
          <p:cNvPicPr>
            <a:picLocks noChangeAspect="1"/>
          </p:cNvPicPr>
          <p:nvPr/>
        </p:nvPicPr>
        <p:blipFill>
          <a:blip r:embed="rId3"/>
          <a:stretch>
            <a:fillRect/>
          </a:stretch>
        </p:blipFill>
        <p:spPr>
          <a:xfrm>
            <a:off x="8552251" y="3786604"/>
            <a:ext cx="1537507" cy="3071396"/>
          </a:xfrm>
          <a:prstGeom prst="rect">
            <a:avLst/>
          </a:prstGeom>
          <a:effectLst>
            <a:softEdge rad="63500"/>
          </a:effectLst>
        </p:spPr>
      </p:pic>
    </p:spTree>
    <p:extLst>
      <p:ext uri="{BB962C8B-B14F-4D97-AF65-F5344CB8AC3E}">
        <p14:creationId xmlns:p14="http://schemas.microsoft.com/office/powerpoint/2010/main" val="222549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ACF231-B9D5-AE04-A64F-FD2B43349795}"/>
              </a:ext>
            </a:extLst>
          </p:cNvPr>
          <p:cNvSpPr txBox="1"/>
          <p:nvPr/>
        </p:nvSpPr>
        <p:spPr>
          <a:xfrm>
            <a:off x="4258557" y="522491"/>
            <a:ext cx="7248112" cy="3831818"/>
          </a:xfrm>
          <a:prstGeom prst="rect">
            <a:avLst/>
          </a:prstGeom>
          <a:noFill/>
        </p:spPr>
        <p:txBody>
          <a:bodyPr wrap="square">
            <a:spAutoFit/>
          </a:bodyPr>
          <a:lstStyle/>
          <a:p>
            <a:r>
              <a:rPr lang="en-US" sz="7500" b="1" dirty="0">
                <a:solidFill>
                  <a:schemeClr val="bg1"/>
                </a:solidFill>
                <a:latin typeface="Gotham" pitchFamily="2" charset="0"/>
              </a:rPr>
              <a:t>Biking</a:t>
            </a:r>
          </a:p>
          <a:p>
            <a:r>
              <a:rPr lang="en-US" sz="7500" b="1" dirty="0">
                <a:solidFill>
                  <a:schemeClr val="bg1"/>
                </a:solidFill>
                <a:latin typeface="Gotham" pitchFamily="2" charset="0"/>
              </a:rPr>
              <a:t>Ventura</a:t>
            </a:r>
          </a:p>
          <a:p>
            <a:r>
              <a:rPr lang="en-US" sz="7500" b="1" dirty="0">
                <a:solidFill>
                  <a:schemeClr val="bg1"/>
                </a:solidFill>
                <a:latin typeface="Gotham" pitchFamily="2" charset="0"/>
              </a:rPr>
              <a:t>County</a:t>
            </a:r>
            <a:br>
              <a:rPr lang="en-US" dirty="0">
                <a:latin typeface="Gotham-Book" pitchFamily="2" charset="0"/>
              </a:rPr>
            </a:br>
            <a:endParaRPr lang="en-US" dirty="0">
              <a:latin typeface="Gotham-Book" pitchFamily="2" charset="0"/>
            </a:endParaRPr>
          </a:p>
        </p:txBody>
      </p:sp>
      <p:sp>
        <p:nvSpPr>
          <p:cNvPr id="2" name="Rectangle 1">
            <a:extLst>
              <a:ext uri="{FF2B5EF4-FFF2-40B4-BE49-F238E27FC236}">
                <a16:creationId xmlns:a16="http://schemas.microsoft.com/office/drawing/2014/main" id="{32337481-44ED-8460-8324-9110F4851F42}"/>
              </a:ext>
            </a:extLst>
          </p:cNvPr>
          <p:cNvSpPr/>
          <p:nvPr/>
        </p:nvSpPr>
        <p:spPr>
          <a:xfrm>
            <a:off x="6096000" y="9878"/>
            <a:ext cx="6096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shape&#10;&#10;Description automatically generated">
            <a:extLst>
              <a:ext uri="{FF2B5EF4-FFF2-40B4-BE49-F238E27FC236}">
                <a16:creationId xmlns:a16="http://schemas.microsoft.com/office/drawing/2014/main" id="{67B41C7F-21F8-4BC4-79D0-A9F684C95C85}"/>
              </a:ext>
            </a:extLst>
          </p:cNvPr>
          <p:cNvPicPr>
            <a:picLocks noChangeAspect="1"/>
          </p:cNvPicPr>
          <p:nvPr/>
        </p:nvPicPr>
        <p:blipFill>
          <a:blip r:embed="rId2"/>
          <a:stretch>
            <a:fillRect/>
          </a:stretch>
        </p:blipFill>
        <p:spPr>
          <a:xfrm>
            <a:off x="10218246" y="5544820"/>
            <a:ext cx="1734780" cy="1313180"/>
          </a:xfrm>
          <a:prstGeom prst="rect">
            <a:avLst/>
          </a:prstGeom>
        </p:spPr>
      </p:pic>
      <p:sp>
        <p:nvSpPr>
          <p:cNvPr id="4" name="TextBox 3">
            <a:extLst>
              <a:ext uri="{FF2B5EF4-FFF2-40B4-BE49-F238E27FC236}">
                <a16:creationId xmlns:a16="http://schemas.microsoft.com/office/drawing/2014/main" id="{7E8CCB60-BDC2-049D-A91D-1E6F14C1A1A2}"/>
              </a:ext>
            </a:extLst>
          </p:cNvPr>
          <p:cNvSpPr txBox="1"/>
          <p:nvPr/>
        </p:nvSpPr>
        <p:spPr>
          <a:xfrm>
            <a:off x="6406041" y="286441"/>
            <a:ext cx="3552496" cy="2800767"/>
          </a:xfrm>
          <a:prstGeom prst="rect">
            <a:avLst/>
          </a:prstGeom>
          <a:noFill/>
        </p:spPr>
        <p:txBody>
          <a:bodyPr wrap="square">
            <a:spAutoFit/>
          </a:bodyPr>
          <a:lstStyle/>
          <a:p>
            <a:r>
              <a:rPr lang="en-US" sz="3000" b="1" dirty="0">
                <a:solidFill>
                  <a:schemeClr val="bg1"/>
                </a:solidFill>
                <a:latin typeface="Gotham" pitchFamily="2" charset="0"/>
              </a:rPr>
              <a:t>“You are one ride away from a good mood.”</a:t>
            </a:r>
          </a:p>
          <a:p>
            <a:br>
              <a:rPr lang="en-US" sz="3200" dirty="0">
                <a:effectLst/>
                <a:latin typeface="Helvetica" pitchFamily="2" charset="0"/>
              </a:rPr>
            </a:br>
            <a:endParaRPr lang="en-US" sz="1200" dirty="0">
              <a:effectLst/>
              <a:latin typeface="Helvetica" pitchFamily="2" charset="0"/>
            </a:endParaRPr>
          </a:p>
          <a:p>
            <a:r>
              <a:rPr lang="en-US" sz="1200" dirty="0">
                <a:solidFill>
                  <a:srgbClr val="FFFFFF"/>
                </a:solidFill>
                <a:effectLst/>
                <a:latin typeface="Gotham-Book" pitchFamily="2" charset="0"/>
              </a:rPr>
              <a:t>Sarah Bentley, Cyclist</a:t>
            </a:r>
          </a:p>
          <a:p>
            <a:endParaRPr lang="en-US" sz="3000" dirty="0"/>
          </a:p>
        </p:txBody>
      </p:sp>
      <p:pic>
        <p:nvPicPr>
          <p:cNvPr id="8" name="Picture 7" descr="A group of people riding bicycles on a road&#10;&#10;Description automatically generated with low confidence">
            <a:extLst>
              <a:ext uri="{FF2B5EF4-FFF2-40B4-BE49-F238E27FC236}">
                <a16:creationId xmlns:a16="http://schemas.microsoft.com/office/drawing/2014/main" id="{0CF3EC41-5ECC-CB2F-5F85-9C17EBE28FE5}"/>
              </a:ext>
            </a:extLst>
          </p:cNvPr>
          <p:cNvPicPr>
            <a:picLocks noChangeAspect="1"/>
          </p:cNvPicPr>
          <p:nvPr/>
        </p:nvPicPr>
        <p:blipFill rotWithShape="1">
          <a:blip r:embed="rId3"/>
          <a:srcRect r="40397"/>
          <a:stretch/>
        </p:blipFill>
        <p:spPr>
          <a:xfrm>
            <a:off x="-8853" y="0"/>
            <a:ext cx="6155185" cy="6867878"/>
          </a:xfrm>
          <a:prstGeom prst="rect">
            <a:avLst/>
          </a:prstGeom>
        </p:spPr>
      </p:pic>
      <p:sp>
        <p:nvSpPr>
          <p:cNvPr id="3" name="TextBox 2">
            <a:extLst>
              <a:ext uri="{FF2B5EF4-FFF2-40B4-BE49-F238E27FC236}">
                <a16:creationId xmlns:a16="http://schemas.microsoft.com/office/drawing/2014/main" id="{B59688E6-0658-A554-3320-D500E5AEFD3A}"/>
              </a:ext>
            </a:extLst>
          </p:cNvPr>
          <p:cNvSpPr txBox="1"/>
          <p:nvPr/>
        </p:nvSpPr>
        <p:spPr>
          <a:xfrm>
            <a:off x="6535391" y="3903124"/>
            <a:ext cx="5217217" cy="584775"/>
          </a:xfrm>
          <a:prstGeom prst="rect">
            <a:avLst/>
          </a:prstGeom>
          <a:noFill/>
        </p:spPr>
        <p:txBody>
          <a:bodyPr wrap="square">
            <a:spAutoFit/>
          </a:bodyPr>
          <a:lstStyle/>
          <a:p>
            <a:pPr algn="ctr"/>
            <a:r>
              <a:rPr lang="en-US" sz="3200" b="1" dirty="0">
                <a:solidFill>
                  <a:schemeClr val="bg1"/>
                </a:solidFill>
                <a:effectLst/>
                <a:latin typeface="Gotham"/>
              </a:rPr>
              <a:t>Questions?</a:t>
            </a:r>
            <a:endParaRPr lang="en-US" sz="1200" b="1" dirty="0">
              <a:solidFill>
                <a:schemeClr val="bg1"/>
              </a:solidFill>
              <a:effectLst/>
              <a:latin typeface="Gotham"/>
            </a:endParaRPr>
          </a:p>
        </p:txBody>
      </p:sp>
    </p:spTree>
    <p:extLst>
      <p:ext uri="{BB962C8B-B14F-4D97-AF65-F5344CB8AC3E}">
        <p14:creationId xmlns:p14="http://schemas.microsoft.com/office/powerpoint/2010/main" val="79441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gt Partners">
  <a:themeElements>
    <a:clrScheme name="Custom 2">
      <a:dk1>
        <a:sysClr val="windowText" lastClr="000000"/>
      </a:dk1>
      <a:lt1>
        <a:sysClr val="window" lastClr="FFFFFF"/>
      </a:lt1>
      <a:dk2>
        <a:srgbClr val="04617B"/>
      </a:dk2>
      <a:lt2>
        <a:srgbClr val="DBF5F9"/>
      </a:lt2>
      <a:accent1>
        <a:srgbClr val="273D59"/>
      </a:accent1>
      <a:accent2>
        <a:srgbClr val="F2F2F2"/>
      </a:accent2>
      <a:accent3>
        <a:srgbClr val="04B2D9"/>
      </a:accent3>
      <a:accent4>
        <a:srgbClr val="F2AB27"/>
      </a:accent4>
      <a:accent5>
        <a:srgbClr val="D98E32"/>
      </a:accent5>
      <a:accent6>
        <a:srgbClr val="4E4C5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25DFE3D747944287ABE32369FDED05" ma:contentTypeVersion="8" ma:contentTypeDescription="Create a new document." ma:contentTypeScope="" ma:versionID="e101705728c159e46df33c6d4ebe3f29">
  <xsd:schema xmlns:xsd="http://www.w3.org/2001/XMLSchema" xmlns:xs="http://www.w3.org/2001/XMLSchema" xmlns:p="http://schemas.microsoft.com/office/2006/metadata/properties" xmlns:ns2="1f71b684-2b0b-460a-be13-c602a41589f9" xmlns:ns3="c213dc0d-cba0-4c62-96fe-ef3517550fb8" targetNamespace="http://schemas.microsoft.com/office/2006/metadata/properties" ma:root="true" ma:fieldsID="084f8aab63406caaddb794202b026ad0" ns2:_="" ns3:_="">
    <xsd:import namespace="1f71b684-2b0b-460a-be13-c602a41589f9"/>
    <xsd:import namespace="c213dc0d-cba0-4c62-96fe-ef3517550fb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71b684-2b0b-460a-be13-c602a41589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213dc0d-cba0-4c62-96fe-ef3517550fb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9B449D-9A06-4851-94C6-43D6CC70EC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71b684-2b0b-460a-be13-c602a41589f9"/>
    <ds:schemaRef ds:uri="c213dc0d-cba0-4c62-96fe-ef3517550f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4EA1A66-A65F-4F95-8539-A208C8369A5A}">
  <ds:schemaRefs>
    <ds:schemaRef ds:uri="http://schemas.microsoft.com/sharepoint/v3/contenttype/forms"/>
  </ds:schemaRefs>
</ds:datastoreItem>
</file>

<file path=customXml/itemProps3.xml><?xml version="1.0" encoding="utf-8"?>
<ds:datastoreItem xmlns:ds="http://schemas.openxmlformats.org/officeDocument/2006/customXml" ds:itemID="{1A83851E-47F7-4CF8-94D1-DA07107DED0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3900</TotalTime>
  <Words>621</Words>
  <Application>Microsoft Office PowerPoint</Application>
  <PresentationFormat>Widescreen</PresentationFormat>
  <Paragraphs>67</Paragraphs>
  <Slides>9</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vt:i4>
      </vt:variant>
    </vt:vector>
  </HeadingPairs>
  <TitlesOfParts>
    <vt:vector size="19" baseType="lpstr">
      <vt:lpstr>Arial</vt:lpstr>
      <vt:lpstr>Calibri</vt:lpstr>
      <vt:lpstr>Calibri Light</vt:lpstr>
      <vt:lpstr>Gotham</vt:lpstr>
      <vt:lpstr>Gotham-Book</vt:lpstr>
      <vt:lpstr>Helvetica</vt:lpstr>
      <vt:lpstr>Söhne</vt:lpstr>
      <vt:lpstr>Wingdings</vt:lpstr>
      <vt:lpstr>Office Theme</vt:lpstr>
      <vt:lpstr>1_Mgt Partners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Kirwan</dc:creator>
  <cp:lastModifiedBy>Dolores Lopez</cp:lastModifiedBy>
  <cp:revision>11</cp:revision>
  <dcterms:created xsi:type="dcterms:W3CDTF">2023-03-23T19:44:04Z</dcterms:created>
  <dcterms:modified xsi:type="dcterms:W3CDTF">2023-07-05T18:17:03Z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0x010100BD25DFE3D747944287ABE32369FDED05</vt:lpwstr>
  </property>
</Properties>
</file>