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257" r:id="rId5"/>
    <p:sldId id="557" r:id="rId6"/>
    <p:sldId id="558" r:id="rId7"/>
    <p:sldId id="582" r:id="rId8"/>
    <p:sldId id="574" r:id="rId9"/>
    <p:sldId id="571" r:id="rId10"/>
    <p:sldId id="580" r:id="rId11"/>
    <p:sldId id="578" r:id="rId12"/>
    <p:sldId id="577" r:id="rId13"/>
    <p:sldId id="575" r:id="rId14"/>
    <p:sldId id="581" r:id="rId15"/>
    <p:sldId id="579"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4E7093-7408-452E-B33E-5C159D1CA3A9}" v="3" dt="2023-05-10T16:35:53.7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5" autoAdjust="0"/>
    <p:restoredTop sz="73796" autoAdjust="0"/>
  </p:normalViewPr>
  <p:slideViewPr>
    <p:cSldViewPr snapToGrid="0">
      <p:cViewPr varScale="1">
        <p:scale>
          <a:sx n="84" d="100"/>
          <a:sy n="84" d="100"/>
        </p:scale>
        <p:origin x="1404" y="84"/>
      </p:cViewPr>
      <p:guideLst/>
    </p:cSldViewPr>
  </p:slideViewPr>
  <p:outlineViewPr>
    <p:cViewPr>
      <p:scale>
        <a:sx n="33" d="100"/>
        <a:sy n="33" d="100"/>
      </p:scale>
      <p:origin x="0" y="-144486"/>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85" d="100"/>
          <a:sy n="85" d="100"/>
        </p:scale>
        <p:origin x="2680"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0" baseline="0" dirty="0"/>
              <a:t>Causes of Delay on Ventura County Highways - TDADS 2019</a:t>
            </a:r>
            <a:endParaRPr lang="en-US" sz="2000" b="0" dirty="0"/>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3753282026387887"/>
          <c:y val="0.2341404835618959"/>
          <c:w val="0.4554135767855278"/>
          <c:h val="0.74994734410588371"/>
        </c:manualLayout>
      </c:layout>
      <c:pieChart>
        <c:varyColors val="1"/>
        <c:ser>
          <c:idx val="0"/>
          <c:order val="0"/>
          <c:tx>
            <c:strRef>
              <c:f>Sheet1!$E$4</c:f>
              <c:strCache>
                <c:ptCount val="1"/>
                <c:pt idx="0">
                  <c:v>Ventura County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7F7-44D8-AD93-A63F7A5C0FC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7F7-44D8-AD93-A63F7A5C0FC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7F7-44D8-AD93-A63F7A5C0FC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7F7-44D8-AD93-A63F7A5C0FC2}"/>
              </c:ext>
            </c:extLst>
          </c:dPt>
          <c:dPt>
            <c:idx val="4"/>
            <c:bubble3D val="0"/>
            <c:explosion val="40"/>
            <c:spPr>
              <a:solidFill>
                <a:schemeClr val="accent5"/>
              </a:solidFill>
              <a:ln w="38100">
                <a:solidFill>
                  <a:srgbClr val="FF0000"/>
                </a:solidFill>
              </a:ln>
              <a:effectLst/>
            </c:spPr>
            <c:extLst>
              <c:ext xmlns:c16="http://schemas.microsoft.com/office/drawing/2014/chart" uri="{C3380CC4-5D6E-409C-BE32-E72D297353CC}">
                <c16:uniqueId val="{00000009-97F7-44D8-AD93-A63F7A5C0FC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7F7-44D8-AD93-A63F7A5C0FC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7F7-44D8-AD93-A63F7A5C0FC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7F7-44D8-AD93-A63F7A5C0FC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97F7-44D8-AD93-A63F7A5C0FC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97F7-44D8-AD93-A63F7A5C0FC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97F7-44D8-AD93-A63F7A5C0FC2}"/>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97F7-44D8-AD93-A63F7A5C0FC2}"/>
              </c:ext>
            </c:extLst>
          </c:dPt>
          <c:dLbls>
            <c:dLbl>
              <c:idx val="4"/>
              <c:layout>
                <c:manualLayout>
                  <c:x val="-1.1802718628278723E-2"/>
                  <c:y val="-9.3751714401261926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fld id="{46EE67C3-6D7E-4FAE-9D61-68703E2DFCA4}" type="VALUE">
                      <a:rPr lang="en-US" sz="1600" smtClean="0">
                        <a:solidFill>
                          <a:srgbClr val="FF0000"/>
                        </a:solidFill>
                      </a:rPr>
                      <a:pPr>
                        <a:defRPr sz="1600" b="1"/>
                      </a:pPr>
                      <a:t>[VALUE]</a:t>
                    </a:fld>
                    <a:r>
                      <a:rPr lang="en-US" sz="1600" dirty="0">
                        <a:solidFill>
                          <a:srgbClr val="FF0000"/>
                        </a:solidFill>
                      </a:rPr>
                      <a:t> </a:t>
                    </a:r>
                  </a:p>
                  <a:p>
                    <a:pPr>
                      <a:defRPr sz="1600" b="1"/>
                    </a:pPr>
                    <a:r>
                      <a:rPr lang="en-US" sz="1600" dirty="0">
                        <a:solidFill>
                          <a:srgbClr val="FF0000"/>
                        </a:solidFill>
                      </a:rPr>
                      <a:t>Non-Recurrent</a:t>
                    </a:r>
                    <a:r>
                      <a:rPr lang="en-US" sz="1600" baseline="0" dirty="0">
                        <a:solidFill>
                          <a:srgbClr val="FF0000"/>
                        </a:solidFill>
                      </a:rPr>
                      <a:t> Incident Related</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0087971984720115"/>
                      <c:h val="0.24963697173987026"/>
                    </c:manualLayout>
                  </c15:layout>
                  <c15:dlblFieldTable/>
                  <c15:showDataLabelsRange val="0"/>
                </c:ext>
                <c:ext xmlns:c16="http://schemas.microsoft.com/office/drawing/2014/chart" uri="{C3380CC4-5D6E-409C-BE32-E72D297353CC}">
                  <c16:uniqueId val="{00000009-97F7-44D8-AD93-A63F7A5C0FC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Sheet1!$C$5:$C$16</c:f>
              <c:strCache>
                <c:ptCount val="12"/>
                <c:pt idx="0">
                  <c:v>Recurrent</c:v>
                </c:pt>
                <c:pt idx="1">
                  <c:v>Signals</c:v>
                </c:pt>
                <c:pt idx="2">
                  <c:v>Multiple Causes</c:v>
                </c:pt>
                <c:pt idx="3">
                  <c:v>Unclassified </c:v>
                </c:pt>
                <c:pt idx="4">
                  <c:v>Incident</c:v>
                </c:pt>
                <c:pt idx="5">
                  <c:v>Recurrent &amp; Incident</c:v>
                </c:pt>
                <c:pt idx="6">
                  <c:v>Incident &amp; Work Zone</c:v>
                </c:pt>
                <c:pt idx="7">
                  <c:v>Signal &amp; Weather</c:v>
                </c:pt>
                <c:pt idx="8">
                  <c:v>Weather</c:v>
                </c:pt>
                <c:pt idx="9">
                  <c:v>Work Zone</c:v>
                </c:pt>
                <c:pt idx="10">
                  <c:v>Incident &amp; Weather</c:v>
                </c:pt>
                <c:pt idx="11">
                  <c:v>Holiday</c:v>
                </c:pt>
              </c:strCache>
            </c:strRef>
          </c:cat>
          <c:val>
            <c:numRef>
              <c:f>Sheet1!$E$5:$E$16</c:f>
              <c:numCache>
                <c:formatCode>0%</c:formatCode>
                <c:ptCount val="12"/>
                <c:pt idx="0">
                  <c:v>0.17</c:v>
                </c:pt>
                <c:pt idx="1">
                  <c:v>0.18</c:v>
                </c:pt>
                <c:pt idx="2">
                  <c:v>0.11</c:v>
                </c:pt>
                <c:pt idx="3">
                  <c:v>0.26</c:v>
                </c:pt>
                <c:pt idx="4">
                  <c:v>0.16</c:v>
                </c:pt>
                <c:pt idx="5">
                  <c:v>0.02</c:v>
                </c:pt>
                <c:pt idx="6">
                  <c:v>0.02</c:v>
                </c:pt>
                <c:pt idx="7">
                  <c:v>0.01</c:v>
                </c:pt>
                <c:pt idx="8">
                  <c:v>0.01</c:v>
                </c:pt>
                <c:pt idx="9">
                  <c:v>0.01</c:v>
                </c:pt>
                <c:pt idx="10">
                  <c:v>0.02</c:v>
                </c:pt>
                <c:pt idx="11">
                  <c:v>0.03</c:v>
                </c:pt>
              </c:numCache>
            </c:numRef>
          </c:val>
          <c:extLst>
            <c:ext xmlns:c16="http://schemas.microsoft.com/office/drawing/2014/chart" uri="{C3380CC4-5D6E-409C-BE32-E72D297353CC}">
              <c16:uniqueId val="{00000018-97F7-44D8-AD93-A63F7A5C0FC2}"/>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5473309787121314"/>
          <c:y val="0.14599804734247779"/>
          <c:w val="0.33517746892419331"/>
          <c:h val="0.8540019526575222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5"/>
          </a:xfrm>
          <a:prstGeom prst="rect">
            <a:avLst/>
          </a:prstGeom>
        </p:spPr>
        <p:txBody>
          <a:bodyPr vert="horz" lIns="93175" tIns="46587" rIns="93175" bIns="46587" rtlCol="0"/>
          <a:lstStyle>
            <a:lvl1pPr algn="r">
              <a:defRPr sz="1200"/>
            </a:lvl1pPr>
          </a:lstStyle>
          <a:p>
            <a:fld id="{EECBBCCF-FC18-446F-9E47-BC32666A5376}" type="datetimeFigureOut">
              <a:rPr lang="en-US" smtClean="0"/>
              <a:t>5/10/2023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5" tIns="46587" rIns="93175" bIns="46587"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4"/>
          </a:xfrm>
          <a:prstGeom prst="rect">
            <a:avLst/>
          </a:prstGeom>
        </p:spPr>
        <p:txBody>
          <a:bodyPr vert="horz" lIns="93175" tIns="46587" rIns="93175"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4"/>
          </a:xfrm>
          <a:prstGeom prst="rect">
            <a:avLst/>
          </a:prstGeom>
        </p:spPr>
        <p:txBody>
          <a:bodyPr vert="horz" lIns="93175" tIns="46587" rIns="93175" bIns="46587" rtlCol="0" anchor="b"/>
          <a:lstStyle>
            <a:lvl1pPr algn="r">
              <a:defRPr sz="1200"/>
            </a:lvl1pPr>
          </a:lstStyle>
          <a:p>
            <a:fld id="{3B049465-94E0-499F-9661-03FFFD45B143}" type="slidenum">
              <a:rPr lang="en-US" smtClean="0"/>
              <a:t>‹#›</a:t>
            </a:fld>
            <a:endParaRPr lang="en-US" dirty="0"/>
          </a:p>
        </p:txBody>
      </p:sp>
    </p:spTree>
    <p:extLst>
      <p:ext uri="{BB962C8B-B14F-4D97-AF65-F5344CB8AC3E}">
        <p14:creationId xmlns:p14="http://schemas.microsoft.com/office/powerpoint/2010/main" val="2242157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Good Morning Chair MacDonald and Members of the Commission. Andrew Kent Planning Analyst for VCTC. </a:t>
            </a:r>
          </a:p>
          <a:p>
            <a:endParaRPr lang="en-US" dirty="0"/>
          </a:p>
          <a:p>
            <a:r>
              <a:rPr lang="en-US" dirty="0"/>
              <a:t>I have a brief presentation for you on FSP 2</a:t>
            </a:r>
            <a:r>
              <a:rPr lang="en-US" baseline="30000" dirty="0"/>
              <a:t>nd</a:t>
            </a:r>
            <a:r>
              <a:rPr lang="en-US" dirty="0"/>
              <a:t> Year Anniversary Report &amp; Driver of the Year Recognition for 2022</a:t>
            </a:r>
          </a:p>
          <a:p>
            <a:endParaRPr lang="en-US" dirty="0"/>
          </a:p>
        </p:txBody>
      </p:sp>
      <p:sp>
        <p:nvSpPr>
          <p:cNvPr id="4" name="Slide Number Placeholder 3"/>
          <p:cNvSpPr>
            <a:spLocks noGrp="1"/>
          </p:cNvSpPr>
          <p:nvPr>
            <p:ph type="sldNum" sz="quarter" idx="10"/>
          </p:nvPr>
        </p:nvSpPr>
        <p:spPr/>
        <p:txBody>
          <a:bodyPr/>
          <a:lstStyle/>
          <a:p>
            <a:pPr defTabSz="931750">
              <a:defRPr/>
            </a:pPr>
            <a:fld id="{AB5FA5D8-EF3A-4690-9C16-50AFF03AD9E0}" type="slidenum">
              <a:rPr lang="en-US">
                <a:solidFill>
                  <a:prstClr val="black"/>
                </a:solidFill>
                <a:latin typeface="Calibri" panose="020F0502020204030204"/>
              </a:rPr>
              <a:pPr defTabSz="931750">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41242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800" dirty="0">
                <a:latin typeface="Arial" panose="020B0604020202020204" pitchFamily="34" charset="0"/>
                <a:ea typeface="Calibri" panose="020F0502020204030204" pitchFamily="34" charset="0"/>
                <a:cs typeface="Times New Roman" panose="02020603050405020304" pitchFamily="18" charset="0"/>
              </a:rPr>
              <a:t>All FSP drivers have received excellent feedback from the motorists they have served, with common customer descriptions such as guardian angel and superman. In 2022, one driver stands out with about 40% of the positive feedback received from the public.</a:t>
            </a:r>
          </a:p>
          <a:p>
            <a:pPr algn="just">
              <a:lnSpc>
                <a:spcPct val="107000"/>
              </a:lnSpc>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pPr>
            <a:r>
              <a:rPr lang="en-US" sz="1800" dirty="0">
                <a:latin typeface="Arial" panose="020B0604020202020204" pitchFamily="34" charset="0"/>
                <a:ea typeface="Calibri" panose="020F0502020204030204" pitchFamily="34" charset="0"/>
                <a:cs typeface="Times New Roman" panose="02020603050405020304" pitchFamily="18" charset="0"/>
              </a:rPr>
              <a:t>One of the many reason FSP programs do a Driver of the Year recognition is because great drivers are hard to hold onto. This is a difficult job, the split shift hours are taxing, drivers must regularly put themselves in harms way to aid motorists in all kinds of situations and weather conditions, they are often first on scene to collision events, and almost everyone they interact with is having a bad day.</a:t>
            </a:r>
          </a:p>
          <a:p>
            <a:pPr algn="just">
              <a:lnSpc>
                <a:spcPct val="107000"/>
              </a:lnSpc>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en-US" sz="1800" dirty="0">
                <a:latin typeface="Arial" panose="020B0604020202020204" pitchFamily="34" charset="0"/>
                <a:ea typeface="Calibri" panose="020F0502020204030204" pitchFamily="34" charset="0"/>
                <a:cs typeface="Times New Roman" panose="02020603050405020304" pitchFamily="18" charset="0"/>
              </a:rPr>
              <a:t>We have been fortunate to have an experienced and dedicated tow truck contractor as a partner and we’d would like to extend our sincere appreciation to Bill Paymard and the entire team at Platinum Tow &amp; Transport for running a top-notch service.</a:t>
            </a:r>
          </a:p>
          <a:p>
            <a:pPr algn="just">
              <a:lnSpc>
                <a:spcPct val="107000"/>
              </a:lnSpc>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pPr>
            <a:r>
              <a:rPr lang="en-US" sz="1800" dirty="0">
                <a:latin typeface="Arial" panose="020B0604020202020204" pitchFamily="34" charset="0"/>
                <a:ea typeface="Calibri" panose="020F050202020403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169598" indent="-169598" defTabSz="904524">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pPr defTabSz="931750">
              <a:defRPr/>
            </a:pPr>
            <a:fld id="{3895F4CB-D9F3-470C-A798-EC1F683DB77D}" type="slidenum">
              <a:rPr lang="en-US">
                <a:solidFill>
                  <a:prstClr val="black"/>
                </a:solidFill>
                <a:latin typeface="Calibri" panose="020F0502020204030204"/>
              </a:rPr>
              <a:pPr defTabSz="931750">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20887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04524">
              <a:buFont typeface="Arial" panose="020B0604020202020204" pitchFamily="34" charset="0"/>
              <a:buNone/>
              <a:defRPr/>
            </a:pPr>
            <a:r>
              <a:rPr lang="en-US" dirty="0"/>
              <a:t>At this time, I’d like to invite Richard and Bill up to the podium </a:t>
            </a:r>
          </a:p>
          <a:p>
            <a:pPr marL="169598" indent="-169598" defTabSz="904524">
              <a:buFont typeface="Arial" panose="020B0604020202020204" pitchFamily="34" charset="0"/>
              <a:buChar char="•"/>
              <a:defRPr/>
            </a:pPr>
            <a:endParaRPr lang="en-US" dirty="0"/>
          </a:p>
          <a:p>
            <a:pPr marL="0" marR="0" indent="0">
              <a:spcBef>
                <a:spcPts val="0"/>
              </a:spcBef>
              <a:spcAft>
                <a:spcPts val="0"/>
              </a:spcAft>
              <a:buFont typeface="Arial" panose="020B0604020202020204" pitchFamily="34" charset="0"/>
              <a:buNone/>
            </a:pPr>
            <a:r>
              <a:rPr lang="en-US" sz="1800" dirty="0">
                <a:effectLst/>
                <a:latin typeface="Calibri" panose="020F0502020204030204" pitchFamily="34" charset="0"/>
                <a:ea typeface="Calibri" panose="020F0502020204030204" pitchFamily="34" charset="0"/>
              </a:rPr>
              <a:t>Richard patrols the US101 Thousand Oaks Beat, he has been in the industry for 14 years and with Platinum for the last 8. Richard is described by his colleagues as a pro who has seen it all and in his customer surveys motorist often describe his demeanor as a calming presence in stressful situations. Outside of work he enjoys bicycle rides and spending time with his wife and four kids. </a:t>
            </a:r>
          </a:p>
          <a:p>
            <a:pPr marL="285750" indent="-285750">
              <a:buFont typeface="Arial" panose="020B0604020202020204" pitchFamily="34" charset="0"/>
              <a:buChar char="•"/>
            </a:pPr>
            <a:endParaRPr lang="en-US" sz="1800" dirty="0">
              <a:effectLst/>
              <a:latin typeface="Calibri" panose="020F0502020204030204" pitchFamily="34" charset="0"/>
            </a:endParaRPr>
          </a:p>
          <a:p>
            <a:pPr marL="0" indent="0">
              <a:buFont typeface="Arial" panose="020B0604020202020204" pitchFamily="34" charset="0"/>
              <a:buNone/>
            </a:pPr>
            <a:r>
              <a:rPr lang="en-US" sz="1800" dirty="0">
                <a:effectLst/>
                <a:latin typeface="Calibri" panose="020F0502020204030204" pitchFamily="34" charset="0"/>
              </a:rPr>
              <a:t>On behalf of VCTC, thank you for your service to the FSP program and community</a:t>
            </a:r>
          </a:p>
          <a:p>
            <a:pPr marL="0" indent="0">
              <a:buFont typeface="Arial" panose="020B0604020202020204" pitchFamily="34" charset="0"/>
              <a:buNone/>
            </a:pPr>
            <a:endParaRPr lang="en-US" dirty="0"/>
          </a:p>
          <a:p>
            <a:pPr marL="0" indent="0" defTabSz="904524">
              <a:buFont typeface="Arial" panose="020B0604020202020204" pitchFamily="34" charset="0"/>
              <a:buNone/>
              <a:defRPr/>
            </a:pPr>
            <a:endParaRPr lang="en-US" dirty="0"/>
          </a:p>
        </p:txBody>
      </p:sp>
      <p:sp>
        <p:nvSpPr>
          <p:cNvPr id="4" name="Slide Number Placeholder 3"/>
          <p:cNvSpPr>
            <a:spLocks noGrp="1"/>
          </p:cNvSpPr>
          <p:nvPr>
            <p:ph type="sldNum" sz="quarter" idx="5"/>
          </p:nvPr>
        </p:nvSpPr>
        <p:spPr/>
        <p:txBody>
          <a:bodyPr/>
          <a:lstStyle/>
          <a:p>
            <a:pPr defTabSz="931750">
              <a:defRPr/>
            </a:pPr>
            <a:fld id="{3895F4CB-D9F3-470C-A798-EC1F683DB77D}" type="slidenum">
              <a:rPr lang="en-US">
                <a:solidFill>
                  <a:prstClr val="black"/>
                </a:solidFill>
                <a:latin typeface="Calibri" panose="020F0502020204030204"/>
              </a:rPr>
              <a:pPr defTabSz="931750">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16776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dirty="0">
                <a:latin typeface="Arial" panose="020B0604020202020204" pitchFamily="34" charset="0"/>
                <a:ea typeface="Calibri" panose="020F0502020204030204" pitchFamily="34" charset="0"/>
                <a:cs typeface="Times New Roman" panose="02020603050405020304" pitchFamily="18" charset="0"/>
              </a:rPr>
              <a:t>I would also like to take this opportunity to extend my appreciation to our partners at the California Highway Patrol and Caltrans, who have provided invaluable guidance and support throughout program initiation and our first year of service. </a:t>
            </a:r>
          </a:p>
          <a:p>
            <a:pPr algn="just">
              <a:lnSpc>
                <a:spcPct val="107000"/>
              </a:lnSpc>
            </a:pPr>
            <a:endParaRPr lang="en-US"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pPr>
            <a:r>
              <a:rPr lang="en-US" dirty="0">
                <a:latin typeface="Arial" panose="020B0604020202020204" pitchFamily="34" charset="0"/>
                <a:ea typeface="Calibri" panose="020F0502020204030204" pitchFamily="34" charset="0"/>
                <a:cs typeface="Times New Roman" panose="02020603050405020304" pitchFamily="18" charset="0"/>
              </a:rPr>
              <a:t>Thank you to the Commission for supporting this program, and we look forward to future opportunities to serve the community.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69598" indent="-169598" defTabSz="904524">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pPr defTabSz="931750">
              <a:defRPr/>
            </a:pPr>
            <a:fld id="{3895F4CB-D9F3-470C-A798-EC1F683DB77D}" type="slidenum">
              <a:rPr lang="en-US">
                <a:solidFill>
                  <a:prstClr val="black"/>
                </a:solidFill>
                <a:latin typeface="Calibri" panose="020F0502020204030204"/>
              </a:rPr>
              <a:pPr defTabSz="931750">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03551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98" indent="-169598">
              <a:buFont typeface="Arial" panose="020B0604020202020204" pitchFamily="34" charset="0"/>
              <a:buChar char="•"/>
            </a:pPr>
            <a:r>
              <a:rPr lang="en-US" dirty="0"/>
              <a:t>Two years ago, VCTC launched the Freeway Service Patrol, and Ventura county became the 24</a:t>
            </a:r>
            <a:r>
              <a:rPr lang="en-US" baseline="30000" dirty="0"/>
              <a:t>th </a:t>
            </a:r>
            <a:r>
              <a:rPr lang="en-US" dirty="0">
                <a:solidFill>
                  <a:srgbClr val="002060"/>
                </a:solidFill>
              </a:rPr>
              <a:t> program in CA</a:t>
            </a:r>
          </a:p>
          <a:p>
            <a:pPr marL="169598" indent="-169598">
              <a:buFont typeface="Arial" panose="020B0604020202020204" pitchFamily="34" charset="0"/>
              <a:buChar char="•"/>
            </a:pPr>
            <a:r>
              <a:rPr lang="en-US" dirty="0">
                <a:solidFill>
                  <a:srgbClr val="002060"/>
                </a:solidFill>
              </a:rPr>
              <a:t>The program in partnership between Caltrans, California Highway Patrol and local SAFE</a:t>
            </a:r>
          </a:p>
          <a:p>
            <a:pPr marL="169598" marR="0" lvl="0" indent="-16959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2060"/>
                </a:solidFill>
                <a:effectLst/>
                <a:ea typeface="Calibri" panose="020F0502020204030204" pitchFamily="34" charset="0"/>
              </a:rPr>
              <a:t>FSP consists of a fleet of continuously roving tow trucks on congeste</a:t>
            </a:r>
            <a:r>
              <a:rPr lang="en-US" sz="1200" dirty="0">
                <a:solidFill>
                  <a:srgbClr val="002060"/>
                </a:solidFill>
                <a:ea typeface="Calibri" panose="020F0502020204030204" pitchFamily="34" charset="0"/>
              </a:rPr>
              <a:t>d</a:t>
            </a:r>
            <a:r>
              <a:rPr lang="en-US" sz="1200" dirty="0">
                <a:solidFill>
                  <a:srgbClr val="002060"/>
                </a:solidFill>
                <a:effectLst/>
                <a:ea typeface="Calibri" panose="020F0502020204030204" pitchFamily="34" charset="0"/>
              </a:rPr>
              <a:t> highway segments during peak traffic periods which provide rapid response to disabled vehicles, debris and collisions. </a:t>
            </a:r>
          </a:p>
          <a:p>
            <a:pPr marL="169598" indent="-169598">
              <a:buFont typeface="Arial" panose="020B0604020202020204" pitchFamily="34" charset="0"/>
              <a:buChar char="•"/>
            </a:pPr>
            <a:r>
              <a:rPr lang="en-US" sz="1200" dirty="0"/>
              <a:t>The programs' goal is to reduce congestion and secondary accidents</a:t>
            </a:r>
          </a:p>
          <a:p>
            <a:pPr marL="169598" marR="0" lvl="0" indent="-16959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2060"/>
                </a:solidFill>
              </a:rPr>
              <a:t>All services are provided at no charge to the motorist</a:t>
            </a:r>
            <a:endParaRPr lang="en-US" sz="120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defTabSz="931750">
              <a:defRPr/>
            </a:pPr>
            <a:fld id="{3895F4CB-D9F3-470C-A798-EC1F683DB77D}" type="slidenum">
              <a:rPr lang="en-US">
                <a:solidFill>
                  <a:prstClr val="black"/>
                </a:solidFill>
                <a:latin typeface="Calibri" panose="020F0502020204030204"/>
              </a:rPr>
              <a:pPr defTabSz="931750">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22375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98" indent="-169598">
              <a:buFont typeface="Arial" panose="020B0604020202020204" pitchFamily="34" charset="0"/>
              <a:buChar char="•"/>
            </a:pPr>
            <a:r>
              <a:rPr lang="en-US" sz="1200" dirty="0"/>
              <a:t>This is map of the current FSP service </a:t>
            </a:r>
          </a:p>
          <a:p>
            <a:pPr marL="169598" indent="-169598">
              <a:buFont typeface="Arial" panose="020B0604020202020204" pitchFamily="34" charset="0"/>
              <a:buChar char="•"/>
            </a:pPr>
            <a:r>
              <a:rPr lang="en-US" sz="1200" dirty="0"/>
              <a:t>Currently we are covering SR118 from the LA County line to the SR23</a:t>
            </a:r>
          </a:p>
          <a:p>
            <a:pPr marL="169598" indent="-169598">
              <a:buFont typeface="Arial" panose="020B0604020202020204" pitchFamily="34" charset="0"/>
              <a:buChar char="•"/>
            </a:pPr>
            <a:r>
              <a:rPr lang="en-US" sz="1200" dirty="0"/>
              <a:t>And US101 from the LA County line to Rice Ave</a:t>
            </a:r>
            <a:endParaRPr lang="en-US" dirty="0"/>
          </a:p>
          <a:p>
            <a:pPr marL="169598" indent="-169598" defTabSz="904524">
              <a:buFont typeface="Arial" panose="020B0604020202020204" pitchFamily="34" charset="0"/>
              <a:buChar char="•"/>
              <a:defRPr/>
            </a:pPr>
            <a:r>
              <a:rPr lang="en-US" dirty="0"/>
              <a:t>The SAFE Board awarded contracts for 3 patrol “Beats” to Platinum Tow &amp; Transport In Sept. 2020</a:t>
            </a:r>
          </a:p>
          <a:p>
            <a:pPr marL="169598" indent="-169598" defTabSz="904524">
              <a:buFont typeface="Arial" panose="020B0604020202020204" pitchFamily="34" charset="0"/>
              <a:buChar char="•"/>
              <a:defRPr/>
            </a:pPr>
            <a:r>
              <a:rPr lang="en-US" dirty="0"/>
              <a:t>Since service began in March of 2021 </a:t>
            </a:r>
          </a:p>
          <a:p>
            <a:pPr marL="626798" lvl="1" indent="-169598" defTabSz="904524">
              <a:buFont typeface="Arial" panose="020B0604020202020204" pitchFamily="34" charset="0"/>
              <a:buChar char="•"/>
              <a:defRPr/>
            </a:pPr>
            <a:r>
              <a:rPr lang="en-US" dirty="0"/>
              <a:t>There have been six wrecker tow trucks patrolling the 3 “Beats”</a:t>
            </a:r>
          </a:p>
          <a:p>
            <a:pPr marL="621861" lvl="1" indent="-169598">
              <a:buFont typeface="Arial" panose="020B0604020202020204" pitchFamily="34" charset="0"/>
              <a:buChar char="•"/>
            </a:pPr>
            <a:r>
              <a:rPr lang="en-US" dirty="0"/>
              <a:t>Monday through Friday from 6:00 a.m. to 9:00 a.m., and from 3:00 p.m. to 7:00 p.m. </a:t>
            </a:r>
          </a:p>
          <a:p>
            <a:pPr marL="621861" lvl="1" indent="-169598">
              <a:buFont typeface="Arial" panose="020B0604020202020204" pitchFamily="34" charset="0"/>
              <a:buChar char="•"/>
            </a:pPr>
            <a:endParaRPr lang="en-US" dirty="0"/>
          </a:p>
          <a:p>
            <a:pPr marL="169598" indent="-169598">
              <a:buFont typeface="Arial" panose="020B0604020202020204" pitchFamily="34" charset="0"/>
              <a:buChar char="•"/>
            </a:pPr>
            <a:r>
              <a:rPr lang="en-US" sz="1100" dirty="0"/>
              <a:t>Temporary Patrol Beats 2022 to assist CHP with events:</a:t>
            </a:r>
          </a:p>
          <a:p>
            <a:pPr marL="626798" lvl="1" indent="-169598">
              <a:buFont typeface="Arial" panose="020B0604020202020204" pitchFamily="34" charset="0"/>
              <a:buChar char="•"/>
            </a:pPr>
            <a:r>
              <a:rPr lang="en-US" sz="1100" dirty="0"/>
              <a:t>Ventura County Fair</a:t>
            </a:r>
          </a:p>
          <a:p>
            <a:pPr marL="626798" lvl="1" indent="-169598">
              <a:buFont typeface="Arial" panose="020B0604020202020204" pitchFamily="34" charset="0"/>
              <a:buChar char="•"/>
            </a:pPr>
            <a:r>
              <a:rPr lang="en-US" sz="1100" dirty="0"/>
              <a:t>Point Mugu Air Show</a:t>
            </a:r>
          </a:p>
        </p:txBody>
      </p:sp>
      <p:sp>
        <p:nvSpPr>
          <p:cNvPr id="4" name="Slide Number Placeholder 3"/>
          <p:cNvSpPr>
            <a:spLocks noGrp="1"/>
          </p:cNvSpPr>
          <p:nvPr>
            <p:ph type="sldNum" sz="quarter" idx="5"/>
          </p:nvPr>
        </p:nvSpPr>
        <p:spPr/>
        <p:txBody>
          <a:bodyPr/>
          <a:lstStyle/>
          <a:p>
            <a:pPr defTabSz="931750">
              <a:defRPr/>
            </a:pPr>
            <a:fld id="{3895F4CB-D9F3-470C-A798-EC1F683DB77D}" type="slidenum">
              <a:rPr lang="en-US">
                <a:solidFill>
                  <a:prstClr val="black"/>
                </a:solidFill>
                <a:latin typeface="Calibri" panose="020F0502020204030204"/>
              </a:rPr>
              <a:pPr defTabSz="931750">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11982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98" indent="-169598">
              <a:buFont typeface="Arial" panose="020B0604020202020204" pitchFamily="34" charset="0"/>
              <a:buChar char="•"/>
            </a:pPr>
            <a:r>
              <a:rPr lang="en-US" sz="1100" dirty="0"/>
              <a:t>The model of the FSP program is to provide rapid response to incidents to reduce congestion</a:t>
            </a:r>
          </a:p>
          <a:p>
            <a:pPr marL="0" indent="0">
              <a:buFont typeface="Arial" panose="020B0604020202020204" pitchFamily="34" charset="0"/>
              <a:buNone/>
            </a:pPr>
            <a:endParaRPr lang="en-US" sz="1100" dirty="0"/>
          </a:p>
          <a:p>
            <a:pPr marL="169598" indent="-169598">
              <a:buFont typeface="Arial" panose="020B0604020202020204" pitchFamily="34" charset="0"/>
              <a:buChar char="•"/>
            </a:pPr>
            <a:r>
              <a:rPr lang="en-US" sz="1100" dirty="0"/>
              <a:t>To provide some context, motorists on Ventura County highways lose 4.3 million hours annually to highway congestion</a:t>
            </a:r>
          </a:p>
          <a:p>
            <a:pPr marL="169598" indent="-169598">
              <a:buFont typeface="Arial" panose="020B0604020202020204" pitchFamily="34" charset="0"/>
              <a:buChar char="•"/>
            </a:pPr>
            <a:r>
              <a:rPr lang="en-US" sz="1100" dirty="0"/>
              <a:t>The opportunity cost of that lost time is estimated at over $110,000,000 annually </a:t>
            </a:r>
          </a:p>
          <a:p>
            <a:pPr marL="169598" indent="-169598">
              <a:buFont typeface="Arial" panose="020B0604020202020204" pitchFamily="34" charset="0"/>
              <a:buChar char="•"/>
            </a:pPr>
            <a:endParaRPr lang="en-US" sz="1100" dirty="0"/>
          </a:p>
          <a:p>
            <a:pPr marL="169598" indent="-169598">
              <a:buFont typeface="Arial" panose="020B0604020202020204" pitchFamily="34" charset="0"/>
              <a:buChar char="•"/>
            </a:pPr>
            <a:r>
              <a:rPr lang="en-US" sz="1100" dirty="0"/>
              <a:t>According to Transportation Disruption and Disaster Statistics dashboard estimates that 16% of congestion on our local highways is non-recurrent incident related, or stemming from collisions, debris and other unanticipated incidents (non-weather events). Twice the rate on VC highways compared to the statewide average. </a:t>
            </a:r>
          </a:p>
          <a:p>
            <a:pPr marL="169598" marR="0" lvl="0" indent="-16959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This really underscores the importance a rapid response to incidents as a mitigation of highway congestion in the County</a:t>
            </a:r>
          </a:p>
          <a:p>
            <a:pPr marL="169598" indent="-169598">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pPr defTabSz="931750">
              <a:defRPr/>
            </a:pPr>
            <a:fld id="{3895F4CB-D9F3-470C-A798-EC1F683DB77D}" type="slidenum">
              <a:rPr lang="en-US">
                <a:solidFill>
                  <a:prstClr val="black"/>
                </a:solidFill>
                <a:latin typeface="Calibri" panose="020F0502020204030204"/>
              </a:rPr>
              <a:pPr defTabSz="931750">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03274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98" indent="-169598" defTabSz="904524">
              <a:buFont typeface="Arial" panose="020B0604020202020204" pitchFamily="34" charset="0"/>
              <a:buChar char="•"/>
              <a:defRPr/>
            </a:pPr>
            <a:r>
              <a:rPr lang="en-US" sz="1800" dirty="0">
                <a:latin typeface="Arial" panose="020B0604020202020204" pitchFamily="34" charset="0"/>
                <a:ea typeface="Arial" panose="020B0604020202020204" pitchFamily="34" charset="0"/>
                <a:cs typeface="Times New Roman" panose="02020603050405020304" pitchFamily="18" charset="0"/>
              </a:rPr>
              <a:t>This map shows the density of recorded FSP assists, and not surprisingly the Cornejo Grade is the major </a:t>
            </a:r>
            <a:r>
              <a:rPr lang="en-US" sz="1800" dirty="0" err="1">
                <a:latin typeface="Arial" panose="020B0604020202020204" pitchFamily="34" charset="0"/>
                <a:ea typeface="Arial" panose="020B0604020202020204" pitchFamily="34" charset="0"/>
                <a:cs typeface="Times New Roman" panose="02020603050405020304" pitchFamily="18" charset="0"/>
              </a:rPr>
              <a:t>hotsport</a:t>
            </a:r>
            <a:endParaRPr lang="en-US" sz="1800" dirty="0">
              <a:latin typeface="Arial" panose="020B0604020202020204" pitchFamily="34" charset="0"/>
              <a:ea typeface="Arial" panose="020B0604020202020204" pitchFamily="34" charset="0"/>
              <a:cs typeface="Times New Roman" panose="02020603050405020304" pitchFamily="18" charset="0"/>
            </a:endParaRPr>
          </a:p>
          <a:p>
            <a:pPr marL="169598" indent="-169598" defTabSz="904524">
              <a:buFont typeface="Arial" panose="020B0604020202020204" pitchFamily="34" charset="0"/>
              <a:buChar char="•"/>
              <a:defRPr/>
            </a:pPr>
            <a:endParaRPr lang="en-US" sz="1800" dirty="0">
              <a:latin typeface="Arial" panose="020B0604020202020204" pitchFamily="34" charset="0"/>
              <a:ea typeface="Arial" panose="020B0604020202020204" pitchFamily="34" charset="0"/>
              <a:cs typeface="Times New Roman" panose="02020603050405020304" pitchFamily="18" charset="0"/>
            </a:endParaRPr>
          </a:p>
          <a:p>
            <a:pPr marL="169598" indent="-169598" defTabSz="904524">
              <a:buFont typeface="Arial" panose="020B0604020202020204" pitchFamily="34" charset="0"/>
              <a:buChar char="•"/>
              <a:defRPr/>
            </a:pPr>
            <a:r>
              <a:rPr lang="en-US" sz="1800" dirty="0">
                <a:latin typeface="Arial" panose="020B0604020202020204" pitchFamily="34" charset="0"/>
                <a:ea typeface="Arial" panose="020B0604020202020204" pitchFamily="34" charset="0"/>
                <a:cs typeface="Times New Roman" panose="02020603050405020304" pitchFamily="18" charset="0"/>
              </a:rPr>
              <a:t>In 2022, FSP responded to 5,880 motorists stopped in the lanes, shoulders, medians and ramps of US-101 and SR-118, for an average of 3.1 FSP responses per service hour</a:t>
            </a:r>
          </a:p>
          <a:p>
            <a:pPr marL="169598" indent="-169598" defTabSz="904524">
              <a:buFont typeface="Arial" panose="020B0604020202020204" pitchFamily="34" charset="0"/>
              <a:buChar char="•"/>
              <a:defRPr/>
            </a:pPr>
            <a:endParaRPr lang="en-US" sz="1800" dirty="0">
              <a:latin typeface="Arial" panose="020B0604020202020204" pitchFamily="34" charset="0"/>
              <a:ea typeface="Arial" panose="020B0604020202020204" pitchFamily="34" charset="0"/>
              <a:cs typeface="Times New Roman" panose="02020603050405020304" pitchFamily="18" charset="0"/>
            </a:endParaRPr>
          </a:p>
          <a:p>
            <a:pPr marL="169598" indent="-169598" defTabSz="904524">
              <a:buFont typeface="Arial" panose="020B0604020202020204" pitchFamily="34" charset="0"/>
              <a:buChar char="•"/>
              <a:defRPr/>
            </a:pPr>
            <a:r>
              <a:rPr lang="en-US" sz="1800" dirty="0">
                <a:latin typeface="Arial" panose="020B0604020202020204" pitchFamily="34" charset="0"/>
                <a:ea typeface="Arial" panose="020B0604020202020204" pitchFamily="34" charset="0"/>
                <a:cs typeface="Times New Roman" panose="02020603050405020304" pitchFamily="18" charset="0"/>
              </a:rPr>
              <a:t>Of those motorists approached by an FSP Driver, 3,837 were provided direct assistance to restart their vehicle or towed to a safe location off the highway. </a:t>
            </a:r>
          </a:p>
          <a:p>
            <a:pPr marL="169598" indent="-169598" defTabSz="904524">
              <a:buFont typeface="Arial" panose="020B0604020202020204" pitchFamily="34" charset="0"/>
              <a:buChar char="•"/>
              <a:defRPr/>
            </a:pPr>
            <a:endParaRPr lang="en-US" sz="1800" dirty="0">
              <a:latin typeface="Arial" panose="020B0604020202020204" pitchFamily="34" charset="0"/>
              <a:ea typeface="Arial" panose="020B0604020202020204" pitchFamily="34" charset="0"/>
              <a:cs typeface="Times New Roman" panose="02020603050405020304" pitchFamily="18" charset="0"/>
            </a:endParaRPr>
          </a:p>
          <a:p>
            <a:pPr marL="169598" indent="-169598" defTabSz="904524">
              <a:buFont typeface="Arial" panose="020B0604020202020204" pitchFamily="34" charset="0"/>
              <a:buChar char="•"/>
              <a:defRPr/>
            </a:pPr>
            <a:r>
              <a:rPr lang="en-US" sz="1800" dirty="0">
                <a:latin typeface="Arial" panose="020B0604020202020204" pitchFamily="34" charset="0"/>
                <a:ea typeface="Arial" panose="020B0604020202020204" pitchFamily="34" charset="0"/>
                <a:cs typeface="Times New Roman" panose="02020603050405020304" pitchFamily="18" charset="0"/>
              </a:rPr>
              <a:t>The remainder were found using their mobile phones, sleeping or engaged in other activities and encouraged cleared the highway by FSP. Although not direct assistance, encouraging motorists to clear the shoulders still benefits congestion and safety. </a:t>
            </a:r>
          </a:p>
          <a:p>
            <a:pPr marL="169598" indent="-169598" defTabSz="904524">
              <a:buFont typeface="Arial" panose="020B0604020202020204" pitchFamily="34" charset="0"/>
              <a:buChar char="•"/>
              <a:defRPr/>
            </a:pPr>
            <a:endParaRPr lang="en-US" sz="1800" dirty="0">
              <a:latin typeface="Arial" panose="020B0604020202020204" pitchFamily="34" charset="0"/>
              <a:ea typeface="Arial" panose="020B0604020202020204" pitchFamily="34" charset="0"/>
              <a:cs typeface="Times New Roman" panose="02020603050405020304" pitchFamily="18" charset="0"/>
            </a:endParaRPr>
          </a:p>
          <a:p>
            <a:pPr marL="169598" indent="-169598" defTabSz="904524">
              <a:buFont typeface="Arial" panose="020B0604020202020204" pitchFamily="34" charset="0"/>
              <a:buChar char="•"/>
              <a:defRPr/>
            </a:pPr>
            <a:r>
              <a:rPr lang="en-US" sz="1800" dirty="0">
                <a:latin typeface="Arial" panose="020B0604020202020204" pitchFamily="34" charset="0"/>
                <a:ea typeface="Arial" panose="020B0604020202020204" pitchFamily="34" charset="0"/>
                <a:cs typeface="Times New Roman" panose="02020603050405020304" pitchFamily="18" charset="0"/>
              </a:rPr>
              <a:t>Caltrans calculated 3/1 Benefit to Cost ratio for the Ventura County program in 2022</a:t>
            </a: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169598" indent="-169598">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pPr defTabSz="931750">
              <a:defRPr/>
            </a:pPr>
            <a:fld id="{3895F4CB-D9F3-470C-A798-EC1F683DB77D}" type="slidenum">
              <a:rPr lang="en-US">
                <a:solidFill>
                  <a:prstClr val="black"/>
                </a:solidFill>
                <a:latin typeface="Calibri" panose="020F0502020204030204"/>
              </a:rPr>
              <a:pPr defTabSz="931750">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25723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98" indent="-169598" defTabSz="904524">
              <a:buFont typeface="Arial" panose="020B0604020202020204" pitchFamily="34" charset="0"/>
              <a:buChar char="•"/>
              <a:defRPr/>
            </a:pPr>
            <a:r>
              <a:rPr lang="en-US" sz="1800" dirty="0">
                <a:latin typeface="Arial" panose="020B0604020202020204" pitchFamily="34" charset="0"/>
                <a:ea typeface="Arial" panose="020B0604020202020204" pitchFamily="34" charset="0"/>
                <a:cs typeface="Times New Roman" panose="02020603050405020304" pitchFamily="18" charset="0"/>
              </a:rPr>
              <a:t>The most common service provided by FSP in 2021 was fixing flat tires</a:t>
            </a:r>
          </a:p>
          <a:p>
            <a:pPr marL="169598" indent="-169598" defTabSz="904524">
              <a:buFont typeface="Arial" panose="020B0604020202020204" pitchFamily="34" charset="0"/>
              <a:buChar char="•"/>
              <a:defRPr/>
            </a:pPr>
            <a:endParaRPr lang="en-US" sz="1800" dirty="0">
              <a:latin typeface="Arial" panose="020B0604020202020204" pitchFamily="34" charset="0"/>
              <a:ea typeface="Arial" panose="020B0604020202020204" pitchFamily="34" charset="0"/>
              <a:cs typeface="Times New Roman" panose="02020603050405020304" pitchFamily="18" charset="0"/>
            </a:endParaRPr>
          </a:p>
          <a:p>
            <a:pPr marL="169598" indent="-169598" defTabSz="904524">
              <a:buFont typeface="Arial" panose="020B0604020202020204" pitchFamily="34" charset="0"/>
              <a:buChar char="•"/>
              <a:defRPr/>
            </a:pPr>
            <a:r>
              <a:rPr lang="en-US" sz="1800" dirty="0">
                <a:latin typeface="Arial" panose="020B0604020202020204" pitchFamily="34" charset="0"/>
                <a:ea typeface="Arial" panose="020B0604020202020204" pitchFamily="34" charset="0"/>
                <a:cs typeface="Times New Roman" panose="02020603050405020304" pitchFamily="18" charset="0"/>
              </a:rPr>
              <a:t>Of the motorists assisted, FSP drivers were able to quickly restart vehicles in 75% of cases and the remaining 25% were towed to a safe location off the highway. </a:t>
            </a:r>
          </a:p>
          <a:p>
            <a:pPr marL="169598" indent="-169598" defTabSz="904524">
              <a:buFont typeface="Arial" panose="020B0604020202020204" pitchFamily="34" charset="0"/>
              <a:buChar char="•"/>
              <a:defRPr/>
            </a:pPr>
            <a:endParaRPr lang="en-US" sz="1800" dirty="0">
              <a:latin typeface="Arial" panose="020B0604020202020204" pitchFamily="34" charset="0"/>
              <a:ea typeface="Arial" panose="020B0604020202020204" pitchFamily="34" charset="0"/>
              <a:cs typeface="Times New Roman" panose="02020603050405020304" pitchFamily="18" charset="0"/>
            </a:endParaRPr>
          </a:p>
          <a:p>
            <a:pPr marL="169598" indent="-169598" defTabSz="904524">
              <a:buFont typeface="Arial" panose="020B0604020202020204" pitchFamily="34" charset="0"/>
              <a:buChar char="•"/>
              <a:defRPr/>
            </a:pPr>
            <a:r>
              <a:rPr lang="en-US" sz="1800" dirty="0">
                <a:latin typeface="Arial" panose="020B0604020202020204" pitchFamily="34" charset="0"/>
                <a:ea typeface="Arial" panose="020B0604020202020204" pitchFamily="34" charset="0"/>
                <a:cs typeface="Times New Roman" panose="02020603050405020304" pitchFamily="18" charset="0"/>
              </a:rPr>
              <a:t>In addition to motorist assistance, FSP drivers cleared dangerous debris from highway lanes on 482 occasions and responded to 419 accidents</a:t>
            </a:r>
          </a:p>
          <a:p>
            <a:pPr marL="169598" indent="-169598" defTabSz="904524">
              <a:buFont typeface="Arial" panose="020B0604020202020204" pitchFamily="34" charset="0"/>
              <a:buChar char="•"/>
              <a:defRPr/>
            </a:pPr>
            <a:endParaRPr lang="en-US" sz="1800" dirty="0">
              <a:latin typeface="Arial" panose="020B0604020202020204" pitchFamily="34" charset="0"/>
              <a:ea typeface="Arial" panose="020B0604020202020204" pitchFamily="34" charset="0"/>
              <a:cs typeface="Times New Roman" panose="02020603050405020304" pitchFamily="18" charset="0"/>
            </a:endParaRPr>
          </a:p>
          <a:p>
            <a:pPr marL="169598" indent="-169598" defTabSz="904524">
              <a:buFont typeface="Arial" panose="020B0604020202020204" pitchFamily="34" charset="0"/>
              <a:buChar char="•"/>
              <a:defRPr/>
            </a:pPr>
            <a:r>
              <a:rPr lang="en-US" sz="1800" dirty="0">
                <a:highlight>
                  <a:srgbClr val="FFFF00"/>
                </a:highlight>
                <a:latin typeface="Arial" panose="020B0604020202020204" pitchFamily="34" charset="0"/>
                <a:ea typeface="Arial" panose="020B0604020202020204" pitchFamily="34" charset="0"/>
                <a:cs typeface="Times New Roman" panose="02020603050405020304" pitchFamily="18" charset="0"/>
              </a:rPr>
              <a:t>151 requests for assistance from the Ventura County Area CHP. </a:t>
            </a:r>
            <a:endParaRPr lang="en-US" sz="18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169598" indent="-169598" defTabSz="904524">
              <a:buFont typeface="Arial" panose="020B0604020202020204" pitchFamily="34" charset="0"/>
              <a:buChar char="•"/>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1750">
              <a:defRPr/>
            </a:pPr>
            <a:fld id="{3895F4CB-D9F3-470C-A798-EC1F683DB77D}" type="slidenum">
              <a:rPr lang="en-US">
                <a:solidFill>
                  <a:prstClr val="black"/>
                </a:solidFill>
                <a:latin typeface="Calibri" panose="020F0502020204030204"/>
              </a:rPr>
              <a:pPr defTabSz="931750">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46200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98" indent="-169598" defTabSz="904524">
              <a:buFont typeface="Arial" panose="020B0604020202020204" pitchFamily="34" charset="0"/>
              <a:buChar char="•"/>
              <a:defRPr/>
            </a:pPr>
            <a:r>
              <a:rPr lang="en-US" sz="1800" dirty="0">
                <a:latin typeface="Calibri" panose="020F0502020204030204" pitchFamily="34" charset="0"/>
                <a:ea typeface="Calibri" panose="020F0502020204030204" pitchFamily="34" charset="0"/>
                <a:cs typeface="Times New Roman" panose="02020603050405020304" pitchFamily="18" charset="0"/>
              </a:rPr>
              <a:t>The busiest time of day for FSP was the first hour of the PM shift, between 3 and 4 pm. </a:t>
            </a:r>
          </a:p>
          <a:p>
            <a:pPr marL="169598" indent="-169598" defTabSz="904524">
              <a:buFont typeface="Arial" panose="020B0604020202020204" pitchFamily="34" charset="0"/>
              <a:buChar char="•"/>
              <a:defRPr/>
            </a:pPr>
            <a:r>
              <a:rPr lang="en-US" sz="1800" dirty="0">
                <a:latin typeface="Calibri" panose="020F0502020204030204" pitchFamily="34" charset="0"/>
                <a:ea typeface="Calibri" panose="020F0502020204030204" pitchFamily="34" charset="0"/>
                <a:cs typeface="Times New Roman" panose="02020603050405020304" pitchFamily="18" charset="0"/>
              </a:rPr>
              <a:t>Other programs have been experimenting with earlier starting times for the PM shift, as well as inclusion of midday service</a:t>
            </a:r>
          </a:p>
          <a:p>
            <a:pPr marL="169598" indent="-169598" defTabSz="904524">
              <a:buFont typeface="Arial" panose="020B0604020202020204" pitchFamily="34" charset="0"/>
              <a:buChar char="•"/>
              <a:defRPr/>
            </a:pPr>
            <a:r>
              <a:rPr lang="en-US" sz="1800" dirty="0">
                <a:latin typeface="Calibri" panose="020F0502020204030204" pitchFamily="34" charset="0"/>
                <a:ea typeface="Calibri" panose="020F0502020204030204" pitchFamily="34" charset="0"/>
                <a:cs typeface="Times New Roman" panose="02020603050405020304" pitchFamily="18" charset="0"/>
              </a:rPr>
              <a:t>This is something that we are watching closely as travel patterns have been stabilizing coming out of the pandemic</a:t>
            </a:r>
          </a:p>
          <a:p>
            <a:pPr marL="0" indent="0" defTabSz="904524">
              <a:buFont typeface="Arial" panose="020B0604020202020204" pitchFamily="34" charset="0"/>
              <a:buNone/>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1750">
              <a:defRPr/>
            </a:pPr>
            <a:fld id="{3895F4CB-D9F3-470C-A798-EC1F683DB77D}" type="slidenum">
              <a:rPr lang="en-US">
                <a:solidFill>
                  <a:prstClr val="black"/>
                </a:solidFill>
                <a:latin typeface="Calibri" panose="020F0502020204030204"/>
              </a:rPr>
              <a:pPr defTabSz="931750">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04977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lnSpc>
                <a:spcPct val="107000"/>
              </a:lnSpc>
              <a:buFont typeface="Arial" panose="020B0604020202020204" pitchFamily="34" charset="0"/>
              <a:buChar char="•"/>
            </a:pPr>
            <a:r>
              <a:rPr lang="en-US" dirty="0">
                <a:latin typeface="Arial" panose="020B0604020202020204" pitchFamily="34" charset="0"/>
                <a:ea typeface="Calibri" panose="020F0502020204030204" pitchFamily="34" charset="0"/>
                <a:cs typeface="Times New Roman" panose="02020603050405020304" pitchFamily="18" charset="0"/>
              </a:rPr>
              <a:t>Due to the programs model of continuous patrolling, FSP trucks were able to reach motorists in under 5 minutes in 56% of reported cases and under 10 minutes in 80% of cases</a:t>
            </a:r>
          </a:p>
          <a:p>
            <a:pPr marL="0" indent="0" algn="just">
              <a:lnSpc>
                <a:spcPct val="107000"/>
              </a:lnSpc>
              <a:buFont typeface="Arial" panose="020B0604020202020204" pitchFamily="34" charset="0"/>
              <a:buNone/>
            </a:pPr>
            <a:endParaRPr lang="en-US" dirty="0">
              <a:latin typeface="Arial" panose="020B0604020202020204" pitchFamily="34" charset="0"/>
              <a:ea typeface="Calibri" panose="020F0502020204030204" pitchFamily="34" charset="0"/>
              <a:cs typeface="Times New Roman" panose="02020603050405020304" pitchFamily="18" charset="0"/>
            </a:endParaRPr>
          </a:p>
          <a:p>
            <a:pPr marL="171450" indent="-171450" algn="just">
              <a:lnSpc>
                <a:spcPct val="107000"/>
              </a:lnSpc>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The industry cites a 21-minute average response time for AAA roadside assistance and motorists assisted by FSP most commonly report the quoted wait time for AAA at 40 minutes</a:t>
            </a:r>
          </a:p>
          <a:p>
            <a:pPr marL="171450" indent="-171450" algn="just">
              <a:lnSpc>
                <a:spcPct val="107000"/>
              </a:lnSpc>
              <a:buFont typeface="Arial" panose="020B0604020202020204" pitchFamily="34" charset="0"/>
              <a:buChar cha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171450" indent="-171450" algn="just">
              <a:lnSpc>
                <a:spcPct val="107000"/>
              </a:lnSpc>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The program is significantly cutting down the time disabled vehicles are exposed to highway traffic</a:t>
            </a:r>
            <a:endParaRPr lang="en-US"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pPr>
            <a:endParaRPr lang="en-US" dirty="0">
              <a:latin typeface="Arial" panose="020B0604020202020204" pitchFamily="34" charset="0"/>
              <a:cs typeface="Times New Roman" panose="02020603050405020304" pitchFamily="18" charset="0"/>
            </a:endParaRPr>
          </a:p>
          <a:p>
            <a:pPr algn="just">
              <a:lnSpc>
                <a:spcPct val="107000"/>
              </a:lnSpc>
            </a:pPr>
            <a:endParaRPr lang="en-US" dirty="0"/>
          </a:p>
        </p:txBody>
      </p:sp>
      <p:sp>
        <p:nvSpPr>
          <p:cNvPr id="4" name="Slide Number Placeholder 3"/>
          <p:cNvSpPr>
            <a:spLocks noGrp="1"/>
          </p:cNvSpPr>
          <p:nvPr>
            <p:ph type="sldNum" sz="quarter" idx="5"/>
          </p:nvPr>
        </p:nvSpPr>
        <p:spPr/>
        <p:txBody>
          <a:bodyPr/>
          <a:lstStyle/>
          <a:p>
            <a:pPr defTabSz="931750">
              <a:defRPr/>
            </a:pPr>
            <a:fld id="{3895F4CB-D9F3-470C-A798-EC1F683DB77D}" type="slidenum">
              <a:rPr lang="en-US">
                <a:solidFill>
                  <a:prstClr val="black"/>
                </a:solidFill>
                <a:latin typeface="Calibri" panose="020F0502020204030204"/>
              </a:rPr>
              <a:pPr defTabSz="931750">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95646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800" dirty="0">
                <a:latin typeface="Arial" panose="020B0604020202020204" pitchFamily="34" charset="0"/>
                <a:ea typeface="Calibri" panose="020F0502020204030204" pitchFamily="34" charset="0"/>
              </a:rPr>
              <a:t>Our customer assist surveys include a written response section which asks motorists to describe their experience, the helpfulness of their FSP driver and provide feedback on how to improve the program. The slide is a word cloud created from motorists written responses.</a:t>
            </a:r>
          </a:p>
          <a:p>
            <a:pPr algn="just">
              <a:lnSpc>
                <a:spcPct val="107000"/>
              </a:lnSpc>
            </a:pPr>
            <a:endParaRPr lang="en-US" sz="1800" dirty="0">
              <a:latin typeface="Arial" panose="020B0604020202020204" pitchFamily="34" charset="0"/>
              <a:ea typeface="Calibri" panose="020F050202020403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en-US" sz="1800" dirty="0">
                <a:latin typeface="Arial" panose="020B0604020202020204" pitchFamily="34" charset="0"/>
                <a:ea typeface="Calibri" panose="020F0502020204030204" pitchFamily="34" charset="0"/>
              </a:rPr>
              <a:t>Public feedback from the survey has rated the service as “Excellent” in 146 of the 147 cases (and I am pretty sure the one case was a mistake). </a:t>
            </a:r>
          </a:p>
          <a:p>
            <a:pPr algn="just">
              <a:lnSpc>
                <a:spcPct val="107000"/>
              </a:lnSpc>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en-US" sz="1200" dirty="0">
                <a:latin typeface="Arial" panose="020B0604020202020204" pitchFamily="34" charset="0"/>
                <a:ea typeface="Calibri" panose="020F0502020204030204" pitchFamily="34" charset="0"/>
                <a:cs typeface="Times New Roman" panose="02020603050405020304" pitchFamily="18" charset="0"/>
              </a:rPr>
              <a:t>. </a:t>
            </a:r>
          </a:p>
          <a:p>
            <a:pPr algn="just">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1750">
              <a:defRPr/>
            </a:pPr>
            <a:fld id="{3895F4CB-D9F3-470C-A798-EC1F683DB77D}" type="slidenum">
              <a:rPr lang="en-US">
                <a:solidFill>
                  <a:prstClr val="black"/>
                </a:solidFill>
                <a:latin typeface="Calibri" panose="020F0502020204030204"/>
              </a:rPr>
              <a:pPr defTabSz="931750">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11382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DC22C7F-C267-48EE-AFDE-5D9253C3AD62}" type="datetime1">
              <a:rPr lang="en-US" smtClean="0"/>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9E76F1-C1C9-4588-A51A-D03A83790228}" type="slidenum">
              <a:rPr lang="en-US" smtClean="0"/>
              <a:t>‹#›</a:t>
            </a:fld>
            <a:endParaRPr lang="en-US" dirty="0"/>
          </a:p>
        </p:txBody>
      </p:sp>
    </p:spTree>
    <p:extLst>
      <p:ext uri="{BB962C8B-B14F-4D97-AF65-F5344CB8AC3E}">
        <p14:creationId xmlns:p14="http://schemas.microsoft.com/office/powerpoint/2010/main" val="76320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5E8E79-6F41-4C9E-9F40-7909E898F6E0}" type="datetime1">
              <a:rPr lang="en-US" smtClean="0"/>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9E76F1-C1C9-4588-A51A-D03A83790228}" type="slidenum">
              <a:rPr lang="en-US" smtClean="0"/>
              <a:t>‹#›</a:t>
            </a:fld>
            <a:endParaRPr lang="en-US" dirty="0"/>
          </a:p>
        </p:txBody>
      </p:sp>
    </p:spTree>
    <p:extLst>
      <p:ext uri="{BB962C8B-B14F-4D97-AF65-F5344CB8AC3E}">
        <p14:creationId xmlns:p14="http://schemas.microsoft.com/office/powerpoint/2010/main" val="2210118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73DD64-4CC2-44B2-801F-2BD65E9B8031}" type="datetime1">
              <a:rPr lang="en-US" smtClean="0"/>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9E76F1-C1C9-4588-A51A-D03A83790228}" type="slidenum">
              <a:rPr lang="en-US" smtClean="0"/>
              <a:t>‹#›</a:t>
            </a:fld>
            <a:endParaRPr lang="en-US" dirty="0"/>
          </a:p>
        </p:txBody>
      </p:sp>
    </p:spTree>
    <p:extLst>
      <p:ext uri="{BB962C8B-B14F-4D97-AF65-F5344CB8AC3E}">
        <p14:creationId xmlns:p14="http://schemas.microsoft.com/office/powerpoint/2010/main" val="1621458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739023-44D2-434B-8A53-43A0A8A9181F}" type="datetime1">
              <a:rPr lang="en-US" smtClean="0"/>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9E76F1-C1C9-4588-A51A-D03A83790228}" type="slidenum">
              <a:rPr lang="en-US" smtClean="0"/>
              <a:t>‹#›</a:t>
            </a:fld>
            <a:endParaRPr lang="en-US" dirty="0"/>
          </a:p>
        </p:txBody>
      </p:sp>
    </p:spTree>
    <p:extLst>
      <p:ext uri="{BB962C8B-B14F-4D97-AF65-F5344CB8AC3E}">
        <p14:creationId xmlns:p14="http://schemas.microsoft.com/office/powerpoint/2010/main" val="660222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8B53A7-2F41-47B8-A358-5C7A3278DFE6}" type="datetime1">
              <a:rPr lang="en-US" smtClean="0"/>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9E76F1-C1C9-4588-A51A-D03A83790228}" type="slidenum">
              <a:rPr lang="en-US" smtClean="0"/>
              <a:t>‹#›</a:t>
            </a:fld>
            <a:endParaRPr lang="en-US" dirty="0"/>
          </a:p>
        </p:txBody>
      </p:sp>
    </p:spTree>
    <p:extLst>
      <p:ext uri="{BB962C8B-B14F-4D97-AF65-F5344CB8AC3E}">
        <p14:creationId xmlns:p14="http://schemas.microsoft.com/office/powerpoint/2010/main" val="1688403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41AE15-A146-4D42-9644-901AB8504F16}" type="datetime1">
              <a:rPr lang="en-US" smtClean="0"/>
              <a:t>5/10/2023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9E76F1-C1C9-4588-A51A-D03A83790228}" type="slidenum">
              <a:rPr lang="en-US" smtClean="0"/>
              <a:t>‹#›</a:t>
            </a:fld>
            <a:endParaRPr lang="en-US" dirty="0"/>
          </a:p>
        </p:txBody>
      </p:sp>
    </p:spTree>
    <p:extLst>
      <p:ext uri="{BB962C8B-B14F-4D97-AF65-F5344CB8AC3E}">
        <p14:creationId xmlns:p14="http://schemas.microsoft.com/office/powerpoint/2010/main" val="3073128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55C10B-1891-4EA5-8403-109D7F44B87F}" type="datetime1">
              <a:rPr lang="en-US" smtClean="0"/>
              <a:t>5/10/2023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C9E76F1-C1C9-4588-A51A-D03A83790228}" type="slidenum">
              <a:rPr lang="en-US" smtClean="0"/>
              <a:t>‹#›</a:t>
            </a:fld>
            <a:endParaRPr lang="en-US" dirty="0"/>
          </a:p>
        </p:txBody>
      </p:sp>
    </p:spTree>
    <p:extLst>
      <p:ext uri="{BB962C8B-B14F-4D97-AF65-F5344CB8AC3E}">
        <p14:creationId xmlns:p14="http://schemas.microsoft.com/office/powerpoint/2010/main" val="2768035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799D27-18CA-4A5A-8DCD-673F6EA67417}" type="datetime1">
              <a:rPr lang="en-US" smtClean="0"/>
              <a:t>5/10/2023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C9E76F1-C1C9-4588-A51A-D03A83790228}" type="slidenum">
              <a:rPr lang="en-US" smtClean="0"/>
              <a:t>‹#›</a:t>
            </a:fld>
            <a:endParaRPr lang="en-US" dirty="0"/>
          </a:p>
        </p:txBody>
      </p:sp>
    </p:spTree>
    <p:extLst>
      <p:ext uri="{BB962C8B-B14F-4D97-AF65-F5344CB8AC3E}">
        <p14:creationId xmlns:p14="http://schemas.microsoft.com/office/powerpoint/2010/main" val="2028194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A91C91-C682-4E6B-AF7F-261526247419}" type="datetime1">
              <a:rPr lang="en-US" smtClean="0"/>
              <a:t>5/10/2023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C9E76F1-C1C9-4588-A51A-D03A83790228}" type="slidenum">
              <a:rPr lang="en-US" smtClean="0"/>
              <a:t>‹#›</a:t>
            </a:fld>
            <a:endParaRPr lang="en-US" dirty="0"/>
          </a:p>
        </p:txBody>
      </p:sp>
    </p:spTree>
    <p:extLst>
      <p:ext uri="{BB962C8B-B14F-4D97-AF65-F5344CB8AC3E}">
        <p14:creationId xmlns:p14="http://schemas.microsoft.com/office/powerpoint/2010/main" val="3212642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355173-6FD1-4483-B919-115E7F987376}" type="datetime1">
              <a:rPr lang="en-US" smtClean="0"/>
              <a:t>5/10/2023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9E76F1-C1C9-4588-A51A-D03A83790228}" type="slidenum">
              <a:rPr lang="en-US" smtClean="0"/>
              <a:t>‹#›</a:t>
            </a:fld>
            <a:endParaRPr lang="en-US" dirty="0"/>
          </a:p>
        </p:txBody>
      </p:sp>
    </p:spTree>
    <p:extLst>
      <p:ext uri="{BB962C8B-B14F-4D97-AF65-F5344CB8AC3E}">
        <p14:creationId xmlns:p14="http://schemas.microsoft.com/office/powerpoint/2010/main" val="401234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8ADE4C-7495-4C72-8AC8-C642D2B8344E}" type="datetime1">
              <a:rPr lang="en-US" smtClean="0"/>
              <a:t>5/10/2023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9E76F1-C1C9-4588-A51A-D03A83790228}" type="slidenum">
              <a:rPr lang="en-US" smtClean="0"/>
              <a:t>‹#›</a:t>
            </a:fld>
            <a:endParaRPr lang="en-US" dirty="0"/>
          </a:p>
        </p:txBody>
      </p:sp>
    </p:spTree>
    <p:extLst>
      <p:ext uri="{BB962C8B-B14F-4D97-AF65-F5344CB8AC3E}">
        <p14:creationId xmlns:p14="http://schemas.microsoft.com/office/powerpoint/2010/main" val="2260555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17EDF3-ADB0-4DF3-8607-906A5E144A95}" type="datetime1">
              <a:rPr lang="en-US" smtClean="0"/>
              <a:t>5/10/2023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9E76F1-C1C9-4588-A51A-D03A83790228}" type="slidenum">
              <a:rPr lang="en-US" smtClean="0"/>
              <a:t>‹#›</a:t>
            </a:fld>
            <a:endParaRPr lang="en-US" dirty="0"/>
          </a:p>
        </p:txBody>
      </p:sp>
    </p:spTree>
    <p:extLst>
      <p:ext uri="{BB962C8B-B14F-4D97-AF65-F5344CB8AC3E}">
        <p14:creationId xmlns:p14="http://schemas.microsoft.com/office/powerpoint/2010/main" val="1261354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afagan@goventura.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mailto:akent@goventura.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327" t="29191" r="26147" b="29192"/>
          <a:stretch/>
        </p:blipFill>
        <p:spPr>
          <a:xfrm>
            <a:off x="-58189" y="0"/>
            <a:ext cx="3006186" cy="1837113"/>
          </a:xfrm>
          <a:prstGeom prst="rect">
            <a:avLst/>
          </a:prstGeom>
        </p:spPr>
      </p:pic>
      <p:sp>
        <p:nvSpPr>
          <p:cNvPr id="6" name="TextBox 5"/>
          <p:cNvSpPr txBox="1"/>
          <p:nvPr/>
        </p:nvSpPr>
        <p:spPr>
          <a:xfrm>
            <a:off x="3341715" y="1541810"/>
            <a:ext cx="8429105" cy="2369880"/>
          </a:xfrm>
          <a:prstGeom prst="rect">
            <a:avLst/>
          </a:prstGeom>
          <a:noFill/>
        </p:spPr>
        <p:txBody>
          <a:bodyPr wrap="square" rtlCol="0">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lang="en-US" sz="4000" b="1" dirty="0">
                <a:solidFill>
                  <a:srgbClr val="5B9BD5">
                    <a:lumMod val="50000"/>
                  </a:srgbClr>
                </a:solidFill>
                <a:effectLst>
                  <a:outerShdw blurRad="38100" dist="38100" dir="2700000" algn="tl">
                    <a:srgbClr val="000000">
                      <a:alpha val="43137"/>
                    </a:srgbClr>
                  </a:outerShdw>
                </a:effectLst>
                <a:latin typeface="Calibri" panose="020F0502020204030204"/>
              </a:rPr>
              <a:t>Freeway Service Patrol </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5B9BD5">
                    <a:lumMod val="50000"/>
                  </a:srgbClr>
                </a:solidFill>
                <a:effectLst>
                  <a:outerShdw blurRad="38100" dist="38100" dir="2700000" algn="tl">
                    <a:srgbClr val="000000">
                      <a:alpha val="43137"/>
                    </a:srgbClr>
                  </a:outerShdw>
                </a:effectLst>
                <a:uLnTx/>
                <a:uFillTx/>
                <a:latin typeface="Calibri" panose="020F0502020204030204"/>
                <a:ea typeface="+mn-ea"/>
                <a:cs typeface="+mn-cs"/>
              </a:rPr>
              <a:t>2</a:t>
            </a:r>
            <a:r>
              <a:rPr kumimoji="0" lang="en-US" sz="4000" b="1" i="0" u="none" strike="noStrike" kern="1200" cap="none" spc="0" normalizeH="0" baseline="30000" noProof="0" dirty="0">
                <a:ln>
                  <a:noFill/>
                </a:ln>
                <a:solidFill>
                  <a:srgbClr val="5B9BD5">
                    <a:lumMod val="50000"/>
                  </a:srgbClr>
                </a:solidFill>
                <a:effectLst>
                  <a:outerShdw blurRad="38100" dist="38100" dir="2700000" algn="tl">
                    <a:srgbClr val="000000">
                      <a:alpha val="43137"/>
                    </a:srgbClr>
                  </a:outerShdw>
                </a:effectLst>
                <a:uLnTx/>
                <a:uFillTx/>
                <a:latin typeface="Calibri" panose="020F0502020204030204"/>
                <a:ea typeface="+mn-ea"/>
                <a:cs typeface="+mn-cs"/>
              </a:rPr>
              <a:t>nd</a:t>
            </a:r>
            <a:r>
              <a:rPr kumimoji="0" lang="en-US" sz="4000" b="1" i="0" u="none" strike="noStrike" kern="1200" cap="none" spc="0" normalizeH="0" baseline="0" noProof="0" dirty="0">
                <a:ln>
                  <a:noFill/>
                </a:ln>
                <a:solidFill>
                  <a:srgbClr val="5B9BD5">
                    <a:lumMod val="50000"/>
                  </a:srgbClr>
                </a:solidFill>
                <a:effectLst>
                  <a:outerShdw blurRad="38100" dist="38100" dir="2700000" algn="tl">
                    <a:srgbClr val="000000">
                      <a:alpha val="43137"/>
                    </a:srgbClr>
                  </a:outerShdw>
                </a:effectLst>
                <a:uLnTx/>
                <a:uFillTx/>
                <a:latin typeface="Calibri" panose="020F0502020204030204"/>
                <a:ea typeface="+mn-ea"/>
                <a:cs typeface="+mn-cs"/>
              </a:rPr>
              <a:t> Year Anniversary Report &amp; </a:t>
            </a:r>
            <a:endParaRPr lang="en-US" sz="4000" b="1" dirty="0">
              <a:solidFill>
                <a:srgbClr val="5B9BD5">
                  <a:lumMod val="50000"/>
                </a:srgbClr>
              </a:solidFill>
              <a:effectLst>
                <a:outerShdw blurRad="38100" dist="38100" dir="2700000" algn="tl">
                  <a:srgbClr val="000000">
                    <a:alpha val="43137"/>
                  </a:srgbClr>
                </a:outerShdw>
              </a:effectLst>
              <a:latin typeface="Calibri" panose="020F0502020204030204"/>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5B9BD5">
                    <a:lumMod val="50000"/>
                  </a:srgbClr>
                </a:solidFill>
                <a:effectLst>
                  <a:outerShdw blurRad="38100" dist="38100" dir="2700000" algn="tl">
                    <a:srgbClr val="000000">
                      <a:alpha val="43137"/>
                    </a:srgbClr>
                  </a:outerShdw>
                </a:effectLst>
                <a:uLnTx/>
                <a:uFillTx/>
                <a:latin typeface="Calibri" panose="020F0502020204030204"/>
                <a:ea typeface="+mn-ea"/>
                <a:cs typeface="+mn-cs"/>
              </a:rPr>
              <a:t>Driver of the Year Recognition</a:t>
            </a:r>
            <a:endParaRPr kumimoji="0" lang="en-US" sz="3200" b="1" i="0" u="none" strike="noStrike" kern="1200" cap="none" spc="0" normalizeH="0" baseline="0" noProof="0" dirty="0">
              <a:ln>
                <a:noFill/>
              </a:ln>
              <a:solidFill>
                <a:srgbClr val="5B9BD5">
                  <a:lumMod val="50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5B9BD5">
                    <a:lumMod val="50000"/>
                  </a:srgbClr>
                </a:solidFill>
                <a:effectLst>
                  <a:outerShdw blurRad="38100" dist="38100" dir="2700000" algn="tl">
                    <a:srgbClr val="000000">
                      <a:alpha val="43137"/>
                    </a:srgbClr>
                  </a:outerShdw>
                </a:effectLst>
                <a:latin typeface="Calibri" panose="020F0502020204030204"/>
              </a:rPr>
              <a:t>May 12, 2023</a:t>
            </a:r>
            <a:endParaRPr kumimoji="0" lang="en-US" sz="2800" b="0" i="0" u="none" strike="noStrike" kern="1200" cap="none" spc="0" normalizeH="0" baseline="0" noProof="0" dirty="0">
              <a:ln>
                <a:noFill/>
              </a:ln>
              <a:solidFill>
                <a:srgbClr val="5B9BD5">
                  <a:lumMod val="50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0CA49A1-F4A2-48C3-A050-B78BFDBF3348}"/>
              </a:ext>
            </a:extLst>
          </p:cNvPr>
          <p:cNvSpPr txBox="1"/>
          <p:nvPr/>
        </p:nvSpPr>
        <p:spPr>
          <a:xfrm>
            <a:off x="3341716" y="592918"/>
            <a:ext cx="84291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50000"/>
                  </a:srgbClr>
                </a:solidFill>
                <a:effectLst>
                  <a:outerShdw blurRad="38100" dist="38100" dir="2700000" algn="tl">
                    <a:srgbClr val="000000">
                      <a:alpha val="43137"/>
                    </a:srgbClr>
                  </a:outerShdw>
                </a:effectLst>
                <a:uLnTx/>
                <a:uFillTx/>
                <a:latin typeface="Calibri" panose="020F0502020204030204"/>
                <a:ea typeface="+mn-ea"/>
                <a:cs typeface="+mn-cs"/>
              </a:rPr>
              <a:t>Service Authority for Freeway Emergencies</a:t>
            </a:r>
          </a:p>
        </p:txBody>
      </p:sp>
      <p:pic>
        <p:nvPicPr>
          <p:cNvPr id="4" name="Picture 3">
            <a:extLst>
              <a:ext uri="{FF2B5EF4-FFF2-40B4-BE49-F238E27FC236}">
                <a16:creationId xmlns:a16="http://schemas.microsoft.com/office/drawing/2014/main" id="{E70EDD5E-C797-486C-AE68-17A95A5C015C}"/>
              </a:ext>
            </a:extLst>
          </p:cNvPr>
          <p:cNvPicPr>
            <a:picLocks noChangeAspect="1"/>
          </p:cNvPicPr>
          <p:nvPr/>
        </p:nvPicPr>
        <p:blipFill>
          <a:blip r:embed="rId4"/>
          <a:stretch>
            <a:fillRect/>
          </a:stretch>
        </p:blipFill>
        <p:spPr>
          <a:xfrm>
            <a:off x="3590875" y="3477365"/>
            <a:ext cx="3107637" cy="3080416"/>
          </a:xfrm>
          <a:prstGeom prst="rect">
            <a:avLst/>
          </a:prstGeom>
        </p:spPr>
      </p:pic>
    </p:spTree>
    <p:extLst>
      <p:ext uri="{BB962C8B-B14F-4D97-AF65-F5344CB8AC3E}">
        <p14:creationId xmlns:p14="http://schemas.microsoft.com/office/powerpoint/2010/main" val="195432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truck&#10;&#10;Description automatically generated with medium confidence">
            <a:extLst>
              <a:ext uri="{FF2B5EF4-FFF2-40B4-BE49-F238E27FC236}">
                <a16:creationId xmlns:a16="http://schemas.microsoft.com/office/drawing/2014/main" id="{88D3F899-FFBC-4F69-A400-D1D10C7AA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808" y="1329304"/>
            <a:ext cx="6960781" cy="5220586"/>
          </a:xfrm>
          <a:prstGeom prst="rect">
            <a:avLst/>
          </a:prstGeom>
        </p:spPr>
      </p:pic>
      <p:sp>
        <p:nvSpPr>
          <p:cNvPr id="2" name="Title 1">
            <a:extLst>
              <a:ext uri="{FF2B5EF4-FFF2-40B4-BE49-F238E27FC236}">
                <a16:creationId xmlns:a16="http://schemas.microsoft.com/office/drawing/2014/main" id="{1A80A8EA-5076-2242-B6DA-91257FADD9E0}"/>
              </a:ext>
            </a:extLst>
          </p:cNvPr>
          <p:cNvSpPr>
            <a:spLocks noGrp="1"/>
          </p:cNvSpPr>
          <p:nvPr>
            <p:ph type="title"/>
          </p:nvPr>
        </p:nvSpPr>
        <p:spPr>
          <a:xfrm>
            <a:off x="3129278" y="568960"/>
            <a:ext cx="8683493" cy="731520"/>
          </a:xfrm>
        </p:spPr>
        <p:txBody>
          <a:bodyPr>
            <a:normAutofit/>
          </a:bodyPr>
          <a:lstStyle/>
          <a:p>
            <a:r>
              <a:rPr lang="en-US" sz="3600" b="1" dirty="0">
                <a:solidFill>
                  <a:srgbClr val="002060"/>
                </a:solidFill>
                <a:latin typeface="Century Gothic" panose="020B0502020202020204" pitchFamily="34" charset="0"/>
              </a:rPr>
              <a:t>2022 Driver of the Year Recognition</a:t>
            </a:r>
          </a:p>
        </p:txBody>
      </p:sp>
      <p:pic>
        <p:nvPicPr>
          <p:cNvPr id="5" name="Picture 4">
            <a:extLst>
              <a:ext uri="{FF2B5EF4-FFF2-40B4-BE49-F238E27FC236}">
                <a16:creationId xmlns:a16="http://schemas.microsoft.com/office/drawing/2014/main" id="{814622DD-669D-4D18-881B-851EDADCA2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27" t="29191" r="26147" b="29192"/>
          <a:stretch/>
        </p:blipFill>
        <p:spPr>
          <a:xfrm>
            <a:off x="-58189" y="0"/>
            <a:ext cx="3006186" cy="1837113"/>
          </a:xfrm>
          <a:prstGeom prst="rect">
            <a:avLst/>
          </a:prstGeom>
        </p:spPr>
      </p:pic>
      <p:sp>
        <p:nvSpPr>
          <p:cNvPr id="13" name="Content Placeholder 5">
            <a:extLst>
              <a:ext uri="{FF2B5EF4-FFF2-40B4-BE49-F238E27FC236}">
                <a16:creationId xmlns:a16="http://schemas.microsoft.com/office/drawing/2014/main" id="{3D9A8882-2F7B-427B-A92C-9F3DE69BDBA8}"/>
              </a:ext>
            </a:extLst>
          </p:cNvPr>
          <p:cNvSpPr>
            <a:spLocks noGrp="1"/>
          </p:cNvSpPr>
          <p:nvPr>
            <p:ph idx="1"/>
          </p:nvPr>
        </p:nvSpPr>
        <p:spPr>
          <a:xfrm>
            <a:off x="4064808" y="5043611"/>
            <a:ext cx="6960780" cy="1506279"/>
          </a:xfrm>
        </p:spPr>
        <p:txBody>
          <a:bodyPr>
            <a:normAutofit/>
          </a:bodyPr>
          <a:lstStyle/>
          <a:p>
            <a:endParaRPr lang="en-US" dirty="0"/>
          </a:p>
          <a:p>
            <a:pPr indent="0" algn="ctr">
              <a:lnSpc>
                <a:spcPct val="120000"/>
              </a:lnSpc>
              <a:spcBef>
                <a:spcPts val="600"/>
              </a:spcBef>
              <a:buNone/>
            </a:pPr>
            <a:r>
              <a:rPr lang="en-US" sz="5100" dirty="0">
                <a:solidFill>
                  <a:srgbClr val="002060"/>
                </a:solidFill>
              </a:rPr>
              <a:t>Richard Henderson</a:t>
            </a:r>
          </a:p>
          <a:p>
            <a:endParaRPr lang="en-US" sz="5100" dirty="0"/>
          </a:p>
          <a:p>
            <a:pPr lvl="1"/>
            <a:endParaRPr lang="en-US" sz="2800" dirty="0"/>
          </a:p>
          <a:p>
            <a:endParaRPr lang="en-US" sz="3200" dirty="0"/>
          </a:p>
          <a:p>
            <a:endParaRPr lang="en-US" dirty="0"/>
          </a:p>
          <a:p>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068121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A8EA-5076-2242-B6DA-91257FADD9E0}"/>
              </a:ext>
            </a:extLst>
          </p:cNvPr>
          <p:cNvSpPr>
            <a:spLocks noGrp="1"/>
          </p:cNvSpPr>
          <p:nvPr>
            <p:ph type="title"/>
          </p:nvPr>
        </p:nvSpPr>
        <p:spPr>
          <a:xfrm>
            <a:off x="3129278" y="568960"/>
            <a:ext cx="8683493" cy="731520"/>
          </a:xfrm>
        </p:spPr>
        <p:txBody>
          <a:bodyPr>
            <a:normAutofit/>
          </a:bodyPr>
          <a:lstStyle/>
          <a:p>
            <a:r>
              <a:rPr lang="en-US" sz="3600" b="1" dirty="0">
                <a:solidFill>
                  <a:srgbClr val="002060"/>
                </a:solidFill>
                <a:latin typeface="Century Gothic" panose="020B0502020202020204" pitchFamily="34" charset="0"/>
              </a:rPr>
              <a:t>2022 Driver of the Year Recognition</a:t>
            </a:r>
          </a:p>
        </p:txBody>
      </p:sp>
      <p:pic>
        <p:nvPicPr>
          <p:cNvPr id="5" name="Picture 4">
            <a:extLst>
              <a:ext uri="{FF2B5EF4-FFF2-40B4-BE49-F238E27FC236}">
                <a16:creationId xmlns:a16="http://schemas.microsoft.com/office/drawing/2014/main" id="{814622DD-669D-4D18-881B-851EDADCA2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27" t="29191" r="26147" b="29192"/>
          <a:stretch/>
        </p:blipFill>
        <p:spPr>
          <a:xfrm>
            <a:off x="-58189" y="0"/>
            <a:ext cx="3006186" cy="1837113"/>
          </a:xfrm>
          <a:prstGeom prst="rect">
            <a:avLst/>
          </a:prstGeom>
        </p:spPr>
      </p:pic>
      <p:sp>
        <p:nvSpPr>
          <p:cNvPr id="6" name="Content Placeholder 5">
            <a:extLst>
              <a:ext uri="{FF2B5EF4-FFF2-40B4-BE49-F238E27FC236}">
                <a16:creationId xmlns:a16="http://schemas.microsoft.com/office/drawing/2014/main" id="{F5D9D749-EA47-8956-FDDA-AD17AD0DF466}"/>
              </a:ext>
            </a:extLst>
          </p:cNvPr>
          <p:cNvSpPr>
            <a:spLocks noGrp="1"/>
          </p:cNvSpPr>
          <p:nvPr>
            <p:ph idx="1"/>
          </p:nvPr>
        </p:nvSpPr>
        <p:spPr>
          <a:xfrm>
            <a:off x="3346514" y="1825625"/>
            <a:ext cx="8352150" cy="4351338"/>
          </a:xfrm>
        </p:spPr>
        <p:txBody>
          <a:bodyPr>
            <a:normAutofit fontScale="92500" lnSpcReduction="20000"/>
          </a:bodyPr>
          <a:lstStyle/>
          <a:p>
            <a:pPr marL="0" indent="0" algn="just">
              <a:lnSpc>
                <a:spcPct val="150000"/>
              </a:lnSpc>
              <a:buNone/>
            </a:pPr>
            <a:r>
              <a:rPr lang="en-US" sz="2000" i="1"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“Rich was AMAZING!!!!!! He stopped by within 5 minutes to check on me. AAA was on their way but, in the end, were unable to help me. A friend came to help me get my flat tire off the vehicle to be repaired. Unknown to me at the time, Rich had driven by and saw the tire was off and was coming by to check on me knowing I would be back. He arrived when we got back. He then assisted in installing the new tire. Being a female on the road by myself, it was very comforting to know that he was watching out for my safety.  </a:t>
            </a:r>
            <a:r>
              <a:rPr lang="en-US" sz="2000" i="1" u="sng"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He deserves an award! </a:t>
            </a:r>
            <a:r>
              <a:rPr lang="en-US" sz="2000" i="1"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I was so frustrated with AAA and to find out I still had someone looking out for me was very reassuring. Rich, keep up the great work. You were a life saver, and we need more people like you on the road ready to assist. Thank you, thank you, thank YOU!</a:t>
            </a:r>
            <a:endParaRPr lang="en-US" sz="2000" i="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03157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A8EA-5076-2242-B6DA-91257FADD9E0}"/>
              </a:ext>
            </a:extLst>
          </p:cNvPr>
          <p:cNvSpPr>
            <a:spLocks noGrp="1"/>
          </p:cNvSpPr>
          <p:nvPr>
            <p:ph type="title"/>
          </p:nvPr>
        </p:nvSpPr>
        <p:spPr>
          <a:xfrm>
            <a:off x="3179134" y="365125"/>
            <a:ext cx="8174665" cy="1112801"/>
          </a:xfrm>
        </p:spPr>
        <p:txBody>
          <a:bodyPr>
            <a:normAutofit/>
          </a:bodyPr>
          <a:lstStyle/>
          <a:p>
            <a:r>
              <a:rPr lang="en-US" sz="3600" b="1" dirty="0">
                <a:solidFill>
                  <a:srgbClr val="002060"/>
                </a:solidFill>
                <a:latin typeface="Century Gothic" panose="020B0502020202020204" pitchFamily="34" charset="0"/>
              </a:rPr>
              <a:t>Questions?</a:t>
            </a:r>
          </a:p>
        </p:txBody>
      </p:sp>
      <p:sp>
        <p:nvSpPr>
          <p:cNvPr id="3" name="Content Placeholder 2">
            <a:extLst>
              <a:ext uri="{FF2B5EF4-FFF2-40B4-BE49-F238E27FC236}">
                <a16:creationId xmlns:a16="http://schemas.microsoft.com/office/drawing/2014/main" id="{00AEAD88-5881-46F5-BC1E-88181878E6A2}"/>
              </a:ext>
            </a:extLst>
          </p:cNvPr>
          <p:cNvSpPr>
            <a:spLocks noGrp="1"/>
          </p:cNvSpPr>
          <p:nvPr>
            <p:ph idx="1"/>
          </p:nvPr>
        </p:nvSpPr>
        <p:spPr>
          <a:xfrm>
            <a:off x="3179134" y="1477926"/>
            <a:ext cx="8357191" cy="4710525"/>
          </a:xfrm>
        </p:spPr>
        <p:txBody>
          <a:bodyPr>
            <a:normAutofit fontScale="70000" lnSpcReduction="20000"/>
          </a:bodyPr>
          <a:lstStyle/>
          <a:p>
            <a:pPr marL="0" indent="0">
              <a:buNone/>
            </a:pPr>
            <a:endParaRPr lang="en-US" dirty="0">
              <a:solidFill>
                <a:srgbClr val="002060"/>
              </a:solidFill>
            </a:endParaRPr>
          </a:p>
          <a:p>
            <a:pPr marL="0" indent="0">
              <a:buNone/>
            </a:pPr>
            <a:r>
              <a:rPr lang="en-US" b="1" dirty="0">
                <a:solidFill>
                  <a:srgbClr val="002060"/>
                </a:solidFill>
              </a:rPr>
              <a:t>VCTC Staff</a:t>
            </a:r>
          </a:p>
          <a:p>
            <a:pPr marL="0" indent="0">
              <a:buNone/>
            </a:pPr>
            <a:r>
              <a:rPr lang="en-US" dirty="0">
                <a:solidFill>
                  <a:srgbClr val="002060"/>
                </a:solidFill>
              </a:rPr>
              <a:t>Amanda Fagan, Director of Planning &amp; Sustainability, </a:t>
            </a:r>
            <a:r>
              <a:rPr lang="en-US" dirty="0">
                <a:solidFill>
                  <a:srgbClr val="002060"/>
                </a:solidFill>
                <a:hlinkClick r:id="rId3"/>
              </a:rPr>
              <a:t>afagan@goventura.org</a:t>
            </a:r>
            <a:r>
              <a:rPr lang="en-US" dirty="0">
                <a:solidFill>
                  <a:srgbClr val="002060"/>
                </a:solidFill>
              </a:rPr>
              <a:t> </a:t>
            </a:r>
          </a:p>
          <a:p>
            <a:pPr marL="0" indent="0">
              <a:buNone/>
            </a:pPr>
            <a:r>
              <a:rPr lang="en-US" dirty="0">
                <a:solidFill>
                  <a:srgbClr val="002060"/>
                </a:solidFill>
              </a:rPr>
              <a:t>Drew Kent, GIS/Planning Analyst, </a:t>
            </a:r>
            <a:r>
              <a:rPr lang="en-US" dirty="0">
                <a:solidFill>
                  <a:srgbClr val="002060"/>
                </a:solidFill>
                <a:hlinkClick r:id="rId4"/>
              </a:rPr>
              <a:t>akent@goventura.org</a:t>
            </a:r>
            <a:r>
              <a:rPr lang="en-US" dirty="0">
                <a:solidFill>
                  <a:srgbClr val="002060"/>
                </a:solidFill>
              </a:rPr>
              <a:t> </a:t>
            </a:r>
          </a:p>
          <a:p>
            <a:pPr marL="0" indent="0">
              <a:buNone/>
            </a:pPr>
            <a:endParaRPr lang="en-US" dirty="0">
              <a:solidFill>
                <a:srgbClr val="002060"/>
              </a:solidFill>
            </a:endParaRPr>
          </a:p>
          <a:p>
            <a:pPr marL="0" indent="0">
              <a:buNone/>
            </a:pPr>
            <a:r>
              <a:rPr lang="en-US" b="1" dirty="0">
                <a:solidFill>
                  <a:srgbClr val="002060"/>
                </a:solidFill>
              </a:rPr>
              <a:t>FSP Contractor</a:t>
            </a:r>
          </a:p>
          <a:p>
            <a:pPr marL="0" indent="0">
              <a:buNone/>
            </a:pPr>
            <a:r>
              <a:rPr lang="en-US" dirty="0">
                <a:solidFill>
                  <a:srgbClr val="002060"/>
                </a:solidFill>
              </a:rPr>
              <a:t>Bill Paymard, Platinum Tow &amp; Transport</a:t>
            </a:r>
          </a:p>
          <a:p>
            <a:pPr marL="0" indent="0">
              <a:buNone/>
            </a:pPr>
            <a:endParaRPr lang="en-US" dirty="0">
              <a:solidFill>
                <a:srgbClr val="002060"/>
              </a:solidFill>
            </a:endParaRPr>
          </a:p>
          <a:p>
            <a:pPr marL="0" indent="0">
              <a:buNone/>
            </a:pPr>
            <a:r>
              <a:rPr lang="en-US" b="1" dirty="0">
                <a:solidFill>
                  <a:srgbClr val="002060"/>
                </a:solidFill>
              </a:rPr>
              <a:t>California Highway Patrol – Ventura &amp; Moorpark Offices</a:t>
            </a:r>
          </a:p>
          <a:p>
            <a:pPr marL="0" indent="0">
              <a:buNone/>
            </a:pPr>
            <a:r>
              <a:rPr lang="en-US" dirty="0">
                <a:solidFill>
                  <a:srgbClr val="002060"/>
                </a:solidFill>
              </a:rPr>
              <a:t>Lieutenant Key, Officer Wren</a:t>
            </a:r>
          </a:p>
          <a:p>
            <a:pPr marL="0" indent="0">
              <a:buNone/>
            </a:pPr>
            <a:endParaRPr lang="en-US" dirty="0">
              <a:solidFill>
                <a:srgbClr val="002060"/>
              </a:solidFill>
            </a:endParaRPr>
          </a:p>
          <a:p>
            <a:pPr marL="0" indent="0">
              <a:buNone/>
            </a:pPr>
            <a:r>
              <a:rPr lang="en-US" b="1" dirty="0">
                <a:solidFill>
                  <a:srgbClr val="002060"/>
                </a:solidFill>
              </a:rPr>
              <a:t>Caltrans Motorist Aid Programs – Caltrans Headquarters</a:t>
            </a:r>
          </a:p>
          <a:p>
            <a:pPr marL="0" indent="0">
              <a:buNone/>
            </a:pPr>
            <a:r>
              <a:rPr lang="en-US" dirty="0">
                <a:solidFill>
                  <a:srgbClr val="002060"/>
                </a:solidFill>
              </a:rPr>
              <a:t>Lisa Davies</a:t>
            </a:r>
          </a:p>
        </p:txBody>
      </p:sp>
      <p:pic>
        <p:nvPicPr>
          <p:cNvPr id="5" name="Picture 4">
            <a:extLst>
              <a:ext uri="{FF2B5EF4-FFF2-40B4-BE49-F238E27FC236}">
                <a16:creationId xmlns:a16="http://schemas.microsoft.com/office/drawing/2014/main" id="{814622DD-669D-4D18-881B-851EDADCA2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27" t="29191" r="26147" b="29192"/>
          <a:stretch/>
        </p:blipFill>
        <p:spPr>
          <a:xfrm>
            <a:off x="-58189" y="0"/>
            <a:ext cx="3006186" cy="1837113"/>
          </a:xfrm>
          <a:prstGeom prst="rect">
            <a:avLst/>
          </a:prstGeom>
        </p:spPr>
      </p:pic>
    </p:spTree>
    <p:extLst>
      <p:ext uri="{BB962C8B-B14F-4D97-AF65-F5344CB8AC3E}">
        <p14:creationId xmlns:p14="http://schemas.microsoft.com/office/powerpoint/2010/main" val="2149363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A8EA-5076-2242-B6DA-91257FADD9E0}"/>
              </a:ext>
            </a:extLst>
          </p:cNvPr>
          <p:cNvSpPr>
            <a:spLocks noGrp="1"/>
          </p:cNvSpPr>
          <p:nvPr>
            <p:ph type="title"/>
          </p:nvPr>
        </p:nvSpPr>
        <p:spPr>
          <a:xfrm>
            <a:off x="3129278" y="568960"/>
            <a:ext cx="8448113" cy="731520"/>
          </a:xfrm>
        </p:spPr>
        <p:txBody>
          <a:bodyPr>
            <a:normAutofit/>
          </a:bodyPr>
          <a:lstStyle/>
          <a:p>
            <a:r>
              <a:rPr lang="en-US" sz="3600" b="1" dirty="0">
                <a:solidFill>
                  <a:srgbClr val="002060"/>
                </a:solidFill>
                <a:latin typeface="Century Gothic" panose="020B0502020202020204" pitchFamily="34" charset="0"/>
              </a:rPr>
              <a:t>FSP Overview &amp; Scope</a:t>
            </a:r>
          </a:p>
        </p:txBody>
      </p:sp>
      <p:sp>
        <p:nvSpPr>
          <p:cNvPr id="6" name="Content Placeholder 5">
            <a:extLst>
              <a:ext uri="{FF2B5EF4-FFF2-40B4-BE49-F238E27FC236}">
                <a16:creationId xmlns:a16="http://schemas.microsoft.com/office/drawing/2014/main" id="{C4BA6A80-00A2-4DBE-9F0D-F7B1C37E7E8F}"/>
              </a:ext>
            </a:extLst>
          </p:cNvPr>
          <p:cNvSpPr>
            <a:spLocks noGrp="1"/>
          </p:cNvSpPr>
          <p:nvPr>
            <p:ph idx="1"/>
          </p:nvPr>
        </p:nvSpPr>
        <p:spPr>
          <a:xfrm>
            <a:off x="3129278" y="1300480"/>
            <a:ext cx="9062722" cy="5475767"/>
          </a:xfrm>
        </p:spPr>
        <p:txBody>
          <a:bodyPr>
            <a:normAutofit fontScale="55000" lnSpcReduction="20000"/>
          </a:bodyPr>
          <a:lstStyle/>
          <a:p>
            <a:endParaRPr lang="en-US" dirty="0"/>
          </a:p>
          <a:p>
            <a:r>
              <a:rPr lang="en-US" sz="5100" dirty="0">
                <a:solidFill>
                  <a:srgbClr val="002060"/>
                </a:solidFill>
              </a:rPr>
              <a:t>24</a:t>
            </a:r>
            <a:r>
              <a:rPr lang="en-US" sz="5100" baseline="30000" dirty="0">
                <a:solidFill>
                  <a:srgbClr val="002060"/>
                </a:solidFill>
              </a:rPr>
              <a:t>th</a:t>
            </a:r>
            <a:r>
              <a:rPr lang="en-US" sz="5100" dirty="0">
                <a:solidFill>
                  <a:srgbClr val="002060"/>
                </a:solidFill>
              </a:rPr>
              <a:t> California County to provide FSP services</a:t>
            </a:r>
          </a:p>
          <a:p>
            <a:r>
              <a:rPr lang="en-US" sz="5100" dirty="0">
                <a:solidFill>
                  <a:srgbClr val="002060"/>
                </a:solidFill>
              </a:rPr>
              <a:t>Partnership between Caltrans, CHP, and SAFE</a:t>
            </a:r>
          </a:p>
          <a:p>
            <a:r>
              <a:rPr lang="en-US" sz="5100" dirty="0">
                <a:solidFill>
                  <a:srgbClr val="002060"/>
                </a:solidFill>
              </a:rPr>
              <a:t>Fleet of continuously roving tow trucks</a:t>
            </a:r>
          </a:p>
          <a:p>
            <a:r>
              <a:rPr lang="en-US" sz="5100" dirty="0">
                <a:solidFill>
                  <a:srgbClr val="002060"/>
                </a:solidFill>
              </a:rPr>
              <a:t>Operate during peak-traffic, morning and afternoon</a:t>
            </a:r>
          </a:p>
          <a:p>
            <a:r>
              <a:rPr lang="en-US" sz="5100" dirty="0">
                <a:solidFill>
                  <a:srgbClr val="002060"/>
                </a:solidFill>
              </a:rPr>
              <a:t>Assist motorists, remove debris, tow disabled vehicles</a:t>
            </a:r>
          </a:p>
          <a:p>
            <a:r>
              <a:rPr lang="en-US" sz="5100" dirty="0">
                <a:solidFill>
                  <a:srgbClr val="002060"/>
                </a:solidFill>
              </a:rPr>
              <a:t>Types of FSP services provided:</a:t>
            </a:r>
          </a:p>
          <a:p>
            <a:pPr lvl="1"/>
            <a:r>
              <a:rPr lang="en-US" sz="4500" dirty="0">
                <a:solidFill>
                  <a:srgbClr val="002060"/>
                </a:solidFill>
              </a:rPr>
              <a:t>Jump starts</a:t>
            </a:r>
          </a:p>
          <a:p>
            <a:pPr lvl="1"/>
            <a:r>
              <a:rPr lang="en-US" sz="4500" dirty="0">
                <a:solidFill>
                  <a:srgbClr val="002060"/>
                </a:solidFill>
              </a:rPr>
              <a:t>Provide a gallon of gas</a:t>
            </a:r>
          </a:p>
          <a:p>
            <a:pPr lvl="1"/>
            <a:r>
              <a:rPr lang="en-US" sz="4500" dirty="0">
                <a:solidFill>
                  <a:srgbClr val="002060"/>
                </a:solidFill>
              </a:rPr>
              <a:t>Refill radiators</a:t>
            </a:r>
          </a:p>
          <a:p>
            <a:pPr lvl="1"/>
            <a:r>
              <a:rPr lang="en-US" sz="4500" dirty="0">
                <a:solidFill>
                  <a:srgbClr val="002060"/>
                </a:solidFill>
              </a:rPr>
              <a:t>Change a flat tire</a:t>
            </a:r>
          </a:p>
          <a:p>
            <a:r>
              <a:rPr lang="en-US" sz="5100" dirty="0">
                <a:solidFill>
                  <a:srgbClr val="002060"/>
                </a:solidFill>
              </a:rPr>
              <a:t>10 minutes per assist</a:t>
            </a:r>
          </a:p>
          <a:p>
            <a:r>
              <a:rPr lang="en-US" sz="5100" dirty="0">
                <a:solidFill>
                  <a:srgbClr val="002060"/>
                </a:solidFill>
              </a:rPr>
              <a:t>Tow to an approved drop point</a:t>
            </a:r>
          </a:p>
          <a:p>
            <a:r>
              <a:rPr lang="en-US" sz="5100" dirty="0">
                <a:solidFill>
                  <a:srgbClr val="002060"/>
                </a:solidFill>
              </a:rPr>
              <a:t>All services are provided at </a:t>
            </a:r>
            <a:r>
              <a:rPr lang="en-US" sz="5100" b="1" dirty="0">
                <a:solidFill>
                  <a:srgbClr val="002060"/>
                </a:solidFill>
              </a:rPr>
              <a:t>no charge to the motorist</a:t>
            </a:r>
          </a:p>
          <a:p>
            <a:endParaRPr lang="en-US" sz="5100" dirty="0">
              <a:solidFill>
                <a:srgbClr val="002060"/>
              </a:solidFill>
            </a:endParaRPr>
          </a:p>
          <a:p>
            <a:pPr lvl="1"/>
            <a:endParaRPr lang="en-US" sz="2800" dirty="0"/>
          </a:p>
          <a:p>
            <a:endParaRPr lang="en-US" sz="3200" dirty="0"/>
          </a:p>
          <a:p>
            <a:endParaRPr lang="en-US" dirty="0"/>
          </a:p>
          <a:p>
            <a:endParaRPr lang="en-US" dirty="0"/>
          </a:p>
          <a:p>
            <a:endParaRPr lang="en-US" dirty="0"/>
          </a:p>
          <a:p>
            <a:pPr marL="0" indent="0">
              <a:buNone/>
            </a:pPr>
            <a:endParaRPr lang="en-US" dirty="0"/>
          </a:p>
          <a:p>
            <a:endParaRPr lang="en-US" dirty="0"/>
          </a:p>
        </p:txBody>
      </p:sp>
      <p:pic>
        <p:nvPicPr>
          <p:cNvPr id="5" name="Picture 4">
            <a:extLst>
              <a:ext uri="{FF2B5EF4-FFF2-40B4-BE49-F238E27FC236}">
                <a16:creationId xmlns:a16="http://schemas.microsoft.com/office/drawing/2014/main" id="{814622DD-669D-4D18-881B-851EDADCA2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27" t="29191" r="26147" b="29192"/>
          <a:stretch/>
        </p:blipFill>
        <p:spPr>
          <a:xfrm>
            <a:off x="-58189" y="0"/>
            <a:ext cx="3006186" cy="1837113"/>
          </a:xfrm>
          <a:prstGeom prst="rect">
            <a:avLst/>
          </a:prstGeom>
        </p:spPr>
      </p:pic>
    </p:spTree>
    <p:extLst>
      <p:ext uri="{BB962C8B-B14F-4D97-AF65-F5344CB8AC3E}">
        <p14:creationId xmlns:p14="http://schemas.microsoft.com/office/powerpoint/2010/main" val="161154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A8EA-5076-2242-B6DA-91257FADD9E0}"/>
              </a:ext>
            </a:extLst>
          </p:cNvPr>
          <p:cNvSpPr>
            <a:spLocks noGrp="1"/>
          </p:cNvSpPr>
          <p:nvPr>
            <p:ph type="title"/>
          </p:nvPr>
        </p:nvSpPr>
        <p:spPr>
          <a:xfrm>
            <a:off x="3129278" y="568960"/>
            <a:ext cx="8448113" cy="731520"/>
          </a:xfrm>
        </p:spPr>
        <p:txBody>
          <a:bodyPr>
            <a:normAutofit/>
          </a:bodyPr>
          <a:lstStyle/>
          <a:p>
            <a:r>
              <a:rPr lang="en-US" sz="3600" b="1" dirty="0">
                <a:solidFill>
                  <a:srgbClr val="002060"/>
                </a:solidFill>
                <a:latin typeface="Century Gothic" panose="020B0502020202020204" pitchFamily="34" charset="0"/>
              </a:rPr>
              <a:t>Ventura County FSP Beats</a:t>
            </a:r>
          </a:p>
        </p:txBody>
      </p:sp>
      <p:pic>
        <p:nvPicPr>
          <p:cNvPr id="5" name="Picture 4">
            <a:extLst>
              <a:ext uri="{FF2B5EF4-FFF2-40B4-BE49-F238E27FC236}">
                <a16:creationId xmlns:a16="http://schemas.microsoft.com/office/drawing/2014/main" id="{814622DD-669D-4D18-881B-851EDADCA2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27" t="29191" r="26147" b="29192"/>
          <a:stretch/>
        </p:blipFill>
        <p:spPr>
          <a:xfrm>
            <a:off x="-58189" y="0"/>
            <a:ext cx="3006186" cy="1837113"/>
          </a:xfrm>
          <a:prstGeom prst="rect">
            <a:avLst/>
          </a:prstGeom>
        </p:spPr>
      </p:pic>
      <p:pic>
        <p:nvPicPr>
          <p:cNvPr id="6" name="Picture 5">
            <a:extLst>
              <a:ext uri="{FF2B5EF4-FFF2-40B4-BE49-F238E27FC236}">
                <a16:creationId xmlns:a16="http://schemas.microsoft.com/office/drawing/2014/main" id="{74B43A09-63C9-45D6-A832-8CE2DBA866D1}"/>
              </a:ext>
            </a:extLst>
          </p:cNvPr>
          <p:cNvPicPr>
            <a:picLocks noChangeAspect="1"/>
          </p:cNvPicPr>
          <p:nvPr/>
        </p:nvPicPr>
        <p:blipFill>
          <a:blip r:embed="rId4"/>
          <a:stretch>
            <a:fillRect/>
          </a:stretch>
        </p:blipFill>
        <p:spPr>
          <a:xfrm>
            <a:off x="3309386" y="1387845"/>
            <a:ext cx="8448113" cy="5470155"/>
          </a:xfrm>
          <a:prstGeom prst="rect">
            <a:avLst/>
          </a:prstGeom>
        </p:spPr>
      </p:pic>
    </p:spTree>
    <p:extLst>
      <p:ext uri="{BB962C8B-B14F-4D97-AF65-F5344CB8AC3E}">
        <p14:creationId xmlns:p14="http://schemas.microsoft.com/office/powerpoint/2010/main" val="4078636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A8EA-5076-2242-B6DA-91257FADD9E0}"/>
              </a:ext>
            </a:extLst>
          </p:cNvPr>
          <p:cNvSpPr>
            <a:spLocks noGrp="1"/>
          </p:cNvSpPr>
          <p:nvPr>
            <p:ph type="title"/>
          </p:nvPr>
        </p:nvSpPr>
        <p:spPr>
          <a:xfrm>
            <a:off x="3129278" y="568960"/>
            <a:ext cx="8448113" cy="731520"/>
          </a:xfrm>
        </p:spPr>
        <p:txBody>
          <a:bodyPr>
            <a:normAutofit/>
          </a:bodyPr>
          <a:lstStyle/>
          <a:p>
            <a:r>
              <a:rPr lang="en-US" sz="3600" b="1" dirty="0">
                <a:solidFill>
                  <a:srgbClr val="002060"/>
                </a:solidFill>
                <a:latin typeface="Century Gothic" panose="020B0502020202020204" pitchFamily="34" charset="0"/>
              </a:rPr>
              <a:t>Ventura County Highway Congestion</a:t>
            </a:r>
          </a:p>
        </p:txBody>
      </p:sp>
      <p:pic>
        <p:nvPicPr>
          <p:cNvPr id="5" name="Picture 4">
            <a:extLst>
              <a:ext uri="{FF2B5EF4-FFF2-40B4-BE49-F238E27FC236}">
                <a16:creationId xmlns:a16="http://schemas.microsoft.com/office/drawing/2014/main" id="{814622DD-669D-4D18-881B-851EDADCA2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27" t="29191" r="26147" b="29192"/>
          <a:stretch/>
        </p:blipFill>
        <p:spPr>
          <a:xfrm>
            <a:off x="-58189" y="0"/>
            <a:ext cx="3006186" cy="1837113"/>
          </a:xfrm>
          <a:prstGeom prst="rect">
            <a:avLst/>
          </a:prstGeom>
        </p:spPr>
      </p:pic>
      <p:graphicFrame>
        <p:nvGraphicFramePr>
          <p:cNvPr id="3" name="Chart 2">
            <a:extLst>
              <a:ext uri="{FF2B5EF4-FFF2-40B4-BE49-F238E27FC236}">
                <a16:creationId xmlns:a16="http://schemas.microsoft.com/office/drawing/2014/main" id="{E8372CE6-B5C8-4216-930F-4582EDFBFAB8}"/>
              </a:ext>
            </a:extLst>
          </p:cNvPr>
          <p:cNvGraphicFramePr>
            <a:graphicFrameLocks/>
          </p:cNvGraphicFramePr>
          <p:nvPr>
            <p:extLst>
              <p:ext uri="{D42A27DB-BD31-4B8C-83A1-F6EECF244321}">
                <p14:modId xmlns:p14="http://schemas.microsoft.com/office/powerpoint/2010/main" val="3228598673"/>
              </p:ext>
            </p:extLst>
          </p:nvPr>
        </p:nvGraphicFramePr>
        <p:xfrm>
          <a:off x="3221851" y="1508750"/>
          <a:ext cx="8627292" cy="4119514"/>
        </p:xfrm>
        <a:graphic>
          <a:graphicData uri="http://schemas.openxmlformats.org/drawingml/2006/chart">
            <c:chart xmlns:c="http://schemas.openxmlformats.org/drawingml/2006/chart" xmlns:r="http://schemas.openxmlformats.org/officeDocument/2006/relationships" r:id="rId4"/>
          </a:graphicData>
        </a:graphic>
      </p:graphicFrame>
      <p:sp>
        <p:nvSpPr>
          <p:cNvPr id="7" name="Content Placeholder 5">
            <a:extLst>
              <a:ext uri="{FF2B5EF4-FFF2-40B4-BE49-F238E27FC236}">
                <a16:creationId xmlns:a16="http://schemas.microsoft.com/office/drawing/2014/main" id="{B983170B-E58B-CD7D-F7BC-819A106FADA0}"/>
              </a:ext>
            </a:extLst>
          </p:cNvPr>
          <p:cNvSpPr>
            <a:spLocks noGrp="1"/>
          </p:cNvSpPr>
          <p:nvPr>
            <p:ph idx="1"/>
          </p:nvPr>
        </p:nvSpPr>
        <p:spPr>
          <a:xfrm>
            <a:off x="3129278" y="5290622"/>
            <a:ext cx="8627292" cy="1453116"/>
          </a:xfrm>
        </p:spPr>
        <p:txBody>
          <a:bodyPr>
            <a:normAutofit fontScale="92500" lnSpcReduction="20000"/>
          </a:bodyPr>
          <a:lstStyle/>
          <a:p>
            <a:endParaRPr lang="en-US" dirty="0"/>
          </a:p>
          <a:p>
            <a:pPr marL="457200">
              <a:lnSpc>
                <a:spcPct val="120000"/>
              </a:lnSpc>
              <a:spcBef>
                <a:spcPts val="600"/>
              </a:spcBef>
            </a:pPr>
            <a:r>
              <a:rPr lang="en-US" sz="2900" dirty="0">
                <a:solidFill>
                  <a:srgbClr val="002060"/>
                </a:solidFill>
              </a:rPr>
              <a:t>4,300,000 Hours of Annual Vehicle Delay</a:t>
            </a:r>
          </a:p>
          <a:p>
            <a:pPr marL="457200">
              <a:lnSpc>
                <a:spcPct val="120000"/>
              </a:lnSpc>
              <a:spcBef>
                <a:spcPts val="600"/>
              </a:spcBef>
            </a:pPr>
            <a:r>
              <a:rPr lang="en-US" sz="2900" dirty="0">
                <a:solidFill>
                  <a:srgbClr val="002060"/>
                </a:solidFill>
              </a:rPr>
              <a:t>$112,640,000 Annual User Cost of Vehicle Delay </a:t>
            </a:r>
          </a:p>
          <a:p>
            <a:endParaRPr lang="en-US" sz="5100" dirty="0"/>
          </a:p>
          <a:p>
            <a:pPr lvl="1"/>
            <a:endParaRPr lang="en-US" sz="2800" dirty="0"/>
          </a:p>
          <a:p>
            <a:endParaRPr lang="en-US" sz="3200" dirty="0"/>
          </a:p>
          <a:p>
            <a:endParaRPr lang="en-US" dirty="0"/>
          </a:p>
          <a:p>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422347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A8EA-5076-2242-B6DA-91257FADD9E0}"/>
              </a:ext>
            </a:extLst>
          </p:cNvPr>
          <p:cNvSpPr>
            <a:spLocks noGrp="1"/>
          </p:cNvSpPr>
          <p:nvPr>
            <p:ph type="title"/>
          </p:nvPr>
        </p:nvSpPr>
        <p:spPr>
          <a:xfrm>
            <a:off x="3129278" y="568960"/>
            <a:ext cx="8448113" cy="731520"/>
          </a:xfrm>
        </p:spPr>
        <p:txBody>
          <a:bodyPr>
            <a:normAutofit/>
          </a:bodyPr>
          <a:lstStyle/>
          <a:p>
            <a:r>
              <a:rPr lang="en-US" sz="3600" b="1" dirty="0">
                <a:solidFill>
                  <a:srgbClr val="002060"/>
                </a:solidFill>
                <a:latin typeface="Century Gothic" panose="020B0502020202020204" pitchFamily="34" charset="0"/>
              </a:rPr>
              <a:t>FSP Assist Data 2022</a:t>
            </a:r>
          </a:p>
        </p:txBody>
      </p:sp>
      <p:pic>
        <p:nvPicPr>
          <p:cNvPr id="5" name="Picture 4">
            <a:extLst>
              <a:ext uri="{FF2B5EF4-FFF2-40B4-BE49-F238E27FC236}">
                <a16:creationId xmlns:a16="http://schemas.microsoft.com/office/drawing/2014/main" id="{814622DD-669D-4D18-881B-851EDADCA2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27" t="29191" r="26147" b="29192"/>
          <a:stretch/>
        </p:blipFill>
        <p:spPr>
          <a:xfrm>
            <a:off x="-58189" y="0"/>
            <a:ext cx="3006186" cy="1837113"/>
          </a:xfrm>
          <a:prstGeom prst="rect">
            <a:avLst/>
          </a:prstGeom>
        </p:spPr>
      </p:pic>
      <p:sp>
        <p:nvSpPr>
          <p:cNvPr id="6" name="Content Placeholder 5">
            <a:extLst>
              <a:ext uri="{FF2B5EF4-FFF2-40B4-BE49-F238E27FC236}">
                <a16:creationId xmlns:a16="http://schemas.microsoft.com/office/drawing/2014/main" id="{C4BA6A80-00A2-4DBE-9F0D-F7B1C37E7E8F}"/>
              </a:ext>
            </a:extLst>
          </p:cNvPr>
          <p:cNvSpPr>
            <a:spLocks noGrp="1"/>
          </p:cNvSpPr>
          <p:nvPr>
            <p:ph idx="1"/>
          </p:nvPr>
        </p:nvSpPr>
        <p:spPr>
          <a:xfrm>
            <a:off x="2947997" y="5511800"/>
            <a:ext cx="9071088" cy="1346200"/>
          </a:xfrm>
        </p:spPr>
        <p:txBody>
          <a:bodyPr>
            <a:noAutofit/>
          </a:bodyPr>
          <a:lstStyle/>
          <a:p>
            <a:pPr marL="571500" indent="-342900">
              <a:lnSpc>
                <a:spcPct val="100000"/>
              </a:lnSpc>
              <a:spcBef>
                <a:spcPts val="0"/>
              </a:spcBef>
            </a:pPr>
            <a:r>
              <a:rPr lang="en-US" sz="2400" dirty="0">
                <a:solidFill>
                  <a:srgbClr val="002060"/>
                </a:solidFill>
              </a:rPr>
              <a:t>3,837 direct motorist assists &amp; 5,880 total in 2022</a:t>
            </a:r>
          </a:p>
          <a:p>
            <a:pPr marL="571500" indent="-342900">
              <a:lnSpc>
                <a:spcPct val="100000"/>
              </a:lnSpc>
              <a:spcBef>
                <a:spcPts val="0"/>
              </a:spcBef>
            </a:pPr>
            <a:r>
              <a:rPr lang="en-US" sz="2400" dirty="0">
                <a:solidFill>
                  <a:srgbClr val="002060"/>
                </a:solidFill>
              </a:rPr>
              <a:t>Average 3.1 FSP responses per service hour</a:t>
            </a:r>
          </a:p>
          <a:p>
            <a:pPr marL="571500" indent="-342900">
              <a:lnSpc>
                <a:spcPct val="100000"/>
              </a:lnSpc>
              <a:spcBef>
                <a:spcPts val="0"/>
              </a:spcBef>
            </a:pPr>
            <a:r>
              <a:rPr lang="en-US" sz="2400" dirty="0">
                <a:solidFill>
                  <a:srgbClr val="002060"/>
                </a:solidFill>
              </a:rPr>
              <a:t>3/1 Benefit to Cost Ratio </a:t>
            </a:r>
            <a:r>
              <a:rPr lang="en-US" sz="1600" dirty="0">
                <a:solidFill>
                  <a:srgbClr val="002060"/>
                </a:solidFill>
              </a:rPr>
              <a:t>(Delay, Emissions, and Fuel Savings / ~$100 per Truck Hour)</a:t>
            </a:r>
          </a:p>
          <a:p>
            <a:pPr marL="457200">
              <a:lnSpc>
                <a:spcPct val="120000"/>
              </a:lnSpc>
              <a:spcBef>
                <a:spcPts val="600"/>
              </a:spcBef>
            </a:pPr>
            <a:endParaRPr lang="en-US" sz="2400" dirty="0">
              <a:solidFill>
                <a:srgbClr val="002060"/>
              </a:solidFill>
            </a:endParaRPr>
          </a:p>
          <a:p>
            <a:endParaRPr lang="en-US" sz="2400" dirty="0"/>
          </a:p>
          <a:p>
            <a:pPr lvl="1"/>
            <a:endParaRPr lang="en-US" dirty="0"/>
          </a:p>
          <a:p>
            <a:endParaRPr lang="en-US" sz="2400" dirty="0"/>
          </a:p>
          <a:p>
            <a:endParaRPr lang="en-US" sz="2400" dirty="0"/>
          </a:p>
          <a:p>
            <a:endParaRPr lang="en-US" sz="2400" dirty="0"/>
          </a:p>
          <a:p>
            <a:endParaRPr lang="en-US" sz="2400" dirty="0"/>
          </a:p>
          <a:p>
            <a:pPr marL="0" indent="0">
              <a:buNone/>
            </a:pPr>
            <a:endParaRPr lang="en-US" sz="2400" dirty="0"/>
          </a:p>
          <a:p>
            <a:endParaRPr lang="en-US" sz="2400" dirty="0"/>
          </a:p>
        </p:txBody>
      </p:sp>
      <p:pic>
        <p:nvPicPr>
          <p:cNvPr id="10" name="Picture 9">
            <a:extLst>
              <a:ext uri="{FF2B5EF4-FFF2-40B4-BE49-F238E27FC236}">
                <a16:creationId xmlns:a16="http://schemas.microsoft.com/office/drawing/2014/main" id="{2E122473-58F5-6E98-AA73-A06E784A45FB}"/>
              </a:ext>
            </a:extLst>
          </p:cNvPr>
          <p:cNvPicPr>
            <a:picLocks noChangeAspect="1"/>
          </p:cNvPicPr>
          <p:nvPr/>
        </p:nvPicPr>
        <p:blipFill rotWithShape="1">
          <a:blip r:embed="rId4"/>
          <a:srcRect b="7697"/>
          <a:stretch/>
        </p:blipFill>
        <p:spPr>
          <a:xfrm>
            <a:off x="3129278" y="1493216"/>
            <a:ext cx="8889807" cy="3871568"/>
          </a:xfrm>
          <a:prstGeom prst="rect">
            <a:avLst/>
          </a:prstGeom>
        </p:spPr>
      </p:pic>
    </p:spTree>
    <p:extLst>
      <p:ext uri="{BB962C8B-B14F-4D97-AF65-F5344CB8AC3E}">
        <p14:creationId xmlns:p14="http://schemas.microsoft.com/office/powerpoint/2010/main" val="1241844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A8EA-5076-2242-B6DA-91257FADD9E0}"/>
              </a:ext>
            </a:extLst>
          </p:cNvPr>
          <p:cNvSpPr>
            <a:spLocks noGrp="1"/>
          </p:cNvSpPr>
          <p:nvPr>
            <p:ph type="title"/>
          </p:nvPr>
        </p:nvSpPr>
        <p:spPr>
          <a:xfrm>
            <a:off x="3129279" y="568960"/>
            <a:ext cx="8224520" cy="731520"/>
          </a:xfrm>
        </p:spPr>
        <p:txBody>
          <a:bodyPr>
            <a:normAutofit/>
          </a:bodyPr>
          <a:lstStyle/>
          <a:p>
            <a:r>
              <a:rPr lang="en-US" sz="3600" b="1" dirty="0">
                <a:solidFill>
                  <a:srgbClr val="002060"/>
                </a:solidFill>
                <a:latin typeface="Century Gothic" panose="020B0502020202020204" pitchFamily="34" charset="0"/>
              </a:rPr>
              <a:t>FSP Assists – Vehicle Problem</a:t>
            </a:r>
          </a:p>
        </p:txBody>
      </p:sp>
      <p:pic>
        <p:nvPicPr>
          <p:cNvPr id="5" name="Picture 4">
            <a:extLst>
              <a:ext uri="{FF2B5EF4-FFF2-40B4-BE49-F238E27FC236}">
                <a16:creationId xmlns:a16="http://schemas.microsoft.com/office/drawing/2014/main" id="{814622DD-669D-4D18-881B-851EDADCA2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27" t="29191" r="26147" b="29192"/>
          <a:stretch/>
        </p:blipFill>
        <p:spPr>
          <a:xfrm>
            <a:off x="-58189" y="0"/>
            <a:ext cx="3006186" cy="1837113"/>
          </a:xfrm>
          <a:prstGeom prst="rect">
            <a:avLst/>
          </a:prstGeom>
        </p:spPr>
      </p:pic>
      <p:pic>
        <p:nvPicPr>
          <p:cNvPr id="3" name="Picture 2">
            <a:extLst>
              <a:ext uri="{FF2B5EF4-FFF2-40B4-BE49-F238E27FC236}">
                <a16:creationId xmlns:a16="http://schemas.microsoft.com/office/drawing/2014/main" id="{E398065A-CE81-F5E9-5CA2-74E3717AA0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9279" y="1837113"/>
            <a:ext cx="8778240" cy="4407408"/>
          </a:xfrm>
          <a:prstGeom prst="rect">
            <a:avLst/>
          </a:prstGeom>
        </p:spPr>
      </p:pic>
    </p:spTree>
    <p:extLst>
      <p:ext uri="{BB962C8B-B14F-4D97-AF65-F5344CB8AC3E}">
        <p14:creationId xmlns:p14="http://schemas.microsoft.com/office/powerpoint/2010/main" val="3049764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A8EA-5076-2242-B6DA-91257FADD9E0}"/>
              </a:ext>
            </a:extLst>
          </p:cNvPr>
          <p:cNvSpPr>
            <a:spLocks noGrp="1"/>
          </p:cNvSpPr>
          <p:nvPr>
            <p:ph type="title"/>
          </p:nvPr>
        </p:nvSpPr>
        <p:spPr>
          <a:xfrm>
            <a:off x="3129279" y="568960"/>
            <a:ext cx="8224520" cy="731520"/>
          </a:xfrm>
        </p:spPr>
        <p:txBody>
          <a:bodyPr>
            <a:normAutofit/>
          </a:bodyPr>
          <a:lstStyle/>
          <a:p>
            <a:r>
              <a:rPr lang="en-US" sz="3600" b="1" dirty="0">
                <a:solidFill>
                  <a:srgbClr val="002060"/>
                </a:solidFill>
                <a:latin typeface="Century Gothic" panose="020B0502020202020204" pitchFamily="34" charset="0"/>
              </a:rPr>
              <a:t>FSP Assists – Time of Day</a:t>
            </a:r>
          </a:p>
        </p:txBody>
      </p:sp>
      <p:pic>
        <p:nvPicPr>
          <p:cNvPr id="5" name="Picture 4">
            <a:extLst>
              <a:ext uri="{FF2B5EF4-FFF2-40B4-BE49-F238E27FC236}">
                <a16:creationId xmlns:a16="http://schemas.microsoft.com/office/drawing/2014/main" id="{814622DD-669D-4D18-881B-851EDADCA2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27" t="29191" r="26147" b="29192"/>
          <a:stretch/>
        </p:blipFill>
        <p:spPr>
          <a:xfrm>
            <a:off x="-58189" y="0"/>
            <a:ext cx="3006186" cy="1837113"/>
          </a:xfrm>
          <a:prstGeom prst="rect">
            <a:avLst/>
          </a:prstGeom>
        </p:spPr>
      </p:pic>
      <p:pic>
        <p:nvPicPr>
          <p:cNvPr id="4" name="Picture 3">
            <a:extLst>
              <a:ext uri="{FF2B5EF4-FFF2-40B4-BE49-F238E27FC236}">
                <a16:creationId xmlns:a16="http://schemas.microsoft.com/office/drawing/2014/main" id="{4B6893D1-13D4-3B83-0786-A19DC15C4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9279" y="1837113"/>
            <a:ext cx="8778240" cy="4407484"/>
          </a:xfrm>
          <a:prstGeom prst="rect">
            <a:avLst/>
          </a:prstGeom>
        </p:spPr>
      </p:pic>
    </p:spTree>
    <p:extLst>
      <p:ext uri="{BB962C8B-B14F-4D97-AF65-F5344CB8AC3E}">
        <p14:creationId xmlns:p14="http://schemas.microsoft.com/office/powerpoint/2010/main" val="418732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A8EA-5076-2242-B6DA-91257FADD9E0}"/>
              </a:ext>
            </a:extLst>
          </p:cNvPr>
          <p:cNvSpPr>
            <a:spLocks noGrp="1"/>
          </p:cNvSpPr>
          <p:nvPr>
            <p:ph type="title"/>
          </p:nvPr>
        </p:nvSpPr>
        <p:spPr>
          <a:xfrm>
            <a:off x="3129279" y="568960"/>
            <a:ext cx="8224520" cy="731520"/>
          </a:xfrm>
        </p:spPr>
        <p:txBody>
          <a:bodyPr>
            <a:normAutofit/>
          </a:bodyPr>
          <a:lstStyle/>
          <a:p>
            <a:r>
              <a:rPr lang="en-US" sz="3600" b="1" dirty="0">
                <a:solidFill>
                  <a:srgbClr val="002060"/>
                </a:solidFill>
                <a:latin typeface="Century Gothic" panose="020B0502020202020204" pitchFamily="34" charset="0"/>
              </a:rPr>
              <a:t>FSP Assists – Customer Surveys</a:t>
            </a:r>
          </a:p>
        </p:txBody>
      </p:sp>
      <p:pic>
        <p:nvPicPr>
          <p:cNvPr id="5" name="Picture 4">
            <a:extLst>
              <a:ext uri="{FF2B5EF4-FFF2-40B4-BE49-F238E27FC236}">
                <a16:creationId xmlns:a16="http://schemas.microsoft.com/office/drawing/2014/main" id="{814622DD-669D-4D18-881B-851EDADCA2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27" t="29191" r="26147" b="29192"/>
          <a:stretch/>
        </p:blipFill>
        <p:spPr>
          <a:xfrm>
            <a:off x="-58189" y="0"/>
            <a:ext cx="3006186" cy="1837113"/>
          </a:xfrm>
          <a:prstGeom prst="rect">
            <a:avLst/>
          </a:prstGeom>
        </p:spPr>
      </p:pic>
      <p:pic>
        <p:nvPicPr>
          <p:cNvPr id="3" name="Picture 2">
            <a:extLst>
              <a:ext uri="{FF2B5EF4-FFF2-40B4-BE49-F238E27FC236}">
                <a16:creationId xmlns:a16="http://schemas.microsoft.com/office/drawing/2014/main" id="{818EE6BC-72C2-9479-A050-74CE13E858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9278" y="1729993"/>
            <a:ext cx="8778240" cy="4407408"/>
          </a:xfrm>
          <a:prstGeom prst="rect">
            <a:avLst/>
          </a:prstGeom>
        </p:spPr>
      </p:pic>
    </p:spTree>
    <p:extLst>
      <p:ext uri="{BB962C8B-B14F-4D97-AF65-F5344CB8AC3E}">
        <p14:creationId xmlns:p14="http://schemas.microsoft.com/office/powerpoint/2010/main" val="987521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A8EA-5076-2242-B6DA-91257FADD9E0}"/>
              </a:ext>
            </a:extLst>
          </p:cNvPr>
          <p:cNvSpPr>
            <a:spLocks noGrp="1"/>
          </p:cNvSpPr>
          <p:nvPr>
            <p:ph type="title"/>
          </p:nvPr>
        </p:nvSpPr>
        <p:spPr>
          <a:xfrm>
            <a:off x="3129279" y="568960"/>
            <a:ext cx="8224520" cy="731520"/>
          </a:xfrm>
        </p:spPr>
        <p:txBody>
          <a:bodyPr>
            <a:normAutofit/>
          </a:bodyPr>
          <a:lstStyle/>
          <a:p>
            <a:r>
              <a:rPr lang="en-US" sz="3600" b="1" dirty="0">
                <a:solidFill>
                  <a:srgbClr val="002060"/>
                </a:solidFill>
                <a:latin typeface="Century Gothic" panose="020B0502020202020204" pitchFamily="34" charset="0"/>
              </a:rPr>
              <a:t>Customer Feedback</a:t>
            </a:r>
          </a:p>
        </p:txBody>
      </p:sp>
      <p:pic>
        <p:nvPicPr>
          <p:cNvPr id="5" name="Picture 4">
            <a:extLst>
              <a:ext uri="{FF2B5EF4-FFF2-40B4-BE49-F238E27FC236}">
                <a16:creationId xmlns:a16="http://schemas.microsoft.com/office/drawing/2014/main" id="{814622DD-669D-4D18-881B-851EDADCA2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27" t="29191" r="26147" b="29192"/>
          <a:stretch/>
        </p:blipFill>
        <p:spPr>
          <a:xfrm>
            <a:off x="-58189" y="0"/>
            <a:ext cx="3006186" cy="1837113"/>
          </a:xfrm>
          <a:prstGeom prst="rect">
            <a:avLst/>
          </a:prstGeom>
        </p:spPr>
      </p:pic>
      <p:pic>
        <p:nvPicPr>
          <p:cNvPr id="3" name="Picture 2">
            <a:extLst>
              <a:ext uri="{FF2B5EF4-FFF2-40B4-BE49-F238E27FC236}">
                <a16:creationId xmlns:a16="http://schemas.microsoft.com/office/drawing/2014/main" id="{0CD9E233-3B46-2E17-63F4-756AB1A8F00D}"/>
              </a:ext>
            </a:extLst>
          </p:cNvPr>
          <p:cNvPicPr>
            <a:picLocks noChangeAspect="1"/>
          </p:cNvPicPr>
          <p:nvPr/>
        </p:nvPicPr>
        <p:blipFill rotWithShape="1">
          <a:blip r:embed="rId4"/>
          <a:srcRect l="2028" r="1826"/>
          <a:stretch/>
        </p:blipFill>
        <p:spPr bwMode="auto">
          <a:xfrm>
            <a:off x="3129279" y="2131042"/>
            <a:ext cx="8778240" cy="3655148"/>
          </a:xfrm>
          <a:prstGeom prst="rect">
            <a:avLst/>
          </a:prstGeom>
          <a:ln w="9525" cap="sq">
            <a:solidFill>
              <a:schemeClr val="accent2"/>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34762140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69C8CCBC76394FBF3D32AF50AF94AB" ma:contentTypeVersion="18" ma:contentTypeDescription="Create a new document." ma:contentTypeScope="" ma:versionID="4407ea316d7527bcc0ce66067a2eefbb">
  <xsd:schema xmlns:xsd="http://www.w3.org/2001/XMLSchema" xmlns:xs="http://www.w3.org/2001/XMLSchema" xmlns:p="http://schemas.microsoft.com/office/2006/metadata/properties" xmlns:ns1="http://schemas.microsoft.com/sharepoint/v3" xmlns:ns2="217c52dd-f207-46ed-907a-149ac87d1cb3" xmlns:ns3="392115dc-b705-46fa-b439-48a1e61ce6cc" targetNamespace="http://schemas.microsoft.com/office/2006/metadata/properties" ma:root="true" ma:fieldsID="686ca1fda7f5c5a4721ade0b65a3a73a" ns1:_="" ns2:_="" ns3:_="">
    <xsd:import namespace="http://schemas.microsoft.com/sharepoint/v3"/>
    <xsd:import namespace="217c52dd-f207-46ed-907a-149ac87d1cb3"/>
    <xsd:import namespace="392115dc-b705-46fa-b439-48a1e61ce6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7c52dd-f207-46ed-907a-149ac87d1c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45aa16a-efdf-4c4a-b97e-f492f99eca4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92115dc-b705-46fa-b439-48a1e61ce6c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42ca4e54-f099-496e-b0cb-764443c9b3b4}" ma:internalName="TaxCatchAll" ma:showField="CatchAllData" ma:web="392115dc-b705-46fa-b439-48a1e61ce6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217c52dd-f207-46ed-907a-149ac87d1cb3">
      <Terms xmlns="http://schemas.microsoft.com/office/infopath/2007/PartnerControls"/>
    </lcf76f155ced4ddcb4097134ff3c332f>
    <TaxCatchAll xmlns="392115dc-b705-46fa-b439-48a1e61ce6c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806AD2-DAB5-4B5E-9769-87C5F68D4C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17c52dd-f207-46ed-907a-149ac87d1cb3"/>
    <ds:schemaRef ds:uri="392115dc-b705-46fa-b439-48a1e61ce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DA08CE-46C8-4498-A238-B97E454D5C74}">
  <ds:schemaRefs>
    <ds:schemaRef ds:uri="http://purl.org/dc/elements/1.1/"/>
    <ds:schemaRef ds:uri="http://schemas.microsoft.com/sharepoint/v3"/>
    <ds:schemaRef ds:uri="http://schemas.microsoft.com/office/2006/documentManagement/types"/>
    <ds:schemaRef ds:uri="http://purl.org/dc/terms/"/>
    <ds:schemaRef ds:uri="392115dc-b705-46fa-b439-48a1e61ce6cc"/>
    <ds:schemaRef ds:uri="http://schemas.microsoft.com/office/infopath/2007/PartnerControls"/>
    <ds:schemaRef ds:uri="http://www.w3.org/XML/1998/namespace"/>
    <ds:schemaRef ds:uri="http://schemas.openxmlformats.org/package/2006/metadata/core-properties"/>
    <ds:schemaRef ds:uri="217c52dd-f207-46ed-907a-149ac87d1cb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576CB13-0E81-4E0A-8770-64D93B5F24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22367</TotalTime>
  <Words>1592</Words>
  <Application>Microsoft Office PowerPoint</Application>
  <PresentationFormat>Widescreen</PresentationFormat>
  <Paragraphs>165</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Century Gothic</vt:lpstr>
      <vt:lpstr>1_Office Theme</vt:lpstr>
      <vt:lpstr>PowerPoint Presentation</vt:lpstr>
      <vt:lpstr>FSP Overview &amp; Scope</vt:lpstr>
      <vt:lpstr>Ventura County FSP Beats</vt:lpstr>
      <vt:lpstr>Ventura County Highway Congestion</vt:lpstr>
      <vt:lpstr>FSP Assist Data 2022</vt:lpstr>
      <vt:lpstr>FSP Assists – Vehicle Problem</vt:lpstr>
      <vt:lpstr>FSP Assists – Time of Day</vt:lpstr>
      <vt:lpstr>FSP Assists – Customer Surveys</vt:lpstr>
      <vt:lpstr>Customer Feedback</vt:lpstr>
      <vt:lpstr>2022 Driver of the Year Recognition</vt:lpstr>
      <vt:lpstr>2022 Driver of the Year Recognition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Fagan</dc:creator>
  <cp:lastModifiedBy>Andrew Kent</cp:lastModifiedBy>
  <cp:revision>97</cp:revision>
  <cp:lastPrinted>2023-05-10T18:11:59Z</cp:lastPrinted>
  <dcterms:created xsi:type="dcterms:W3CDTF">2020-05-08T00:04:18Z</dcterms:created>
  <dcterms:modified xsi:type="dcterms:W3CDTF">2023-05-10T22:28:57Z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0x0101005069C8CCBC76394FBF3D32AF50AF94AB</vt:lpwstr>
  </property>
  <property fmtid="{D5CDD505-2E9C-101B-9397-08002B2CF9AE}" pid="3" name="MediaServiceImageTags">
    <vt:lpwstr/>
  </property>
</Properties>
</file>