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3"/>
  </p:sldMasterIdLst>
  <p:notesMasterIdLst>
    <p:notesMasterId r:id="rId34"/>
  </p:notesMasterIdLst>
  <p:handoutMasterIdLst>
    <p:handoutMasterId r:id="rId35"/>
  </p:handoutMasterIdLst>
  <p:sldIdLst>
    <p:sldId id="448" r:id="rId4"/>
    <p:sldId id="422" r:id="rId5"/>
    <p:sldId id="483" r:id="rId6"/>
    <p:sldId id="431" r:id="rId7"/>
    <p:sldId id="496" r:id="rId8"/>
    <p:sldId id="480" r:id="rId9"/>
    <p:sldId id="499" r:id="rId10"/>
    <p:sldId id="500" r:id="rId11"/>
    <p:sldId id="507" r:id="rId12"/>
    <p:sldId id="449" r:id="rId13"/>
    <p:sldId id="275" r:id="rId14"/>
    <p:sldId id="451" r:id="rId15"/>
    <p:sldId id="452" r:id="rId16"/>
    <p:sldId id="441" r:id="rId17"/>
    <p:sldId id="468" r:id="rId18"/>
    <p:sldId id="478" r:id="rId19"/>
    <p:sldId id="479" r:id="rId20"/>
    <p:sldId id="464" r:id="rId21"/>
    <p:sldId id="481" r:id="rId22"/>
    <p:sldId id="460" r:id="rId23"/>
    <p:sldId id="487" r:id="rId24"/>
    <p:sldId id="503" r:id="rId25"/>
    <p:sldId id="504" r:id="rId26"/>
    <p:sldId id="502" r:id="rId27"/>
    <p:sldId id="429" r:id="rId28"/>
    <p:sldId id="259" r:id="rId29"/>
    <p:sldId id="505" r:id="rId30"/>
    <p:sldId id="506" r:id="rId31"/>
    <p:sldId id="258" r:id="rId32"/>
    <p:sldId id="260" r:id="rId3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wkins, Dee" initials="HD" lastIdx="1" clrIdx="0">
    <p:extLst>
      <p:ext uri="{19B8F6BF-5375-455C-9EA6-DF929625EA0E}">
        <p15:presenceInfo xmlns:p15="http://schemas.microsoft.com/office/powerpoint/2012/main" userId="S-1-5-21-527237240-1500820517-725345543-512845" providerId="AD"/>
      </p:ext>
    </p:extLst>
  </p:cmAuthor>
  <p:cmAuthor id="2" name="Amling, Michael" initials="AM" lastIdx="22" clrIdx="1">
    <p:extLst>
      <p:ext uri="{19B8F6BF-5375-455C-9EA6-DF929625EA0E}">
        <p15:presenceInfo xmlns:p15="http://schemas.microsoft.com/office/powerpoint/2012/main" userId="S::27176@icf.com::62805f64-035e-47c6-9243-f13f6cbbd723" providerId="AD"/>
      </p:ext>
    </p:extLst>
  </p:cmAuthor>
  <p:cmAuthor id="3" name="Good, Lucy" initials="GL" lastIdx="1" clrIdx="2">
    <p:extLst>
      <p:ext uri="{19B8F6BF-5375-455C-9EA6-DF929625EA0E}">
        <p15:presenceInfo xmlns:p15="http://schemas.microsoft.com/office/powerpoint/2012/main" userId="S::Lucy.Good@wsp.com::a7f4c033-13cb-4603-bc88-5b0e33a257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339"/>
    <a:srgbClr val="18315A"/>
    <a:srgbClr val="049EDE"/>
    <a:srgbClr val="FCB21D"/>
    <a:srgbClr val="FFFFFF"/>
    <a:srgbClr val="13305A"/>
    <a:srgbClr val="133059"/>
    <a:srgbClr val="17315A"/>
    <a:srgbClr val="333D49"/>
    <a:srgbClr val="909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75972" autoAdjust="0"/>
  </p:normalViewPr>
  <p:slideViewPr>
    <p:cSldViewPr snapToGrid="0">
      <p:cViewPr varScale="1">
        <p:scale>
          <a:sx n="87" d="100"/>
          <a:sy n="87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50" y="90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shizumi, Steven" userId="1350ddd8-a58e-4424-8501-89bec09f2a9b" providerId="ADAL" clId="{B2070496-93B2-409D-8E9B-9B17F95E83D3}"/>
    <pc:docChg chg="delSld modSld">
      <pc:chgData name="Yoshizumi, Steven" userId="1350ddd8-a58e-4424-8501-89bec09f2a9b" providerId="ADAL" clId="{B2070496-93B2-409D-8E9B-9B17F95E83D3}" dt="2023-05-09T19:38:06.948" v="35" actId="2696"/>
      <pc:docMkLst>
        <pc:docMk/>
      </pc:docMkLst>
      <pc:sldChg chg="modNotesTx">
        <pc:chgData name="Yoshizumi, Steven" userId="1350ddd8-a58e-4424-8501-89bec09f2a9b" providerId="ADAL" clId="{B2070496-93B2-409D-8E9B-9B17F95E83D3}" dt="2023-05-09T19:37:47.315" v="28" actId="6549"/>
        <pc:sldMkLst>
          <pc:docMk/>
          <pc:sldMk cId="2903845077" sldId="258"/>
        </pc:sldMkLst>
      </pc:sldChg>
      <pc:sldChg chg="modNotesTx">
        <pc:chgData name="Yoshizumi, Steven" userId="1350ddd8-a58e-4424-8501-89bec09f2a9b" providerId="ADAL" clId="{B2070496-93B2-409D-8E9B-9B17F95E83D3}" dt="2023-05-09T19:37:26.656" v="25" actId="6549"/>
        <pc:sldMkLst>
          <pc:docMk/>
          <pc:sldMk cId="1820804628" sldId="259"/>
        </pc:sldMkLst>
      </pc:sldChg>
      <pc:sldChg chg="modNotesTx">
        <pc:chgData name="Yoshizumi, Steven" userId="1350ddd8-a58e-4424-8501-89bec09f2a9b" providerId="ADAL" clId="{B2070496-93B2-409D-8E9B-9B17F95E83D3}" dt="2023-05-09T19:37:51.246" v="29" actId="6549"/>
        <pc:sldMkLst>
          <pc:docMk/>
          <pc:sldMk cId="1513404856" sldId="260"/>
        </pc:sldMkLst>
      </pc:sldChg>
      <pc:sldChg chg="modNotesTx">
        <pc:chgData name="Yoshizumi, Steven" userId="1350ddd8-a58e-4424-8501-89bec09f2a9b" providerId="ADAL" clId="{B2070496-93B2-409D-8E9B-9B17F95E83D3}" dt="2023-05-09T19:36:26.001" v="10" actId="6549"/>
        <pc:sldMkLst>
          <pc:docMk/>
          <pc:sldMk cId="1787950889" sldId="275"/>
        </pc:sldMkLst>
      </pc:sldChg>
      <pc:sldChg chg="del">
        <pc:chgData name="Yoshizumi, Steven" userId="1350ddd8-a58e-4424-8501-89bec09f2a9b" providerId="ADAL" clId="{B2070496-93B2-409D-8E9B-9B17F95E83D3}" dt="2023-05-09T19:38:02.683" v="33" actId="2696"/>
        <pc:sldMkLst>
          <pc:docMk/>
          <pc:sldMk cId="1225744650" sldId="419"/>
        </pc:sldMkLst>
      </pc:sldChg>
      <pc:sldChg chg="modNotesTx">
        <pc:chgData name="Yoshizumi, Steven" userId="1350ddd8-a58e-4424-8501-89bec09f2a9b" providerId="ADAL" clId="{B2070496-93B2-409D-8E9B-9B17F95E83D3}" dt="2023-05-09T19:35:47.133" v="1" actId="6549"/>
        <pc:sldMkLst>
          <pc:docMk/>
          <pc:sldMk cId="1646967624" sldId="422"/>
        </pc:sldMkLst>
      </pc:sldChg>
      <pc:sldChg chg="modNotesTx">
        <pc:chgData name="Yoshizumi, Steven" userId="1350ddd8-a58e-4424-8501-89bec09f2a9b" providerId="ADAL" clId="{B2070496-93B2-409D-8E9B-9B17F95E83D3}" dt="2023-05-09T19:37:22.502" v="24" actId="6549"/>
        <pc:sldMkLst>
          <pc:docMk/>
          <pc:sldMk cId="2687089032" sldId="429"/>
        </pc:sldMkLst>
      </pc:sldChg>
      <pc:sldChg chg="modNotesTx">
        <pc:chgData name="Yoshizumi, Steven" userId="1350ddd8-a58e-4424-8501-89bec09f2a9b" providerId="ADAL" clId="{B2070496-93B2-409D-8E9B-9B17F95E83D3}" dt="2023-05-09T19:35:53.950" v="3" actId="6549"/>
        <pc:sldMkLst>
          <pc:docMk/>
          <pc:sldMk cId="2707255890" sldId="431"/>
        </pc:sldMkLst>
      </pc:sldChg>
      <pc:sldChg chg="modNotesTx">
        <pc:chgData name="Yoshizumi, Steven" userId="1350ddd8-a58e-4424-8501-89bec09f2a9b" providerId="ADAL" clId="{B2070496-93B2-409D-8E9B-9B17F95E83D3}" dt="2023-05-09T19:36:37.896" v="13" actId="6549"/>
        <pc:sldMkLst>
          <pc:docMk/>
          <pc:sldMk cId="4101356659" sldId="441"/>
        </pc:sldMkLst>
      </pc:sldChg>
      <pc:sldChg chg="modNotesTx">
        <pc:chgData name="Yoshizumi, Steven" userId="1350ddd8-a58e-4424-8501-89bec09f2a9b" providerId="ADAL" clId="{B2070496-93B2-409D-8E9B-9B17F95E83D3}" dt="2023-05-09T19:35:43.417" v="0" actId="6549"/>
        <pc:sldMkLst>
          <pc:docMk/>
          <pc:sldMk cId="2291618198" sldId="448"/>
        </pc:sldMkLst>
      </pc:sldChg>
      <pc:sldChg chg="modNotesTx">
        <pc:chgData name="Yoshizumi, Steven" userId="1350ddd8-a58e-4424-8501-89bec09f2a9b" providerId="ADAL" clId="{B2070496-93B2-409D-8E9B-9B17F95E83D3}" dt="2023-05-09T19:36:22.716" v="9" actId="6549"/>
        <pc:sldMkLst>
          <pc:docMk/>
          <pc:sldMk cId="610588881" sldId="449"/>
        </pc:sldMkLst>
      </pc:sldChg>
      <pc:sldChg chg="modNotesTx">
        <pc:chgData name="Yoshizumi, Steven" userId="1350ddd8-a58e-4424-8501-89bec09f2a9b" providerId="ADAL" clId="{B2070496-93B2-409D-8E9B-9B17F95E83D3}" dt="2023-05-09T19:36:29.887" v="11" actId="6549"/>
        <pc:sldMkLst>
          <pc:docMk/>
          <pc:sldMk cId="3890912370" sldId="451"/>
        </pc:sldMkLst>
      </pc:sldChg>
      <pc:sldChg chg="modNotesTx">
        <pc:chgData name="Yoshizumi, Steven" userId="1350ddd8-a58e-4424-8501-89bec09f2a9b" providerId="ADAL" clId="{B2070496-93B2-409D-8E9B-9B17F95E83D3}" dt="2023-05-09T19:36:34.101" v="12" actId="6549"/>
        <pc:sldMkLst>
          <pc:docMk/>
          <pc:sldMk cId="78728345" sldId="452"/>
        </pc:sldMkLst>
      </pc:sldChg>
      <pc:sldChg chg="del">
        <pc:chgData name="Yoshizumi, Steven" userId="1350ddd8-a58e-4424-8501-89bec09f2a9b" providerId="ADAL" clId="{B2070496-93B2-409D-8E9B-9B17F95E83D3}" dt="2023-05-09T19:38:04.766" v="34" actId="2696"/>
        <pc:sldMkLst>
          <pc:docMk/>
          <pc:sldMk cId="49932243" sldId="455"/>
        </pc:sldMkLst>
      </pc:sldChg>
      <pc:sldChg chg="del">
        <pc:chgData name="Yoshizumi, Steven" userId="1350ddd8-a58e-4424-8501-89bec09f2a9b" providerId="ADAL" clId="{B2070496-93B2-409D-8E9B-9B17F95E83D3}" dt="2023-05-09T19:37:55.849" v="30" actId="2696"/>
        <pc:sldMkLst>
          <pc:docMk/>
          <pc:sldMk cId="3892176866" sldId="456"/>
        </pc:sldMkLst>
      </pc:sldChg>
      <pc:sldChg chg="del">
        <pc:chgData name="Yoshizumi, Steven" userId="1350ddd8-a58e-4424-8501-89bec09f2a9b" providerId="ADAL" clId="{B2070496-93B2-409D-8E9B-9B17F95E83D3}" dt="2023-05-09T19:37:58.319" v="31" actId="2696"/>
        <pc:sldMkLst>
          <pc:docMk/>
          <pc:sldMk cId="1046757048" sldId="458"/>
        </pc:sldMkLst>
      </pc:sldChg>
      <pc:sldChg chg="del">
        <pc:chgData name="Yoshizumi, Steven" userId="1350ddd8-a58e-4424-8501-89bec09f2a9b" providerId="ADAL" clId="{B2070496-93B2-409D-8E9B-9B17F95E83D3}" dt="2023-05-09T19:38:00.136" v="32" actId="2696"/>
        <pc:sldMkLst>
          <pc:docMk/>
          <pc:sldMk cId="2421356576" sldId="459"/>
        </pc:sldMkLst>
      </pc:sldChg>
      <pc:sldChg chg="modNotesTx">
        <pc:chgData name="Yoshizumi, Steven" userId="1350ddd8-a58e-4424-8501-89bec09f2a9b" providerId="ADAL" clId="{B2070496-93B2-409D-8E9B-9B17F95E83D3}" dt="2023-05-09T19:37:03.418" v="19" actId="6549"/>
        <pc:sldMkLst>
          <pc:docMk/>
          <pc:sldMk cId="740600250" sldId="460"/>
        </pc:sldMkLst>
      </pc:sldChg>
      <pc:sldChg chg="modNotesTx">
        <pc:chgData name="Yoshizumi, Steven" userId="1350ddd8-a58e-4424-8501-89bec09f2a9b" providerId="ADAL" clId="{B2070496-93B2-409D-8E9B-9B17F95E83D3}" dt="2023-05-09T19:36:57.257" v="17" actId="6549"/>
        <pc:sldMkLst>
          <pc:docMk/>
          <pc:sldMk cId="2689472231" sldId="464"/>
        </pc:sldMkLst>
      </pc:sldChg>
      <pc:sldChg chg="modNotesTx">
        <pc:chgData name="Yoshizumi, Steven" userId="1350ddd8-a58e-4424-8501-89bec09f2a9b" providerId="ADAL" clId="{B2070496-93B2-409D-8E9B-9B17F95E83D3}" dt="2023-05-09T19:36:41.016" v="14" actId="6549"/>
        <pc:sldMkLst>
          <pc:docMk/>
          <pc:sldMk cId="80236286" sldId="468"/>
        </pc:sldMkLst>
      </pc:sldChg>
      <pc:sldChg chg="modNotesTx">
        <pc:chgData name="Yoshizumi, Steven" userId="1350ddd8-a58e-4424-8501-89bec09f2a9b" providerId="ADAL" clId="{B2070496-93B2-409D-8E9B-9B17F95E83D3}" dt="2023-05-09T19:36:50.623" v="15" actId="6549"/>
        <pc:sldMkLst>
          <pc:docMk/>
          <pc:sldMk cId="1507834442" sldId="478"/>
        </pc:sldMkLst>
      </pc:sldChg>
      <pc:sldChg chg="modNotesTx">
        <pc:chgData name="Yoshizumi, Steven" userId="1350ddd8-a58e-4424-8501-89bec09f2a9b" providerId="ADAL" clId="{B2070496-93B2-409D-8E9B-9B17F95E83D3}" dt="2023-05-09T19:36:53.692" v="16" actId="6549"/>
        <pc:sldMkLst>
          <pc:docMk/>
          <pc:sldMk cId="124639321" sldId="479"/>
        </pc:sldMkLst>
      </pc:sldChg>
      <pc:sldChg chg="modNotesTx">
        <pc:chgData name="Yoshizumi, Steven" userId="1350ddd8-a58e-4424-8501-89bec09f2a9b" providerId="ADAL" clId="{B2070496-93B2-409D-8E9B-9B17F95E83D3}" dt="2023-05-09T19:36:02.924" v="5" actId="6549"/>
        <pc:sldMkLst>
          <pc:docMk/>
          <pc:sldMk cId="1262215447" sldId="480"/>
        </pc:sldMkLst>
      </pc:sldChg>
      <pc:sldChg chg="modNotesTx">
        <pc:chgData name="Yoshizumi, Steven" userId="1350ddd8-a58e-4424-8501-89bec09f2a9b" providerId="ADAL" clId="{B2070496-93B2-409D-8E9B-9B17F95E83D3}" dt="2023-05-09T19:37:00.303" v="18" actId="6549"/>
        <pc:sldMkLst>
          <pc:docMk/>
          <pc:sldMk cId="4017367636" sldId="481"/>
        </pc:sldMkLst>
      </pc:sldChg>
      <pc:sldChg chg="modNotesTx">
        <pc:chgData name="Yoshizumi, Steven" userId="1350ddd8-a58e-4424-8501-89bec09f2a9b" providerId="ADAL" clId="{B2070496-93B2-409D-8E9B-9B17F95E83D3}" dt="2023-05-09T19:35:50.999" v="2" actId="6549"/>
        <pc:sldMkLst>
          <pc:docMk/>
          <pc:sldMk cId="2106159623" sldId="483"/>
        </pc:sldMkLst>
      </pc:sldChg>
      <pc:sldChg chg="modNotesTx">
        <pc:chgData name="Yoshizumi, Steven" userId="1350ddd8-a58e-4424-8501-89bec09f2a9b" providerId="ADAL" clId="{B2070496-93B2-409D-8E9B-9B17F95E83D3}" dt="2023-05-09T19:37:06.100" v="20" actId="6549"/>
        <pc:sldMkLst>
          <pc:docMk/>
          <pc:sldMk cId="522264409" sldId="487"/>
        </pc:sldMkLst>
      </pc:sldChg>
      <pc:sldChg chg="modNotesTx">
        <pc:chgData name="Yoshizumi, Steven" userId="1350ddd8-a58e-4424-8501-89bec09f2a9b" providerId="ADAL" clId="{B2070496-93B2-409D-8E9B-9B17F95E83D3}" dt="2023-05-09T19:35:58.981" v="4" actId="6549"/>
        <pc:sldMkLst>
          <pc:docMk/>
          <pc:sldMk cId="1394533389" sldId="496"/>
        </pc:sldMkLst>
      </pc:sldChg>
      <pc:sldChg chg="modNotesTx">
        <pc:chgData name="Yoshizumi, Steven" userId="1350ddd8-a58e-4424-8501-89bec09f2a9b" providerId="ADAL" clId="{B2070496-93B2-409D-8E9B-9B17F95E83D3}" dt="2023-05-09T19:36:06.913" v="6" actId="6549"/>
        <pc:sldMkLst>
          <pc:docMk/>
          <pc:sldMk cId="1806447110" sldId="499"/>
        </pc:sldMkLst>
      </pc:sldChg>
      <pc:sldChg chg="modNotesTx">
        <pc:chgData name="Yoshizumi, Steven" userId="1350ddd8-a58e-4424-8501-89bec09f2a9b" providerId="ADAL" clId="{B2070496-93B2-409D-8E9B-9B17F95E83D3}" dt="2023-05-09T19:36:10.632" v="7" actId="6549"/>
        <pc:sldMkLst>
          <pc:docMk/>
          <pc:sldMk cId="2980789124" sldId="500"/>
        </pc:sldMkLst>
      </pc:sldChg>
      <pc:sldChg chg="modNotesTx">
        <pc:chgData name="Yoshizumi, Steven" userId="1350ddd8-a58e-4424-8501-89bec09f2a9b" providerId="ADAL" clId="{B2070496-93B2-409D-8E9B-9B17F95E83D3}" dt="2023-05-09T19:37:19.249" v="23" actId="6549"/>
        <pc:sldMkLst>
          <pc:docMk/>
          <pc:sldMk cId="4041591396" sldId="502"/>
        </pc:sldMkLst>
      </pc:sldChg>
      <pc:sldChg chg="modNotesTx">
        <pc:chgData name="Yoshizumi, Steven" userId="1350ddd8-a58e-4424-8501-89bec09f2a9b" providerId="ADAL" clId="{B2070496-93B2-409D-8E9B-9B17F95E83D3}" dt="2023-05-09T19:37:12.967" v="21" actId="6549"/>
        <pc:sldMkLst>
          <pc:docMk/>
          <pc:sldMk cId="617832804" sldId="503"/>
        </pc:sldMkLst>
      </pc:sldChg>
      <pc:sldChg chg="modNotesTx">
        <pc:chgData name="Yoshizumi, Steven" userId="1350ddd8-a58e-4424-8501-89bec09f2a9b" providerId="ADAL" clId="{B2070496-93B2-409D-8E9B-9B17F95E83D3}" dt="2023-05-09T19:37:16.699" v="22" actId="6549"/>
        <pc:sldMkLst>
          <pc:docMk/>
          <pc:sldMk cId="3017559949" sldId="504"/>
        </pc:sldMkLst>
      </pc:sldChg>
      <pc:sldChg chg="modNotesTx">
        <pc:chgData name="Yoshizumi, Steven" userId="1350ddd8-a58e-4424-8501-89bec09f2a9b" providerId="ADAL" clId="{B2070496-93B2-409D-8E9B-9B17F95E83D3}" dt="2023-05-09T19:37:33.773" v="26" actId="6549"/>
        <pc:sldMkLst>
          <pc:docMk/>
          <pc:sldMk cId="1551878594" sldId="505"/>
        </pc:sldMkLst>
      </pc:sldChg>
      <pc:sldChg chg="modNotesTx">
        <pc:chgData name="Yoshizumi, Steven" userId="1350ddd8-a58e-4424-8501-89bec09f2a9b" providerId="ADAL" clId="{B2070496-93B2-409D-8E9B-9B17F95E83D3}" dt="2023-05-09T19:37:44.365" v="27" actId="6549"/>
        <pc:sldMkLst>
          <pc:docMk/>
          <pc:sldMk cId="474513932" sldId="506"/>
        </pc:sldMkLst>
      </pc:sldChg>
      <pc:sldChg chg="modNotesTx">
        <pc:chgData name="Yoshizumi, Steven" userId="1350ddd8-a58e-4424-8501-89bec09f2a9b" providerId="ADAL" clId="{B2070496-93B2-409D-8E9B-9B17F95E83D3}" dt="2023-05-09T19:36:14.033" v="8" actId="6549"/>
        <pc:sldMkLst>
          <pc:docMk/>
          <pc:sldMk cId="4029647205" sldId="507"/>
        </pc:sldMkLst>
      </pc:sldChg>
      <pc:sldChg chg="del">
        <pc:chgData name="Yoshizumi, Steven" userId="1350ddd8-a58e-4424-8501-89bec09f2a9b" providerId="ADAL" clId="{B2070496-93B2-409D-8E9B-9B17F95E83D3}" dt="2023-05-09T19:38:06.948" v="35" actId="2696"/>
        <pc:sldMkLst>
          <pc:docMk/>
          <pc:sldMk cId="1202094120" sldId="50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130" cy="467215"/>
          </a:xfrm>
          <a:prstGeom prst="rect">
            <a:avLst/>
          </a:prstGeom>
        </p:spPr>
        <p:txBody>
          <a:bodyPr vert="horz" lIns="92231" tIns="46116" rIns="92231" bIns="4611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367" y="2"/>
            <a:ext cx="3043130" cy="467215"/>
          </a:xfrm>
          <a:prstGeom prst="rect">
            <a:avLst/>
          </a:prstGeom>
        </p:spPr>
        <p:txBody>
          <a:bodyPr vert="horz" lIns="92231" tIns="46116" rIns="92231" bIns="46116" rtlCol="0"/>
          <a:lstStyle>
            <a:lvl1pPr algn="r">
              <a:defRPr sz="1300"/>
            </a:lvl1pPr>
          </a:lstStyle>
          <a:p>
            <a:fld id="{D3FBECF1-F520-4D69-BB5F-9AB3A597299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888"/>
            <a:ext cx="3043130" cy="467215"/>
          </a:xfrm>
          <a:prstGeom prst="rect">
            <a:avLst/>
          </a:prstGeom>
        </p:spPr>
        <p:txBody>
          <a:bodyPr vert="horz" lIns="92231" tIns="46116" rIns="92231" bIns="4611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367" y="8841888"/>
            <a:ext cx="3043130" cy="467215"/>
          </a:xfrm>
          <a:prstGeom prst="rect">
            <a:avLst/>
          </a:prstGeom>
        </p:spPr>
        <p:txBody>
          <a:bodyPr vert="horz" lIns="92231" tIns="46116" rIns="92231" bIns="46116" rtlCol="0" anchor="b"/>
          <a:lstStyle>
            <a:lvl1pPr algn="r">
              <a:defRPr sz="1300"/>
            </a:lvl1pPr>
          </a:lstStyle>
          <a:p>
            <a:fld id="{2F983339-FCEA-405E-B573-C2AC17F20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65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130" cy="467215"/>
          </a:xfrm>
          <a:prstGeom prst="rect">
            <a:avLst/>
          </a:prstGeom>
        </p:spPr>
        <p:txBody>
          <a:bodyPr vert="horz" lIns="92231" tIns="46116" rIns="92231" bIns="4611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367" y="2"/>
            <a:ext cx="3043130" cy="467215"/>
          </a:xfrm>
          <a:prstGeom prst="rect">
            <a:avLst/>
          </a:prstGeom>
        </p:spPr>
        <p:txBody>
          <a:bodyPr vert="horz" lIns="92231" tIns="46116" rIns="92231" bIns="46116" rtlCol="0"/>
          <a:lstStyle>
            <a:lvl1pPr algn="r">
              <a:defRPr sz="1300"/>
            </a:lvl1pPr>
          </a:lstStyle>
          <a:p>
            <a:fld id="{07D9DCEC-EFEC-4BE7-8563-252196459DE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1" tIns="46116" rIns="92231" bIns="461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31" y="4480147"/>
            <a:ext cx="5617839" cy="3665718"/>
          </a:xfrm>
          <a:prstGeom prst="rect">
            <a:avLst/>
          </a:prstGeom>
        </p:spPr>
        <p:txBody>
          <a:bodyPr vert="horz" lIns="92231" tIns="46116" rIns="92231" bIns="4611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1888"/>
            <a:ext cx="3043130" cy="467215"/>
          </a:xfrm>
          <a:prstGeom prst="rect">
            <a:avLst/>
          </a:prstGeom>
        </p:spPr>
        <p:txBody>
          <a:bodyPr vert="horz" lIns="92231" tIns="46116" rIns="92231" bIns="4611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367" y="8841888"/>
            <a:ext cx="3043130" cy="467215"/>
          </a:xfrm>
          <a:prstGeom prst="rect">
            <a:avLst/>
          </a:prstGeom>
        </p:spPr>
        <p:txBody>
          <a:bodyPr vert="horz" lIns="92231" tIns="46116" rIns="92231" bIns="46116" rtlCol="0" anchor="b"/>
          <a:lstStyle>
            <a:lvl1pPr algn="r">
              <a:defRPr sz="1300"/>
            </a:lvl1pPr>
          </a:lstStyle>
          <a:p>
            <a:fld id="{26C6B58E-B695-4652-90F1-0B3EBB9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262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36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1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39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99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87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70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4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92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69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6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1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30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14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643"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6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04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39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590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83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5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206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85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925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1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45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59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73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81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6B58E-B695-4652-90F1-0B3EBB9E72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3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B36B43-07C6-1DF8-AE66-D425DE46FF8E}"/>
              </a:ext>
            </a:extLst>
          </p:cNvPr>
          <p:cNvSpPr/>
          <p:nvPr userDrawn="1"/>
        </p:nvSpPr>
        <p:spPr>
          <a:xfrm>
            <a:off x="1" y="1132196"/>
            <a:ext cx="10668000" cy="2387600"/>
          </a:xfrm>
          <a:prstGeom prst="rect">
            <a:avLst/>
          </a:prstGeom>
          <a:gradFill>
            <a:gsLst>
              <a:gs pos="0">
                <a:srgbClr val="049EDE"/>
              </a:gs>
              <a:gs pos="53000">
                <a:srgbClr val="049EDE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6CBD41-6FE9-5C8C-6E94-EC285F2566D6}"/>
              </a:ext>
            </a:extLst>
          </p:cNvPr>
          <p:cNvSpPr/>
          <p:nvPr userDrawn="1"/>
        </p:nvSpPr>
        <p:spPr>
          <a:xfrm>
            <a:off x="0" y="3519795"/>
            <a:ext cx="12192000" cy="92074"/>
          </a:xfrm>
          <a:prstGeom prst="rect">
            <a:avLst/>
          </a:prstGeom>
          <a:solidFill>
            <a:srgbClr val="18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0502EC-A8DC-A17A-D345-DF738A2330E3}"/>
              </a:ext>
            </a:extLst>
          </p:cNvPr>
          <p:cNvSpPr/>
          <p:nvPr userDrawn="1"/>
        </p:nvSpPr>
        <p:spPr>
          <a:xfrm>
            <a:off x="1524000" y="3611870"/>
            <a:ext cx="10668000" cy="1655762"/>
          </a:xfrm>
          <a:prstGeom prst="rect">
            <a:avLst/>
          </a:prstGeom>
          <a:gradFill flip="none" rotWithShape="1">
            <a:gsLst>
              <a:gs pos="0">
                <a:srgbClr val="FCB21D"/>
              </a:gs>
              <a:gs pos="53000">
                <a:srgbClr val="FFC00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5DA3F-EE6C-EE7C-41D4-C282793D4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80C5-B621-46F1-A05C-585430849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50220-C6DB-3B78-9749-BEB59169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566B6-214E-4733-B74A-103CF7F9823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B7854-E2C9-25B3-345D-7D113859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03669-06F3-6556-34D5-6C9A6DA41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8ECDF32-C1DA-DA6C-958D-D4D41E785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746" y="365124"/>
            <a:ext cx="1193126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BE134E-3FF4-C7C6-75B1-94BD524327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16" y="6273736"/>
            <a:ext cx="7668768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5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1D7-C967-A366-3882-511D8165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96E8F-F98C-1A9D-4712-7D2B7AC58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ED7A6-1B93-52A5-BD8E-52087BEF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96435-1A3A-6A4F-8EA4-FC2CE4BA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2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09A871-1CCB-503B-4BF6-90002B2D4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26E72-2959-2A59-B3E1-2B43C025C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381DE-ADDE-ECCE-F896-1C6676CF5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8E4AF-68E1-E02E-92A7-EE8BA5C2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3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A07B2BA-3EB8-B46F-0F93-BDBB735F58A1}"/>
              </a:ext>
            </a:extLst>
          </p:cNvPr>
          <p:cNvSpPr/>
          <p:nvPr userDrawn="1"/>
        </p:nvSpPr>
        <p:spPr>
          <a:xfrm>
            <a:off x="1676399" y="6356350"/>
            <a:ext cx="10515601" cy="365125"/>
          </a:xfrm>
          <a:prstGeom prst="rect">
            <a:avLst/>
          </a:prstGeom>
          <a:gradFill flip="none" rotWithShape="1">
            <a:gsLst>
              <a:gs pos="0">
                <a:srgbClr val="FCB21D"/>
              </a:gs>
              <a:gs pos="53000">
                <a:srgbClr val="FCB21D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C85771-B6F5-5FE7-BB8B-FF2C746D4D36}"/>
              </a:ext>
            </a:extLst>
          </p:cNvPr>
          <p:cNvSpPr/>
          <p:nvPr userDrawn="1"/>
        </p:nvSpPr>
        <p:spPr>
          <a:xfrm>
            <a:off x="0" y="365125"/>
            <a:ext cx="10707329" cy="1325563"/>
          </a:xfrm>
          <a:prstGeom prst="rect">
            <a:avLst/>
          </a:prstGeom>
          <a:gradFill flip="none" rotWithShape="1">
            <a:gsLst>
              <a:gs pos="0">
                <a:srgbClr val="049EDE"/>
              </a:gs>
              <a:gs pos="53000">
                <a:srgbClr val="049EDE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F4732-C4FB-02CF-B56A-938E9D8C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E28AC-ABE6-EB51-0F6A-33FDBB6C8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D8D34-0535-AB9C-DECE-BC415310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2C0C4-CB63-896A-7B3B-4958CAE5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8315A"/>
                </a:solidFill>
              </a:defRPr>
            </a:lvl1pPr>
          </a:lstStyle>
          <a:p>
            <a:r>
              <a:rPr lang="en-US"/>
              <a:t>ourfuture101.org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48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FE68-D3BD-4158-2610-F6A8B6C2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51A59-FDBB-2258-FF20-2BFB847D9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26483-5918-67BC-B30A-B10C34BD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B31B0-CCCB-A2AD-EA24-8618B29B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2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F2B3-678C-8B93-E7B1-A6BF4C4B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46145-F856-3513-ED80-34A67543F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0C87F-F6AD-2118-8C99-5EF2D6560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6E9E3-9B13-C7E9-3AFE-AB6D2C76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E28B2-9C2F-E000-E69C-3ECD9E2C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6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B226-4D32-C9B2-D662-BBE0AB18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5AE28-A7AF-F8D2-8D5C-281235748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A3181-5CC3-EF36-8A68-0C4E887B8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E8E-5B43-D5E9-0A16-4F70AB386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82B6FD-F925-9AE9-6433-002B61860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68D05A-66E0-448F-658A-E6C192C6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806657-6830-9760-FB5D-9E4C22B1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9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158C-7413-00AF-036C-DA9DEF93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FB651-79C2-D820-1F7D-35C2AFB7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8EF4E-7690-DA0E-A3AD-85D39739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5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B0787-9B5B-BEAF-65E4-1C2F1E9B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360D3-46BF-5BDE-1070-47DBB98C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2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E79FE-BC00-6889-893D-CA5CBDE7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C8AAF-CDD9-2683-3ACA-A84679ED1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82DBE-D42C-61BC-409E-58237C2A4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91E50-60D5-BFE7-8474-5A9BB2882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DEC82-D88E-8780-C536-FA54988A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1C22-6390-EDAC-EC6A-5672BC47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D3EFDC-320E-DCF7-EB69-6E457BB07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23EBD-7EC7-32F9-DC26-5AE2DF647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E041C-3DEC-2C80-CBBB-EFC1830D8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398E6-434B-8BAF-CAC6-28039079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6B272A7-2C99-D414-8B29-605562D110A1}"/>
              </a:ext>
            </a:extLst>
          </p:cNvPr>
          <p:cNvSpPr/>
          <p:nvPr userDrawn="1"/>
        </p:nvSpPr>
        <p:spPr>
          <a:xfrm>
            <a:off x="1676399" y="6356350"/>
            <a:ext cx="10515601" cy="365125"/>
          </a:xfrm>
          <a:prstGeom prst="rect">
            <a:avLst/>
          </a:prstGeom>
          <a:gradFill flip="none" rotWithShape="1">
            <a:gsLst>
              <a:gs pos="0">
                <a:srgbClr val="FCB21D"/>
              </a:gs>
              <a:gs pos="53000">
                <a:srgbClr val="FCB21D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5B2D37-E7C8-84B5-3BE3-06DDDDB4EAA0}"/>
              </a:ext>
            </a:extLst>
          </p:cNvPr>
          <p:cNvSpPr/>
          <p:nvPr userDrawn="1"/>
        </p:nvSpPr>
        <p:spPr>
          <a:xfrm>
            <a:off x="0" y="365125"/>
            <a:ext cx="10707329" cy="1325563"/>
          </a:xfrm>
          <a:prstGeom prst="rect">
            <a:avLst/>
          </a:prstGeom>
          <a:gradFill flip="none" rotWithShape="1">
            <a:gsLst>
              <a:gs pos="0">
                <a:srgbClr val="049EDE"/>
              </a:gs>
              <a:gs pos="53000">
                <a:srgbClr val="049EDE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610C16-E0FB-F9BB-F808-DCA5D10A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0819A-128F-EFE9-6C3F-D84867829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66C36-3B95-B679-8A07-0B4003A6D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AE497-71DB-4250-9EC9-8245314D18BE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picture containing sport kite, outdoor object&#10;&#10;Description automatically generated">
            <a:extLst>
              <a:ext uri="{FF2B5EF4-FFF2-40B4-BE49-F238E27FC236}">
                <a16:creationId xmlns:a16="http://schemas.microsoft.com/office/drawing/2014/main" id="{A21F4932-8F7F-A76B-E662-7A1748754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7" t="29760" r="26281" b="30998"/>
          <a:stretch/>
        </p:blipFill>
        <p:spPr>
          <a:xfrm>
            <a:off x="69075" y="6313619"/>
            <a:ext cx="774357" cy="45720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F1A8A4B6-1EB3-67A6-D0AD-BF790836B60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746" y="365124"/>
            <a:ext cx="1193126" cy="132556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90AF86-C773-B870-BD61-2ABF9839E857}"/>
              </a:ext>
            </a:extLst>
          </p:cNvPr>
          <p:cNvCxnSpPr>
            <a:cxnSpLocks/>
          </p:cNvCxnSpPr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25400">
            <a:solidFill>
              <a:srgbClr val="183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ACA7B4E0-0041-126A-18FB-C0522E5DBE0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0" y="6313619"/>
            <a:ext cx="570931" cy="457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81E59F-8A35-95A5-F211-919AA5857530}"/>
              </a:ext>
            </a:extLst>
          </p:cNvPr>
          <p:cNvSpPr txBox="1"/>
          <p:nvPr userDrawn="1"/>
        </p:nvSpPr>
        <p:spPr>
          <a:xfrm>
            <a:off x="4959409" y="6354375"/>
            <a:ext cx="2273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ourfuture101.org</a:t>
            </a:r>
          </a:p>
        </p:txBody>
      </p:sp>
    </p:spTree>
    <p:extLst>
      <p:ext uri="{BB962C8B-B14F-4D97-AF65-F5344CB8AC3E}">
        <p14:creationId xmlns:p14="http://schemas.microsoft.com/office/powerpoint/2010/main" val="343399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8315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CB21D"/>
        </a:buClr>
        <a:buFont typeface="Arial" panose="020B0604020202020204" pitchFamily="34" charset="0"/>
        <a:buChar char="•"/>
        <a:defRPr sz="2800" kern="1200">
          <a:solidFill>
            <a:srgbClr val="18315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CB21D"/>
        </a:buClr>
        <a:buFont typeface="Courier New" panose="02070309020205020404" pitchFamily="49" charset="0"/>
        <a:buChar char="o"/>
        <a:defRPr sz="2400" kern="1200">
          <a:solidFill>
            <a:srgbClr val="18315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CB21D"/>
        </a:buClr>
        <a:buFont typeface="Wingdings" panose="05000000000000000000" pitchFamily="2" charset="2"/>
        <a:buChar char="§"/>
        <a:defRPr sz="2000" kern="1200">
          <a:solidFill>
            <a:srgbClr val="18315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CB21D"/>
        </a:buClr>
        <a:buFont typeface="Wingdings" panose="05000000000000000000" pitchFamily="2" charset="2"/>
        <a:buChar char="Ø"/>
        <a:defRPr sz="1800" kern="1200">
          <a:solidFill>
            <a:srgbClr val="18315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CB21D"/>
        </a:buClr>
        <a:buFont typeface="Wingdings" panose="05000000000000000000" pitchFamily="2" charset="2"/>
        <a:buChar char="ü"/>
        <a:defRPr sz="1800" kern="1200">
          <a:solidFill>
            <a:srgbClr val="1831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C7A0E9B-A02B-2B8F-A561-EF6B6A6844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133059"/>
                </a:solidFill>
              </a:rPr>
              <a:t>Project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Update</a:t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VCTC Commission Meeting</a:t>
            </a:r>
          </a:p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May 12,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2023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94D1D80-27A6-DA60-5344-2D1B0891C7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 101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2291618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1FF2470-DB17-C33A-F887-215BBCCE5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Public Involvement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956EABE-D75A-B91F-77E7-2C1E3B4EAF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88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Laptop">
            <a:extLst>
              <a:ext uri="{FF2B5EF4-FFF2-40B4-BE49-F238E27FC236}">
                <a16:creationId xmlns:a16="http://schemas.microsoft.com/office/drawing/2014/main" id="{096393FA-A9AC-44E6-9A7D-475B31A6C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9271" y="1616115"/>
            <a:ext cx="5734732" cy="5215255"/>
          </a:xfrm>
          <a:prstGeom prst="rect">
            <a:avLst/>
          </a:prstGeom>
        </p:spPr>
      </p:pic>
      <p:sp>
        <p:nvSpPr>
          <p:cNvPr id="18" name="Shape 67">
            <a:extLst>
              <a:ext uri="{FF2B5EF4-FFF2-40B4-BE49-F238E27FC236}">
                <a16:creationId xmlns:a16="http://schemas.microsoft.com/office/drawing/2014/main" id="{4FDAA1F3-416F-4A3A-A94C-2C8BC8207AD7}"/>
              </a:ext>
            </a:extLst>
          </p:cNvPr>
          <p:cNvSpPr txBox="1"/>
          <p:nvPr/>
        </p:nvSpPr>
        <p:spPr>
          <a:xfrm>
            <a:off x="7798988" y="1950098"/>
            <a:ext cx="3156328" cy="4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US" sz="4000" b="1" dirty="0">
                <a:solidFill>
                  <a:srgbClr val="2F475B"/>
                </a:solidFill>
                <a:latin typeface="Montserrat" panose="00000500000000000000" pitchFamily="50" charset="0"/>
                <a:ea typeface="Roboto Black" panose="02000000000000000000" pitchFamily="2" charset="0"/>
                <a:cs typeface="Roboto Black"/>
                <a:sym typeface="Roboto Black"/>
              </a:rPr>
              <a:t>Website</a:t>
            </a:r>
          </a:p>
          <a:p>
            <a:pPr algn="r"/>
            <a:r>
              <a:rPr lang="en-US" sz="1400" dirty="0">
                <a:solidFill>
                  <a:srgbClr val="2F475B"/>
                </a:solidFill>
                <a:latin typeface="Montserrat" panose="00000500000000000000" pitchFamily="50" charset="0"/>
                <a:ea typeface="Roboto Black" panose="02000000000000000000" pitchFamily="2" charset="0"/>
                <a:cs typeface="Roboto Black"/>
                <a:sym typeface="Roboto Black"/>
              </a:rPr>
              <a:t>www.ourfuture101.org</a:t>
            </a:r>
            <a:endParaRPr sz="1400" b="1" dirty="0">
              <a:solidFill>
                <a:srgbClr val="2F475B"/>
              </a:solidFill>
              <a:latin typeface="Montserrat" panose="00000500000000000000" pitchFamily="50" charset="0"/>
              <a:ea typeface="Roboto Black" panose="02000000000000000000" pitchFamily="2" charset="0"/>
              <a:cs typeface="Roboto Black"/>
              <a:sym typeface="Roboto Black"/>
            </a:endParaRPr>
          </a:p>
        </p:txBody>
      </p:sp>
      <p:cxnSp>
        <p:nvCxnSpPr>
          <p:cNvPr id="21" name="Shape 82">
            <a:extLst>
              <a:ext uri="{FF2B5EF4-FFF2-40B4-BE49-F238E27FC236}">
                <a16:creationId xmlns:a16="http://schemas.microsoft.com/office/drawing/2014/main" id="{4E331DE2-4D64-4010-9EA5-1037709C15A5}"/>
              </a:ext>
            </a:extLst>
          </p:cNvPr>
          <p:cNvCxnSpPr>
            <a:cxnSpLocks/>
          </p:cNvCxnSpPr>
          <p:nvPr/>
        </p:nvCxnSpPr>
        <p:spPr>
          <a:xfrm flipH="1">
            <a:off x="6371924" y="2311798"/>
            <a:ext cx="4583392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D9F458B2-4736-4830-8FDE-0EA676CDBE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12"/>
          <a:stretch/>
        </p:blipFill>
        <p:spPr>
          <a:xfrm>
            <a:off x="7260129" y="3007482"/>
            <a:ext cx="3695187" cy="1888368"/>
          </a:xfrm>
          <a:prstGeom prst="rect">
            <a:avLst/>
          </a:prstGeom>
        </p:spPr>
      </p:pic>
      <p:sp>
        <p:nvSpPr>
          <p:cNvPr id="9" name="Shape 67">
            <a:extLst>
              <a:ext uri="{FF2B5EF4-FFF2-40B4-BE49-F238E27FC236}">
                <a16:creationId xmlns:a16="http://schemas.microsoft.com/office/drawing/2014/main" id="{E4360CC3-E3DE-4A41-9892-5658417E20EA}"/>
              </a:ext>
            </a:extLst>
          </p:cNvPr>
          <p:cNvSpPr txBox="1"/>
          <p:nvPr/>
        </p:nvSpPr>
        <p:spPr>
          <a:xfrm>
            <a:off x="380829" y="5526684"/>
            <a:ext cx="4007446" cy="4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000" b="1" dirty="0">
                <a:solidFill>
                  <a:srgbClr val="2F475B"/>
                </a:solidFill>
                <a:latin typeface="Montserrat" panose="00000500000000000000" pitchFamily="50" charset="0"/>
                <a:ea typeface="Roboto Black" panose="02000000000000000000" pitchFamily="2" charset="0"/>
                <a:cs typeface="Roboto Black"/>
                <a:sym typeface="Roboto Black"/>
              </a:rPr>
              <a:t>social media</a:t>
            </a:r>
          </a:p>
          <a:p>
            <a:r>
              <a:rPr lang="en-US" sz="1400" dirty="0">
                <a:solidFill>
                  <a:srgbClr val="2F475B"/>
                </a:solidFill>
                <a:latin typeface="Montserrat" panose="00000500000000000000" pitchFamily="50" charset="0"/>
                <a:ea typeface="Roboto Black" panose="02000000000000000000" pitchFamily="2" charset="0"/>
                <a:cs typeface="Roboto Black"/>
                <a:sym typeface="Roboto Black"/>
              </a:rPr>
              <a:t>Instagram.com/ourfuture101</a:t>
            </a:r>
          </a:p>
        </p:txBody>
      </p:sp>
      <p:cxnSp>
        <p:nvCxnSpPr>
          <p:cNvPr id="10" name="Shape 82">
            <a:extLst>
              <a:ext uri="{FF2B5EF4-FFF2-40B4-BE49-F238E27FC236}">
                <a16:creationId xmlns:a16="http://schemas.microsoft.com/office/drawing/2014/main" id="{C13584F8-B873-4AA6-8F9E-8C7163E4FBAC}"/>
              </a:ext>
            </a:extLst>
          </p:cNvPr>
          <p:cNvCxnSpPr>
            <a:cxnSpLocks/>
          </p:cNvCxnSpPr>
          <p:nvPr/>
        </p:nvCxnSpPr>
        <p:spPr>
          <a:xfrm flipH="1">
            <a:off x="523283" y="5891384"/>
            <a:ext cx="4464271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id-E8A8F13E-5698-473D-8C1E-8E54BC9426B5" descr="Image.jpeg">
            <a:extLst>
              <a:ext uri="{FF2B5EF4-FFF2-40B4-BE49-F238E27FC236}">
                <a16:creationId xmlns:a16="http://schemas.microsoft.com/office/drawing/2014/main" id="{41879365-59B1-4A37-B088-C92BAFA1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3" y="1794684"/>
            <a:ext cx="1875748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d-11D8C3BD-287E-4820-A4AF-880D6EA4326D" descr="Image.jpeg">
            <a:extLst>
              <a:ext uri="{FF2B5EF4-FFF2-40B4-BE49-F238E27FC236}">
                <a16:creationId xmlns:a16="http://schemas.microsoft.com/office/drawing/2014/main" id="{C65CDBF0-D01B-4571-B19F-D8796CD5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23" y="1791970"/>
            <a:ext cx="1974272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8556FA9-6448-CD3F-0481-855E93503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Outreach</a:t>
            </a:r>
          </a:p>
        </p:txBody>
      </p:sp>
    </p:spTree>
    <p:extLst>
      <p:ext uri="{BB962C8B-B14F-4D97-AF65-F5344CB8AC3E}">
        <p14:creationId xmlns:p14="http://schemas.microsoft.com/office/powerpoint/2010/main" val="178795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9E16-C5DF-4AD0-AFB4-5FE2B2F4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Ongoing Outreach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C8DF0-CE5A-40CE-8311-162B9912B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25" y="1926335"/>
            <a:ext cx="2483201" cy="4140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2570FE-52AC-409D-8F55-89BBC704B9C8}"/>
              </a:ext>
            </a:extLst>
          </p:cNvPr>
          <p:cNvSpPr txBox="1">
            <a:spLocks/>
          </p:cNvSpPr>
          <p:nvPr/>
        </p:nvSpPr>
        <p:spPr>
          <a:xfrm>
            <a:off x="3592851" y="1847850"/>
            <a:ext cx="8486776" cy="4140327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buClr>
                <a:srgbClr val="FCB21D"/>
              </a:buClr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Four Project Scoping Meetings in 2019</a:t>
            </a:r>
          </a:p>
          <a:p>
            <a:pPr lvl="1">
              <a:lnSpc>
                <a:spcPct val="170000"/>
              </a:lnSpc>
              <a:buClr>
                <a:srgbClr val="FCB21D"/>
              </a:buClr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E-blasts and Website updates</a:t>
            </a:r>
          </a:p>
          <a:p>
            <a:pPr lvl="1">
              <a:lnSpc>
                <a:spcPct val="150000"/>
              </a:lnSpc>
              <a:buClr>
                <a:srgbClr val="FCB21D"/>
              </a:buClr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Instagram postings</a:t>
            </a:r>
          </a:p>
          <a:p>
            <a:pPr lvl="1">
              <a:lnSpc>
                <a:spcPct val="150000"/>
              </a:lnSpc>
              <a:buClr>
                <a:srgbClr val="FCB21D"/>
              </a:buClr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Project Updates at Commission Meetings</a:t>
            </a:r>
          </a:p>
        </p:txBody>
      </p:sp>
    </p:spTree>
    <p:extLst>
      <p:ext uri="{BB962C8B-B14F-4D97-AF65-F5344CB8AC3E}">
        <p14:creationId xmlns:p14="http://schemas.microsoft.com/office/powerpoint/2010/main" val="3890912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29FA8E-55B8-2EDA-0868-4B68BB880E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Alternatives Analysis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CC3683E-E6AA-A516-113A-47E67A3964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0DDE14-F252-6D4E-8F58-004D06C82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Analysis Process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9EA83-8A1D-4D21-971B-58B26F995751}"/>
              </a:ext>
            </a:extLst>
          </p:cNvPr>
          <p:cNvSpPr/>
          <p:nvPr/>
        </p:nvSpPr>
        <p:spPr>
          <a:xfrm>
            <a:off x="2743200" y="3429000"/>
            <a:ext cx="264405" cy="658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B13410-6658-7D79-672D-B1666F503620}"/>
              </a:ext>
            </a:extLst>
          </p:cNvPr>
          <p:cNvGrpSpPr>
            <a:grpSpLocks noChangeAspect="1"/>
          </p:cNvGrpSpPr>
          <p:nvPr/>
        </p:nvGrpSpPr>
        <p:grpSpPr>
          <a:xfrm>
            <a:off x="1284982" y="1802378"/>
            <a:ext cx="9622036" cy="4351338"/>
            <a:chOff x="208345" y="1291905"/>
            <a:chExt cx="10150998" cy="45905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BF2D3B-2F0D-4E43-814F-65AD20E85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0" t="1160" r="650"/>
            <a:stretch/>
          </p:blipFill>
          <p:spPr>
            <a:xfrm>
              <a:off x="208345" y="1291905"/>
              <a:ext cx="10150998" cy="4590548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762F27A-838E-4887-825D-C172234D59FC}"/>
                </a:ext>
              </a:extLst>
            </p:cNvPr>
            <p:cNvCxnSpPr>
              <a:cxnSpLocks/>
            </p:cNvCxnSpPr>
            <p:nvPr/>
          </p:nvCxnSpPr>
          <p:spPr>
            <a:xfrm>
              <a:off x="2842352" y="2776251"/>
              <a:ext cx="0" cy="212625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18CDCA-F919-40F0-BBFA-5677EFE690DE}"/>
                </a:ext>
              </a:extLst>
            </p:cNvPr>
            <p:cNvCxnSpPr>
              <a:cxnSpLocks/>
            </p:cNvCxnSpPr>
            <p:nvPr/>
          </p:nvCxnSpPr>
          <p:spPr>
            <a:xfrm>
              <a:off x="2831335" y="4902506"/>
              <a:ext cx="441776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E3C3DEC2-84E3-4DC5-9C83-7A267A680D5B}"/>
                </a:ext>
              </a:extLst>
            </p:cNvPr>
            <p:cNvSpPr/>
            <p:nvPr/>
          </p:nvSpPr>
          <p:spPr>
            <a:xfrm rot="16200000">
              <a:off x="3657600" y="2721168"/>
              <a:ext cx="99150" cy="88135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B16A7D7-0598-4DAC-9972-47F87EA9E99A}"/>
                </a:ext>
              </a:extLst>
            </p:cNvPr>
            <p:cNvSpPr/>
            <p:nvPr/>
          </p:nvSpPr>
          <p:spPr>
            <a:xfrm rot="16200000">
              <a:off x="3810000" y="4856607"/>
              <a:ext cx="99150" cy="88135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1356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Evaluated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2961C7-27F9-F05E-6CC9-F71DC9A7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55" y="1825625"/>
            <a:ext cx="10905690" cy="4340283"/>
          </a:xfrm>
        </p:spPr>
        <p:txBody>
          <a:bodyPr numCol="2">
            <a:norm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305A"/>
                </a:solidFill>
              </a:rPr>
              <a:t>No Build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305A"/>
                </a:solidFill>
              </a:rPr>
              <a:t>HOV Lane Using Non-Standard Section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305A"/>
                </a:solidFill>
              </a:rPr>
              <a:t>HOV Lane Using Non-Standard Section with Auxiliary Lanes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305A"/>
                </a:solidFill>
              </a:rPr>
              <a:t>HOV Lane Using Standard Section with Auxiliary Lanes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305A"/>
                </a:solidFill>
              </a:rPr>
              <a:t>HOV Lane Using Standard Section with Design Variations and Auxiliary Lanes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3305A"/>
              </a:solidFill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305A"/>
                </a:solidFill>
              </a:rPr>
              <a:t>Two HOV Lanes Using Standard Section with Auxiliary Lanes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305A"/>
                </a:solidFill>
              </a:rPr>
              <a:t>Reversible Lane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305A"/>
                </a:solidFill>
              </a:rPr>
              <a:t>Elevated Dedicated Transit Way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305A"/>
                </a:solidFill>
              </a:rPr>
              <a:t>General-Purpose Lane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305A"/>
                </a:solidFill>
              </a:rPr>
              <a:t>Tolled Lanes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305A"/>
                </a:solidFill>
              </a:rPr>
              <a:t>Combination of HOV Lane and General-Purpose Lane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236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C0B0789-2B1B-FBE6-48B1-B84EC51BD4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F3C3E3-E7CF-C95A-B70A-ECBC12500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Alternatives Under Study</a:t>
            </a:r>
          </a:p>
        </p:txBody>
      </p:sp>
    </p:spTree>
    <p:extLst>
      <p:ext uri="{BB962C8B-B14F-4D97-AF65-F5344CB8AC3E}">
        <p14:creationId xmlns:p14="http://schemas.microsoft.com/office/powerpoint/2010/main" val="1507834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r>
              <a:rPr lang="en-US" dirty="0"/>
              <a:t>July 2020 Commission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BD6EF-9BB0-DDAB-DFAC-702A275C6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3849"/>
            <a:ext cx="4953000" cy="3727444"/>
          </a:xfrm>
        </p:spPr>
        <p:txBody>
          <a:bodyPr/>
          <a:lstStyle/>
          <a:p>
            <a:pPr marL="344488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No Build</a:t>
            </a:r>
          </a:p>
          <a:p>
            <a:pPr marL="344488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>
                <a:solidFill>
                  <a:srgbClr val="13305A"/>
                </a:solidFill>
                <a:cs typeface="Arial" panose="020B0604020202020204" pitchFamily="34" charset="0"/>
              </a:rPr>
              <a:t>HOV/Express Bus Lane with Auxiliary Lanes</a:t>
            </a:r>
          </a:p>
          <a:p>
            <a:pPr marL="344488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>
                <a:solidFill>
                  <a:srgbClr val="13305A"/>
                </a:solidFill>
                <a:cs typeface="Arial" panose="020B0604020202020204" pitchFamily="34" charset="0"/>
              </a:rPr>
              <a:t>HOV/Express Bus Lane with Auxiliary Lanes and Design Variations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55D96-603B-4765-AFCB-31B61E0A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t="26727" r="12930" b="-1"/>
          <a:stretch/>
        </p:blipFill>
        <p:spPr>
          <a:xfrm>
            <a:off x="6096000" y="2093849"/>
            <a:ext cx="6019103" cy="37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9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1:  No Build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853BC-B0C4-9BF0-8D4B-33AD9D641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877"/>
            <a:ext cx="5057304" cy="435133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No further improvements on US 101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Represents a baseline condition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Allows decision makers to compare the impact of build alternatives to the impact of doing nothing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55D96-603B-4765-AFCB-31B61E0A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619"/>
          <a:stretch/>
        </p:blipFill>
        <p:spPr>
          <a:xfrm>
            <a:off x="6309362" y="1784877"/>
            <a:ext cx="5882638" cy="43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72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1A4B26-DB4C-44BD-9CB4-557259AF9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26060" r="3635" b="6581"/>
          <a:stretch/>
        </p:blipFill>
        <p:spPr>
          <a:xfrm>
            <a:off x="4027320" y="3742944"/>
            <a:ext cx="8158098" cy="2375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04D1D-C163-4266-0FCB-04E4A469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2: HOV/Express Bus Lane with Auxiliary 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7AC90-CBCC-7359-FBBE-093AE2439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Demonstrates the benefit of the HOV lane for carpools and express bus service</a:t>
            </a:r>
          </a:p>
          <a:p>
            <a:pPr marL="285750" indent="-28575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Improves freeway operations at busy on/off ramps with more auxiliary lanes</a:t>
            </a:r>
          </a:p>
          <a:p>
            <a:pPr marL="285750" indent="-28575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Uses the existing inside lane between Vineyard and Victoria to provide room for a standard width HOV lane and inside shoulder without widening the Santa Clara River bridge</a:t>
            </a:r>
          </a:p>
          <a:p>
            <a:pPr marL="285750" indent="-28575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Requires widening </a:t>
            </a:r>
            <a:b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freeway bridges </a:t>
            </a:r>
          </a:p>
          <a:p>
            <a:pPr marL="285750" indent="-28575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Impacts local streets</a:t>
            </a:r>
          </a:p>
          <a:p>
            <a:pPr marL="285750" indent="-28575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Requires some </a:t>
            </a:r>
            <a:b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property acquisition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736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86AA60B-857F-0347-8E01-0D676AAF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03D617-217C-5BA1-DC0B-D7FC6BAD0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and Overview</a:t>
            </a:r>
          </a:p>
          <a:p>
            <a:r>
              <a:rPr lang="en-US" dirty="0"/>
              <a:t>Public Involvement</a:t>
            </a:r>
          </a:p>
          <a:p>
            <a:r>
              <a:rPr lang="en-US" dirty="0"/>
              <a:t>Alternatives Analysis</a:t>
            </a:r>
          </a:p>
          <a:p>
            <a:r>
              <a:rPr lang="en-US" dirty="0"/>
              <a:t>Alternatives Under Study</a:t>
            </a:r>
          </a:p>
          <a:p>
            <a:r>
              <a:rPr lang="en-US" dirty="0"/>
              <a:t>Wildlife Movement Study</a:t>
            </a:r>
          </a:p>
          <a:p>
            <a:r>
              <a:rPr lang="en-US" dirty="0"/>
              <a:t>Ongoing Project Tasks</a:t>
            </a:r>
          </a:p>
          <a:p>
            <a:r>
              <a:rPr lang="en-US" dirty="0"/>
              <a:t>Early Action Project Determination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4FA59E-0848-4A6F-9EB1-D3882B06BEAE}"/>
              </a:ext>
            </a:extLst>
          </p:cNvPr>
          <p:cNvGrpSpPr/>
          <p:nvPr/>
        </p:nvGrpSpPr>
        <p:grpSpPr>
          <a:xfrm>
            <a:off x="6583680" y="1706880"/>
            <a:ext cx="5608320" cy="4459028"/>
            <a:chOff x="6583680" y="1706880"/>
            <a:chExt cx="5608320" cy="4459028"/>
          </a:xfrm>
        </p:grpSpPr>
        <p:pic>
          <p:nvPicPr>
            <p:cNvPr id="3" name="Picture 2" descr="A picture containing sky, outdoor, boat, building&#10;&#10;Description automatically generated">
              <a:extLst>
                <a:ext uri="{FF2B5EF4-FFF2-40B4-BE49-F238E27FC236}">
                  <a16:creationId xmlns:a16="http://schemas.microsoft.com/office/drawing/2014/main" id="{43B7A9D9-B030-4948-896E-C2A237F5E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4" r="21045" b="14216"/>
            <a:stretch/>
          </p:blipFill>
          <p:spPr>
            <a:xfrm>
              <a:off x="6920306" y="1706880"/>
              <a:ext cx="5271694" cy="4459028"/>
            </a:xfrm>
            <a:prstGeom prst="rect">
              <a:avLst/>
            </a:prstGeom>
            <a:blipFill dpi="0" rotWithShape="1">
              <a:blip r:embed="rId4">
                <a:alphaModFix amt="50000"/>
              </a:blip>
              <a:srcRect/>
              <a:tile tx="0" ty="0" sx="100000" sy="100000" flip="none" algn="tl"/>
            </a:blipFill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B965A5-6C8F-4925-9AE3-B33F3955A7B1}"/>
                </a:ext>
              </a:extLst>
            </p:cNvPr>
            <p:cNvSpPr/>
            <p:nvPr/>
          </p:nvSpPr>
          <p:spPr>
            <a:xfrm>
              <a:off x="6583680" y="1706880"/>
              <a:ext cx="2570480" cy="445902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4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6967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3: HOV/Express Bus Lane with Auxiliary Lanes and Design Variations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B38341-EAA8-635C-668A-C2307662D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Minimizes impact to south hillside on the Conejo Grade</a:t>
            </a: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Extends the southbound auxiliary lane at Dawson Drive</a:t>
            </a: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Ends the northbound lane at California Street rather than SR 33 to improve weaving</a:t>
            </a:r>
            <a:endParaRPr lang="en-US" sz="28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Maintains all existing general </a:t>
            </a:r>
            <a:b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purpose lanes from Vineyard </a:t>
            </a:r>
            <a:b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Victoria by restriping the </a:t>
            </a:r>
            <a:b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13305A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inside lanes and shoulders</a:t>
            </a:r>
            <a:endParaRPr lang="en-US" dirty="0"/>
          </a:p>
        </p:txBody>
      </p:sp>
      <p:pic>
        <p:nvPicPr>
          <p:cNvPr id="3" name="Picture 2" descr="A group of cars on a road&#10;&#10;Description automatically generated with medium confidence">
            <a:extLst>
              <a:ext uri="{FF2B5EF4-FFF2-40B4-BE49-F238E27FC236}">
                <a16:creationId xmlns:a16="http://schemas.microsoft.com/office/drawing/2014/main" id="{D95BC605-5D02-486B-B6D5-49700A112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10056"/>
          <a:stretch/>
        </p:blipFill>
        <p:spPr>
          <a:xfrm>
            <a:off x="5949695" y="3399500"/>
            <a:ext cx="6242305" cy="274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00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FD2ECAC8-680E-AFD2-7C1D-64CF43D5EC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E8035E-107F-2411-DBBF-3E391AF60E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Wildlife Movement Study</a:t>
            </a:r>
          </a:p>
        </p:txBody>
      </p:sp>
    </p:spTree>
    <p:extLst>
      <p:ext uri="{BB962C8B-B14F-4D97-AF65-F5344CB8AC3E}">
        <p14:creationId xmlns:p14="http://schemas.microsoft.com/office/powerpoint/2010/main" val="522264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Movement Study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FD88E5-6A57-6A04-FDC2-98ADA902A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4516" cy="4351338"/>
          </a:xfrm>
        </p:spPr>
        <p:txBody>
          <a:bodyPr>
            <a:noAutofit/>
          </a:bodyPr>
          <a:lstStyle/>
          <a:p>
            <a:pPr marL="284163" marR="0" indent="-284163" fontAlgn="base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As part of the US 101 Improvement Project, the need for data on the movement of wildlife in the Conejo Pass Area has been identified </a:t>
            </a:r>
          </a:p>
          <a:p>
            <a:pPr marL="284163" indent="-284163" fontAlgn="base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VCTC applied for and received a Caltrans Sustainable Transportation Planning Grant Program—Sustainable Communities Competitive Grant in October 2021</a:t>
            </a:r>
          </a:p>
          <a:p>
            <a:pPr marL="284163" marR="0" indent="-284163" fontAlgn="base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13305A"/>
                </a:solidFill>
                <a:cs typeface="Arial" panose="020B0604020202020204" pitchFamily="34" charset="0"/>
              </a:rPr>
              <a:t>The grant will be used to study wildlife movement and evaluate current wildlife connectivity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8639EF-B255-45AE-A562-95C86E59F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050"/>
          <a:stretch/>
        </p:blipFill>
        <p:spPr>
          <a:xfrm>
            <a:off x="7602716" y="1807253"/>
            <a:ext cx="4579124" cy="36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3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Movement Study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FEF40A-41AB-28A3-0EB0-416C71C94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3010" cy="4351338"/>
          </a:xfrm>
        </p:spPr>
        <p:txBody>
          <a:bodyPr>
            <a:normAutofit fontScale="85000" lnSpcReduction="10000"/>
          </a:bodyPr>
          <a:lstStyle/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13305A"/>
                </a:solidFill>
                <a:cs typeface="Arial" panose="020B0604020202020204" pitchFamily="34" charset="0"/>
              </a:rPr>
              <a:t>The study will use GPS collars and remote cameras to monitor wildlife use of existing crossing points and areas in the vicinity of the freeway</a:t>
            </a:r>
          </a:p>
          <a:p>
            <a:pPr marL="285750" indent="-28575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13305A"/>
                </a:solidFill>
                <a:cs typeface="Arial" panose="020B0604020202020204" pitchFamily="34" charset="0"/>
              </a:rPr>
              <a:t>Make recommendations for maintaining and improving wildlife connectivity in conjunction with the US 101 project</a:t>
            </a:r>
          </a:p>
          <a:p>
            <a:pPr marL="285750" marR="0" indent="-28575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13305A"/>
                </a:solidFill>
                <a:cs typeface="Arial" panose="020B0604020202020204" pitchFamily="34" charset="0"/>
              </a:rPr>
              <a:t>Grant amount = $326,890 to be used by the National Park Service, as a subrecipient to VCTC, to carry out the study</a:t>
            </a:r>
          </a:p>
          <a:p>
            <a:pPr marL="285750" marR="0" indent="-28575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13305A"/>
                </a:solidFill>
                <a:cs typeface="Arial" panose="020B0604020202020204" pitchFamily="34" charset="0"/>
              </a:rPr>
              <a:t>Application was approved March 22, 2022</a:t>
            </a:r>
          </a:p>
          <a:p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56997E3-76CA-4D8E-AC44-AA1F24A3A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03" y="4750676"/>
            <a:ext cx="1716097" cy="1374245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5FCCB108-29BD-4942-8344-E9E8895CD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79" y="4750675"/>
            <a:ext cx="1055758" cy="1374245"/>
          </a:xfrm>
          <a:prstGeom prst="rect">
            <a:avLst/>
          </a:prstGeom>
        </p:spPr>
      </p:pic>
      <p:pic>
        <p:nvPicPr>
          <p:cNvPr id="13" name="Picture 12" descr="A picture containing building, mammal, wildcat, cougar&#10;&#10;Description automatically generated">
            <a:extLst>
              <a:ext uri="{FF2B5EF4-FFF2-40B4-BE49-F238E27FC236}">
                <a16:creationId xmlns:a16="http://schemas.microsoft.com/office/drawing/2014/main" id="{E119B1D7-F07B-4792-AE33-2A97A825C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90" y="1726396"/>
            <a:ext cx="4918173" cy="2766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286B9-1F7E-4B26-AFB9-0AB04E9C0C3B}"/>
              </a:ext>
            </a:extLst>
          </p:cNvPr>
          <p:cNvSpPr txBox="1"/>
          <p:nvPr/>
        </p:nvSpPr>
        <p:spPr>
          <a:xfrm>
            <a:off x="6971210" y="4447323"/>
            <a:ext cx="1983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National Parks Service Photo from VC Star</a:t>
            </a:r>
          </a:p>
        </p:txBody>
      </p:sp>
    </p:spTree>
    <p:extLst>
      <p:ext uri="{BB962C8B-B14F-4D97-AF65-F5344CB8AC3E}">
        <p14:creationId xmlns:p14="http://schemas.microsoft.com/office/powerpoint/2010/main" val="3017559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2732551-29F2-6FC0-557B-C9BFA7F575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ECFF2D-7C76-61CA-7C0D-99EE9E563B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>
                <a:solidFill>
                  <a:srgbClr val="13305A"/>
                </a:solidFill>
              </a:rPr>
              <a:t>Ongoing Project 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91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68CD80E8-21B2-994C-DC03-2167C524A4D6}"/>
              </a:ext>
            </a:extLst>
          </p:cNvPr>
          <p:cNvSpPr/>
          <p:nvPr/>
        </p:nvSpPr>
        <p:spPr>
          <a:xfrm>
            <a:off x="8345077" y="5016883"/>
            <a:ext cx="369220" cy="305278"/>
          </a:xfrm>
          <a:prstGeom prst="rightArrow">
            <a:avLst>
              <a:gd name="adj1" fmla="val 50000"/>
              <a:gd name="adj2" fmla="val 7723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8A89629-284F-5B42-9C8C-6A8200E5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Ongoing Project Tasks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644C63-8BCC-C555-489A-7281DBBB6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Engineering Evaluation of Alternatives</a:t>
            </a:r>
          </a:p>
          <a:p>
            <a:r>
              <a:rPr lang="en-US" dirty="0"/>
              <a:t>Environmental Technical Studies and Draft EIR/EA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773EACB-096B-40AE-9B7A-468B87F2D4B6}"/>
              </a:ext>
            </a:extLst>
          </p:cNvPr>
          <p:cNvSpPr/>
          <p:nvPr/>
        </p:nvSpPr>
        <p:spPr>
          <a:xfrm>
            <a:off x="725077" y="4646981"/>
            <a:ext cx="2286000" cy="1040831"/>
          </a:xfrm>
          <a:prstGeom prst="roundRect">
            <a:avLst/>
          </a:prstGeom>
          <a:solidFill>
            <a:srgbClr val="1831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Engineering Technical Studies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Fall 2022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6ECB7D-BC08-485E-9729-399879A7B50F}"/>
              </a:ext>
            </a:extLst>
          </p:cNvPr>
          <p:cNvSpPr/>
          <p:nvPr/>
        </p:nvSpPr>
        <p:spPr>
          <a:xfrm>
            <a:off x="729599" y="3065751"/>
            <a:ext cx="2286000" cy="1371600"/>
          </a:xfrm>
          <a:prstGeom prst="roundRect">
            <a:avLst/>
          </a:prstGeom>
          <a:solidFill>
            <a:srgbClr val="049ED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Environmental Technical Studies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Fall 2022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41D4DF-8671-40CB-8C5A-57EAFBD0D1BB}"/>
              </a:ext>
            </a:extLst>
          </p:cNvPr>
          <p:cNvSpPr/>
          <p:nvPr/>
        </p:nvSpPr>
        <p:spPr>
          <a:xfrm>
            <a:off x="6062537" y="4646981"/>
            <a:ext cx="2286000" cy="1040831"/>
          </a:xfrm>
          <a:prstGeom prst="roundRect">
            <a:avLst/>
          </a:prstGeom>
          <a:solidFill>
            <a:srgbClr val="1831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Draft Project Report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Fall 2023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487ACED-EE1D-457C-81C8-49CF7521FAA3}"/>
              </a:ext>
            </a:extLst>
          </p:cNvPr>
          <p:cNvSpPr/>
          <p:nvPr/>
        </p:nvSpPr>
        <p:spPr>
          <a:xfrm>
            <a:off x="3384818" y="3065751"/>
            <a:ext cx="2286000" cy="1371600"/>
          </a:xfrm>
          <a:prstGeom prst="roundRect">
            <a:avLst/>
          </a:prstGeom>
          <a:solidFill>
            <a:srgbClr val="049ED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Draft EIR/EA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Fall 2023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17BB1A-511C-4A83-933E-07D61DD6BB51}"/>
              </a:ext>
            </a:extLst>
          </p:cNvPr>
          <p:cNvSpPr/>
          <p:nvPr/>
        </p:nvSpPr>
        <p:spPr>
          <a:xfrm>
            <a:off x="6064456" y="3065751"/>
            <a:ext cx="2286000" cy="13716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Public Circulation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Winter 2023/2024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1BDEC4-DE00-4FB3-B766-5CC01831888A}"/>
              </a:ext>
            </a:extLst>
          </p:cNvPr>
          <p:cNvSpPr/>
          <p:nvPr/>
        </p:nvSpPr>
        <p:spPr>
          <a:xfrm>
            <a:off x="8715012" y="3065751"/>
            <a:ext cx="2743200" cy="13716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Selection of Locally Preferred Alternative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Spring/Summer 2024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A0187ED-6577-4D6D-BEC1-8A6B20468435}"/>
              </a:ext>
            </a:extLst>
          </p:cNvPr>
          <p:cNvSpPr/>
          <p:nvPr/>
        </p:nvSpPr>
        <p:spPr>
          <a:xfrm>
            <a:off x="8345792" y="3668680"/>
            <a:ext cx="369220" cy="305278"/>
          </a:xfrm>
          <a:prstGeom prst="rightArrow">
            <a:avLst>
              <a:gd name="adj1" fmla="val 50000"/>
              <a:gd name="adj2" fmla="val 7723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F275C1BD-A2F2-49BB-852D-4E0EE74FBFFA}"/>
              </a:ext>
            </a:extLst>
          </p:cNvPr>
          <p:cNvSpPr/>
          <p:nvPr/>
        </p:nvSpPr>
        <p:spPr>
          <a:xfrm>
            <a:off x="5683027" y="3668680"/>
            <a:ext cx="369220" cy="305278"/>
          </a:xfrm>
          <a:prstGeom prst="rightArrow">
            <a:avLst>
              <a:gd name="adj1" fmla="val 50000"/>
              <a:gd name="adj2" fmla="val 7723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03E2640-1751-47E0-9A6D-60035E14D0B2}"/>
              </a:ext>
            </a:extLst>
          </p:cNvPr>
          <p:cNvSpPr/>
          <p:nvPr/>
        </p:nvSpPr>
        <p:spPr>
          <a:xfrm>
            <a:off x="3011077" y="3668680"/>
            <a:ext cx="369220" cy="305278"/>
          </a:xfrm>
          <a:prstGeom prst="rightArrow">
            <a:avLst>
              <a:gd name="adj1" fmla="val 50000"/>
              <a:gd name="adj2" fmla="val 7723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5D8F828-05F1-4B9D-8E55-970C4F7FBA84}"/>
              </a:ext>
            </a:extLst>
          </p:cNvPr>
          <p:cNvSpPr/>
          <p:nvPr/>
        </p:nvSpPr>
        <p:spPr>
          <a:xfrm>
            <a:off x="5693317" y="5022979"/>
            <a:ext cx="369220" cy="305278"/>
          </a:xfrm>
          <a:prstGeom prst="rightArrow">
            <a:avLst>
              <a:gd name="adj1" fmla="val 50000"/>
              <a:gd name="adj2" fmla="val 7723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49DBFB2-488B-42F2-AC79-0D27AC9EAE96}"/>
              </a:ext>
            </a:extLst>
          </p:cNvPr>
          <p:cNvSpPr/>
          <p:nvPr/>
        </p:nvSpPr>
        <p:spPr>
          <a:xfrm>
            <a:off x="8715011" y="4646981"/>
            <a:ext cx="2743200" cy="1040831"/>
          </a:xfrm>
          <a:prstGeom prst="roundRect">
            <a:avLst/>
          </a:prstGeom>
          <a:solidFill>
            <a:srgbClr val="FCB21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Early Action</a:t>
            </a:r>
            <a:b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Phasing Strategy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Spring 2024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78A60B-B89B-38A7-BE18-4AB115CA8F1F}"/>
              </a:ext>
            </a:extLst>
          </p:cNvPr>
          <p:cNvSpPr/>
          <p:nvPr/>
        </p:nvSpPr>
        <p:spPr>
          <a:xfrm>
            <a:off x="3398585" y="4640885"/>
            <a:ext cx="2286000" cy="1040831"/>
          </a:xfrm>
          <a:prstGeom prst="roundRect">
            <a:avLst/>
          </a:prstGeom>
          <a:solidFill>
            <a:srgbClr val="1831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VMT Mitigation</a:t>
            </a:r>
            <a:b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Fall 2023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5DCFFEC-13A2-2DAB-6143-CF5353FA8119}"/>
              </a:ext>
            </a:extLst>
          </p:cNvPr>
          <p:cNvSpPr/>
          <p:nvPr/>
        </p:nvSpPr>
        <p:spPr>
          <a:xfrm>
            <a:off x="3029365" y="5016883"/>
            <a:ext cx="369220" cy="305278"/>
          </a:xfrm>
          <a:prstGeom prst="rightArrow">
            <a:avLst>
              <a:gd name="adj1" fmla="val 50000"/>
              <a:gd name="adj2" fmla="val 7723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89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1A65-4F7A-EC3F-D956-6C13DBB0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 VMT Mitigation Measures</a:t>
            </a:r>
            <a:endParaRPr lang="en-US" sz="27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21D77-F672-01DF-A576-534F205CB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790" y="7010792"/>
            <a:ext cx="11447362" cy="726370"/>
          </a:xfrm>
          <a:solidFill>
            <a:srgbClr val="FCB21D"/>
          </a:solidFill>
        </p:spPr>
        <p:txBody>
          <a:bodyPr>
            <a:normAutofit lnSpcReduction="10000"/>
          </a:bodyPr>
          <a:lstStyle/>
          <a:p>
            <a:pPr algn="ctr"/>
            <a:r>
              <a:rPr lang="en-US" b="0" i="1" dirty="0">
                <a:solidFill>
                  <a:srgbClr val="18315A"/>
                </a:solidFill>
              </a:rPr>
              <a:t>General Concept:  New revenue measure needed for US 101 Improvement Project</a:t>
            </a:r>
            <a:br>
              <a:rPr lang="en-US" b="0" i="1" dirty="0">
                <a:solidFill>
                  <a:srgbClr val="18315A"/>
                </a:solidFill>
              </a:rPr>
            </a:br>
            <a:r>
              <a:rPr lang="en-US" b="0" i="1" dirty="0">
                <a:solidFill>
                  <a:srgbClr val="18315A"/>
                </a:solidFill>
              </a:rPr>
              <a:t>would also incorporate the identified mitigation measures.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4BF38-2E52-126C-16D9-975461678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390" y="2174950"/>
            <a:ext cx="11447362" cy="3391460"/>
          </a:xfrm>
        </p:spPr>
        <p:txBody>
          <a:bodyPr numCol="2">
            <a:noAutofit/>
          </a:bodyPr>
          <a:lstStyle/>
          <a:p>
            <a:r>
              <a:rPr lang="en-US" sz="2400" dirty="0">
                <a:solidFill>
                  <a:srgbClr val="18315A"/>
                </a:solidFill>
              </a:rPr>
              <a:t>US 101 Communities Connected</a:t>
            </a:r>
          </a:p>
          <a:p>
            <a:pPr marL="461963"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18315A"/>
                </a:solidFill>
              </a:rPr>
              <a:t>Active Transportation Improvements</a:t>
            </a:r>
          </a:p>
          <a:p>
            <a:pPr marL="461963"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18315A"/>
                </a:solidFill>
              </a:rPr>
              <a:t>Bike Trail from E. Ventura to Piru on SPBL</a:t>
            </a:r>
          </a:p>
          <a:p>
            <a:pPr marL="461963"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18315A"/>
                </a:solidFill>
              </a:rPr>
              <a:t>Rail Improvements</a:t>
            </a:r>
          </a:p>
          <a:p>
            <a:r>
              <a:rPr lang="en-US" sz="2400" dirty="0">
                <a:solidFill>
                  <a:srgbClr val="18315A"/>
                </a:solidFill>
              </a:rPr>
              <a:t>Travel Demand Management</a:t>
            </a:r>
          </a:p>
          <a:p>
            <a:pPr marL="461963" lvl="1"/>
            <a:r>
              <a:rPr lang="en-US" sz="2000" dirty="0">
                <a:solidFill>
                  <a:srgbClr val="18315A"/>
                </a:solidFill>
              </a:rPr>
              <a:t>Vanpool Pilot Program</a:t>
            </a:r>
          </a:p>
          <a:p>
            <a:pPr marL="461963" lvl="1"/>
            <a:r>
              <a:rPr lang="en-US" sz="2000" dirty="0">
                <a:solidFill>
                  <a:srgbClr val="18315A"/>
                </a:solidFill>
              </a:rPr>
              <a:t>Mobility Hubs at Existing Park-and-Ride Lots</a:t>
            </a:r>
          </a:p>
          <a:p>
            <a:pPr marL="461963" lvl="1"/>
            <a:r>
              <a:rPr lang="en-US" sz="2000" dirty="0">
                <a:solidFill>
                  <a:srgbClr val="18315A"/>
                </a:solidFill>
              </a:rPr>
              <a:t>Mobility as a Service (Maas) Pilot Program</a:t>
            </a:r>
          </a:p>
          <a:p>
            <a:pPr marL="461963" lvl="1"/>
            <a:endParaRPr lang="en-US" sz="2000" dirty="0">
              <a:solidFill>
                <a:srgbClr val="18315A"/>
              </a:solidFill>
            </a:endParaRPr>
          </a:p>
          <a:p>
            <a:r>
              <a:rPr lang="en-US" sz="2400" dirty="0"/>
              <a:t>Increased </a:t>
            </a:r>
            <a:r>
              <a:rPr lang="en-US" sz="2400" dirty="0">
                <a:solidFill>
                  <a:srgbClr val="18315A"/>
                </a:solidFill>
              </a:rPr>
              <a:t>Transit</a:t>
            </a:r>
          </a:p>
          <a:p>
            <a:pPr marL="461963" lvl="1"/>
            <a:r>
              <a:rPr lang="en-US" sz="2000" dirty="0">
                <a:solidFill>
                  <a:srgbClr val="18315A"/>
                </a:solidFill>
              </a:rPr>
              <a:t>Increase in 101 Commuter Bus Frequency</a:t>
            </a:r>
          </a:p>
          <a:p>
            <a:pPr marL="461963" lvl="1"/>
            <a:r>
              <a:rPr lang="en-US" sz="2000" dirty="0"/>
              <a:t>Free/Reduced Fare Ride Programs (College, Youth, Low Income…) </a:t>
            </a:r>
          </a:p>
          <a:p>
            <a:r>
              <a:rPr lang="en-US" sz="2400" dirty="0">
                <a:solidFill>
                  <a:srgbClr val="18315A"/>
                </a:solidFill>
              </a:rPr>
              <a:t>VMT Adaptive Mitigation</a:t>
            </a:r>
          </a:p>
          <a:p>
            <a:pPr marL="461963" lvl="1"/>
            <a:r>
              <a:rPr lang="en-US" sz="2000" dirty="0">
                <a:solidFill>
                  <a:srgbClr val="18315A"/>
                </a:solidFill>
              </a:rPr>
              <a:t>The most effective means of reducing VMT is providing convenient, safe and accessible bicycle, pedestrian, and transit improvements, a mix of land uses and a range of housing options near places of work</a:t>
            </a:r>
          </a:p>
        </p:txBody>
      </p:sp>
    </p:spTree>
    <p:extLst>
      <p:ext uri="{BB962C8B-B14F-4D97-AF65-F5344CB8AC3E}">
        <p14:creationId xmlns:p14="http://schemas.microsoft.com/office/powerpoint/2010/main" val="1820804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39FF0-1412-9D8E-DE4E-00640FC501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Early Action Project Determination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0222D60-2F60-290C-1384-E83393749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78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0A61B6-2470-0A4C-AAE1-752C6AED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Action Project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53EC18-A46C-823E-5614-31BF24C4E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5450" cy="4351338"/>
          </a:xfrm>
        </p:spPr>
        <p:txBody>
          <a:bodyPr>
            <a:normAutofit fontScale="92500" lnSpcReduction="20000"/>
          </a:bodyPr>
          <a:lstStyle/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3305A"/>
                </a:solidFill>
                <a:cs typeface="Arial" panose="020B0604020202020204" pitchFamily="34" charset="0"/>
              </a:rPr>
              <a:t>VCTC to establish the availability of funds over the next 5 years, assuming existing funding sources.</a:t>
            </a:r>
          </a:p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3305A"/>
                </a:solidFill>
                <a:cs typeface="Arial" panose="020B0604020202020204" pitchFamily="34" charset="0"/>
              </a:rPr>
              <a:t>Estimate the construction cost of various phases.</a:t>
            </a:r>
          </a:p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3305A"/>
                </a:solidFill>
                <a:cs typeface="Arial" panose="020B0604020202020204" pitchFamily="34" charset="0"/>
              </a:rPr>
              <a:t>Evaluate the benefit of the phases.</a:t>
            </a:r>
          </a:p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13305A"/>
                </a:solidFill>
                <a:cs typeface="Arial" panose="020B0604020202020204" pitchFamily="34" charset="0"/>
              </a:rPr>
              <a:t>Develop a phasing strategy of Early Action Project(s) based on a cost effectiveness assessment to provide the highest benefits for the least costs.</a:t>
            </a:r>
          </a:p>
          <a:p>
            <a:pPr marL="514350" marR="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13305A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 descr="A picture containing tree, outdoor, way, road&#10;&#10;Description automatically generated">
            <a:extLst>
              <a:ext uri="{FF2B5EF4-FFF2-40B4-BE49-F238E27FC236}">
                <a16:creationId xmlns:a16="http://schemas.microsoft.com/office/drawing/2014/main" id="{F6B8FF3B-7388-4A60-8504-F486D3D8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r="8522"/>
          <a:stretch/>
        </p:blipFill>
        <p:spPr>
          <a:xfrm>
            <a:off x="6248400" y="1941541"/>
            <a:ext cx="5932452" cy="4276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6E510A-03E0-420C-8A36-A28F6C88A984}"/>
              </a:ext>
            </a:extLst>
          </p:cNvPr>
          <p:cNvSpPr/>
          <p:nvPr/>
        </p:nvSpPr>
        <p:spPr>
          <a:xfrm>
            <a:off x="6221012" y="1690688"/>
            <a:ext cx="1120775" cy="4553791"/>
          </a:xfrm>
          <a:prstGeom prst="rect">
            <a:avLst/>
          </a:prstGeom>
          <a:gradFill flip="none" rotWithShape="1">
            <a:gsLst>
              <a:gs pos="2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1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432E1-C2CD-0D22-62A5-A89D2A04B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4B6D-91E9-9EFE-3292-0A8D4CA9F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3161"/>
            <a:ext cx="10515600" cy="3619360"/>
          </a:xfrm>
        </p:spPr>
        <p:txBody>
          <a:bodyPr>
            <a:normAutofit/>
          </a:bodyPr>
          <a:lstStyle/>
          <a:p>
            <a:r>
              <a:rPr lang="en-US" sz="2400" dirty="0"/>
              <a:t>Complete all Technical Studies for the US 101 Improvement Project</a:t>
            </a:r>
          </a:p>
          <a:p>
            <a:r>
              <a:rPr lang="en-US" sz="2400" dirty="0"/>
              <a:t>Obtain Approval of the Draft Environmental Document (EIR/EA) and Draft Project Report</a:t>
            </a:r>
          </a:p>
          <a:p>
            <a:r>
              <a:rPr lang="en-US" sz="2400" dirty="0"/>
              <a:t>Release the Draft EIR/EA for Public Review and Comment</a:t>
            </a:r>
          </a:p>
          <a:p>
            <a:r>
              <a:rPr lang="en-US" sz="2400" dirty="0"/>
              <a:t>Based on the Data and Public Input, Determine the Preferred Alternative</a:t>
            </a:r>
          </a:p>
          <a:p>
            <a:r>
              <a:rPr lang="en-US" sz="2400" dirty="0"/>
              <a:t>Certify/Approve a Final EIR/EA and Project Report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7094B11-D072-3BC6-47EB-09FD86073987}"/>
              </a:ext>
            </a:extLst>
          </p:cNvPr>
          <p:cNvSpPr txBox="1">
            <a:spLocks/>
          </p:cNvSpPr>
          <p:nvPr/>
        </p:nvSpPr>
        <p:spPr>
          <a:xfrm>
            <a:off x="210370" y="6996991"/>
            <a:ext cx="11447362" cy="726370"/>
          </a:xfrm>
          <a:prstGeom prst="rect">
            <a:avLst/>
          </a:prstGeom>
          <a:solidFill>
            <a:srgbClr val="FCB21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CB21D"/>
              </a:buClr>
              <a:buFont typeface="Arial" panose="020B0604020202020204" pitchFamily="34" charset="0"/>
              <a:buChar char="•"/>
              <a:defRPr sz="2800" kern="1200">
                <a:solidFill>
                  <a:srgbClr val="1831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CB21D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831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1831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rgbClr val="1831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800" kern="1200">
                <a:solidFill>
                  <a:srgbClr val="1831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ISSUE:  If Caltrans &amp; VCTC cannot identify sufficient mitigation,</a:t>
            </a:r>
            <a:br>
              <a:rPr lang="en-US" sz="2400" i="1" dirty="0"/>
            </a:br>
            <a:r>
              <a:rPr lang="en-US" sz="2400" i="1" dirty="0"/>
              <a:t>could there be a Statement of Overriding Considerations?</a:t>
            </a:r>
          </a:p>
        </p:txBody>
      </p:sp>
    </p:spTree>
    <p:extLst>
      <p:ext uri="{BB962C8B-B14F-4D97-AF65-F5344CB8AC3E}">
        <p14:creationId xmlns:p14="http://schemas.microsoft.com/office/powerpoint/2010/main" val="290384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7B27EC-41CE-87A9-AE11-B8701104C6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00929E-1E45-F86F-87B6-34A71EFA54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Background and Overview</a:t>
            </a:r>
          </a:p>
        </p:txBody>
      </p:sp>
    </p:spTree>
    <p:extLst>
      <p:ext uri="{BB962C8B-B14F-4D97-AF65-F5344CB8AC3E}">
        <p14:creationId xmlns:p14="http://schemas.microsoft.com/office/powerpoint/2010/main" val="2106159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FFB4F255-00E1-36BA-8BD4-11060F00B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0CAF56-0F47-FF9C-5D76-22B5EDEA44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1513404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643155" y="1291905"/>
            <a:ext cx="11134987" cy="4874003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3000" dirty="0">
              <a:solidFill>
                <a:schemeClr val="accent6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BCB177-3E8A-0042-9FF3-0160A847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E56A9E-94D6-CA4A-8B5B-52FD148B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15" y="1795536"/>
            <a:ext cx="8065770" cy="434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509D3-55C7-1942-B070-46DD605F1BD6}"/>
              </a:ext>
            </a:extLst>
          </p:cNvPr>
          <p:cNvSpPr/>
          <p:nvPr/>
        </p:nvSpPr>
        <p:spPr>
          <a:xfrm>
            <a:off x="7132319" y="4784883"/>
            <a:ext cx="2078831" cy="74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5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2EB5-C0F6-4E85-9C96-4A8CDF32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Planning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FE150443-BE66-46EF-AB57-D69E3BB24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" y="1968269"/>
            <a:ext cx="12137496" cy="40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33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0DDE14-F252-6D4E-8F58-004D06C82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6D7649-4FCC-6851-6C85-2D41777AF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 general purpose lanes (regular freeway lanes) in each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direction from Moorpark Road in Thousand Oaks to SR 33 in Ventura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 general purpose lanes in each direction within the SR 126 interchange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Few auxiliary lanes – mainly in Thousand Oaks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existing High Occupancy Vehicle (HOV)/Carpool lanes</a:t>
            </a:r>
            <a:endParaRPr lang="en-US" sz="2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432A3-5F38-47D8-B02D-099D7815A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94" y="4385785"/>
            <a:ext cx="7380212" cy="212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15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0DDE14-F252-6D4E-8F58-004D06C82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A67CD-AA87-438F-A953-BE1C0D458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45572"/>
            <a:ext cx="10082055" cy="223139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 101 serves as both freeway and regional Main Street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Connects regional business districts; is the primary access for the Port of Hueneme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Buses/Express Buses and goods movement are impacted by the congestion</a:t>
            </a:r>
          </a:p>
          <a:p>
            <a:endParaRPr lang="en-US" sz="24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F6484EB-8AEB-4594-BB9B-6B3998F47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005114"/>
              </p:ext>
            </p:extLst>
          </p:nvPr>
        </p:nvGraphicFramePr>
        <p:xfrm>
          <a:off x="838200" y="1781810"/>
          <a:ext cx="10082055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0685">
                  <a:extLst>
                    <a:ext uri="{9D8B030D-6E8A-4147-A177-3AD203B41FA5}">
                      <a16:colId xmlns:a16="http://schemas.microsoft.com/office/drawing/2014/main" val="1394431339"/>
                    </a:ext>
                  </a:extLst>
                </a:gridCol>
                <a:gridCol w="3360685">
                  <a:extLst>
                    <a:ext uri="{9D8B030D-6E8A-4147-A177-3AD203B41FA5}">
                      <a16:colId xmlns:a16="http://schemas.microsoft.com/office/drawing/2014/main" val="3639098584"/>
                    </a:ext>
                  </a:extLst>
                </a:gridCol>
                <a:gridCol w="3360685">
                  <a:extLst>
                    <a:ext uri="{9D8B030D-6E8A-4147-A177-3AD203B41FA5}">
                      <a16:colId xmlns:a16="http://schemas.microsoft.com/office/drawing/2014/main" val="1951867625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r>
                        <a:rPr lang="en-US" sz="2800" dirty="0"/>
                        <a:t>Location</a:t>
                      </a:r>
                    </a:p>
                  </a:txBody>
                  <a:tcPr>
                    <a:solidFill>
                      <a:srgbClr val="1831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Daily Trips</a:t>
                      </a:r>
                    </a:p>
                  </a:txBody>
                  <a:tcPr>
                    <a:solidFill>
                      <a:srgbClr val="1831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Peak Hour Trips</a:t>
                      </a:r>
                    </a:p>
                  </a:txBody>
                  <a:tcPr>
                    <a:solidFill>
                      <a:srgbClr val="1831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794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Thousand Oaks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200,000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19,000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6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Camarillo/Oxnard</a:t>
                      </a:r>
                    </a:p>
                  </a:txBody>
                  <a:tcPr>
                    <a:solidFill>
                      <a:srgbClr val="18315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150,000</a:t>
                      </a:r>
                    </a:p>
                  </a:txBody>
                  <a:tcPr>
                    <a:solidFill>
                      <a:srgbClr val="18315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12,000</a:t>
                      </a:r>
                    </a:p>
                  </a:txBody>
                  <a:tcPr>
                    <a:solidFill>
                      <a:srgbClr val="18315A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142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Ventura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71,000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6,000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44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A6A945-49E3-4983-B676-232CD332B260}"/>
              </a:ext>
            </a:extLst>
          </p:cNvPr>
          <p:cNvSpPr txBox="1">
            <a:spLocks/>
          </p:cNvSpPr>
          <p:nvPr/>
        </p:nvSpPr>
        <p:spPr>
          <a:xfrm>
            <a:off x="447830" y="4580567"/>
            <a:ext cx="11073609" cy="1534484"/>
          </a:xfrm>
          <a:prstGeom prst="rect">
            <a:avLst/>
          </a:prstGeom>
        </p:spPr>
        <p:txBody>
          <a:bodyPr vert="horz" lIns="4572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4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20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i="1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4339"/>
              </a:buClr>
              <a:buFont typeface="Calibri" panose="020F0502020204030204" pitchFamily="34" charset="0"/>
              <a:buChar char="‒"/>
              <a:defRPr sz="1800" b="0" kern="1200">
                <a:solidFill>
                  <a:srgbClr val="333D49"/>
                </a:solidFill>
                <a:latin typeface="Gentium Basic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Improve travel time and trip time reliability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Address impact of congestion on person/goods movement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Address existing safety and operational issues caused by bottlenecks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0DDE14-F252-6D4E-8F58-004D06C82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2060 Forecast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21EE2B61-8459-4EAB-A8CD-0F1AC451A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225705"/>
              </p:ext>
            </p:extLst>
          </p:nvPr>
        </p:nvGraphicFramePr>
        <p:xfrm>
          <a:off x="800099" y="1791229"/>
          <a:ext cx="10515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1394431339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639098584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812811607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951867625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859413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26.8 miles</a:t>
                      </a:r>
                    </a:p>
                  </a:txBody>
                  <a:tcPr>
                    <a:solidFill>
                      <a:srgbClr val="18315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Northbound</a:t>
                      </a:r>
                    </a:p>
                  </a:txBody>
                  <a:tcPr>
                    <a:solidFill>
                      <a:srgbClr val="18315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Southbound</a:t>
                      </a:r>
                    </a:p>
                  </a:txBody>
                  <a:tcPr>
                    <a:solidFill>
                      <a:srgbClr val="18315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794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Peak Hour</a:t>
                      </a:r>
                    </a:p>
                  </a:txBody>
                  <a:tcPr>
                    <a:solidFill>
                      <a:srgbClr val="18315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AM</a:t>
                      </a:r>
                    </a:p>
                  </a:txBody>
                  <a:tcPr>
                    <a:solidFill>
                      <a:srgbClr val="18315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</a:p>
                  </a:txBody>
                  <a:tcPr>
                    <a:solidFill>
                      <a:srgbClr val="18315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AM</a:t>
                      </a:r>
                    </a:p>
                  </a:txBody>
                  <a:tcPr>
                    <a:solidFill>
                      <a:srgbClr val="18315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</a:p>
                  </a:txBody>
                  <a:tcPr>
                    <a:solidFill>
                      <a:srgbClr val="1831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6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Average Travel Time (min)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55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56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59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51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142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Average Speed (mph)</a:t>
                      </a:r>
                    </a:p>
                  </a:txBody>
                  <a:tcPr>
                    <a:solidFill>
                      <a:srgbClr val="18315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33</a:t>
                      </a:r>
                    </a:p>
                  </a:txBody>
                  <a:tcPr>
                    <a:solidFill>
                      <a:srgbClr val="18315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33</a:t>
                      </a:r>
                    </a:p>
                  </a:txBody>
                  <a:tcPr>
                    <a:solidFill>
                      <a:srgbClr val="18315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31</a:t>
                      </a:r>
                    </a:p>
                  </a:txBody>
                  <a:tcPr>
                    <a:solidFill>
                      <a:srgbClr val="18315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36</a:t>
                      </a:r>
                    </a:p>
                  </a:txBody>
                  <a:tcPr>
                    <a:solidFill>
                      <a:srgbClr val="18315A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5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Travel Time Index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1.96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2.03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2.07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1.80</a:t>
                      </a:r>
                    </a:p>
                  </a:txBody>
                  <a:tcPr>
                    <a:solidFill>
                      <a:srgbClr val="18315A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789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0DDE14-F252-6D4E-8F58-004D06C82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the Project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A35642-7C55-E6B7-C5AB-D11C8745D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Autofit/>
          </a:bodyPr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US 101 identified by VCTC as the highway network’s greatest area of need.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Aging infrastructure:  some segments of US 101 haven’t had significant improvements since the 1960s.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About half the jobs and residences in Ventura County are in the US 101 Corridor.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58% of corridor trips stay within the corridor.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There are no continuous alternate routes.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Peak period speeds are forecast to drop and travel time will increase.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Person and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goods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movement in the county will be constrained by the US 101 corridor.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an alternative to 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Opt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Out of Congestion.” </a:t>
            </a:r>
            <a:endParaRPr lang="en-US" sz="2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96472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f2020d7d-77c8-4294-a427-590ee8eb3328" origin="userSelected"/>
</file>

<file path=customXml/item2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TUI2NzA3NDE8L1VzZXJOYW1lPjxEYXRlVGltZT4xLzMwLzIwMjEgMToxNTozNyBBTTwvRGF0ZVRpbWU+PExhYmVsU3RyaW5nPk5vIE1hcmtpbmc8L0xhYmVsU3RyaW5nPjwvaXRlbT48L2xhYmVsSGlzdG9yeT4=</Value>
</WrappedLabelHistory>
</file>

<file path=customXml/itemProps1.xml><?xml version="1.0" encoding="utf-8"?>
<ds:datastoreItem xmlns:ds="http://schemas.openxmlformats.org/officeDocument/2006/customXml" ds:itemID="{CF9EA2F8-C549-49A2-B17B-8C2CB676773F}">
  <ds:schemaRefs>
    <ds:schemaRef ds:uri="http://www.w3.org/2001/XMLSchema"/>
    <ds:schemaRef ds:uri="http://www.boldonjames.com/2008/01/sie/internal/label"/>
  </ds:schemaRefs>
</ds:datastoreItem>
</file>

<file path=customXml/itemProps2.xml><?xml version="1.0" encoding="utf-8"?>
<ds:datastoreItem xmlns:ds="http://schemas.openxmlformats.org/officeDocument/2006/customXml" ds:itemID="{F7E72199-D733-4FF0-81C2-F3E8D41612D2}">
  <ds:schemaRefs>
    <ds:schemaRef ds:uri="http://www.w3.org/2001/XMLSchema"/>
    <ds:schemaRef ds:uri="http://www.boldonjames.com/2016/02/Classifier/internal/wrappedLabelHistor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53511</TotalTime>
  <Words>1155</Words>
  <Application>Microsoft Office PowerPoint</Application>
  <PresentationFormat>Widescreen</PresentationFormat>
  <Paragraphs>215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Gentium Basic</vt:lpstr>
      <vt:lpstr>Montserrat</vt:lpstr>
      <vt:lpstr>Wingdings</vt:lpstr>
      <vt:lpstr>Custom Design</vt:lpstr>
      <vt:lpstr>US 101 Improvement Project</vt:lpstr>
      <vt:lpstr>Agenda</vt:lpstr>
      <vt:lpstr>Background and Overview</vt:lpstr>
      <vt:lpstr>Study Area</vt:lpstr>
      <vt:lpstr>Prior Planning</vt:lpstr>
      <vt:lpstr>Existing Conditions</vt:lpstr>
      <vt:lpstr>Existing Conditions (2019)</vt:lpstr>
      <vt:lpstr>2060 Forecast</vt:lpstr>
      <vt:lpstr>Importance of the Project</vt:lpstr>
      <vt:lpstr>Public Involvement</vt:lpstr>
      <vt:lpstr>Ongoing Outreach</vt:lpstr>
      <vt:lpstr>Ongoing Outreach</vt:lpstr>
      <vt:lpstr>Alternatives Analysis</vt:lpstr>
      <vt:lpstr>Alternatives Analysis Process</vt:lpstr>
      <vt:lpstr>Alternatives Evaluated</vt:lpstr>
      <vt:lpstr>Alternatives Under Study</vt:lpstr>
      <vt:lpstr>July 2020 Commission Presentation</vt:lpstr>
      <vt:lpstr>Alternative 1:  No Build</vt:lpstr>
      <vt:lpstr>Alternative 2: HOV/Express Bus Lane with Auxiliary Lanes</vt:lpstr>
      <vt:lpstr>Alternative 3: HOV/Express Bus Lane with Auxiliary Lanes and Design Variations</vt:lpstr>
      <vt:lpstr>Wildlife Movement Study</vt:lpstr>
      <vt:lpstr>Wildlife Movement Study</vt:lpstr>
      <vt:lpstr>Wildlife Movement Study</vt:lpstr>
      <vt:lpstr>Ongoing Project Tasks</vt:lpstr>
      <vt:lpstr>Ongoing Project Tasks</vt:lpstr>
      <vt:lpstr>Potential VMT Mitigation Measures</vt:lpstr>
      <vt:lpstr>Early Action Project Determination</vt:lpstr>
      <vt:lpstr>Early Action Project</vt:lpstr>
      <vt:lpstr>Next Steps</vt:lpstr>
      <vt:lpstr>Questions??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Brady, Melissa L.</dc:creator>
  <cp:lastModifiedBy>Yoshizumi, Steven</cp:lastModifiedBy>
  <cp:revision>334</cp:revision>
  <cp:lastPrinted>2023-05-09T00:00:43Z</cp:lastPrinted>
  <dcterms:created xsi:type="dcterms:W3CDTF">2019-08-07T18:03:18Z</dcterms:created>
  <dcterms:modified xsi:type="dcterms:W3CDTF">2023-05-09T19:38:14Z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f44dfc2e-8ed6-49c3-86af-9765cd6f11e6</vt:lpwstr>
  </property>
  <property fmtid="{D5CDD505-2E9C-101B-9397-08002B2CF9AE}" pid="3" name="bjDocumentSecurityLabel">
    <vt:lpwstr>No Marking</vt:lpwstr>
  </property>
  <property fmtid="{D5CDD505-2E9C-101B-9397-08002B2CF9AE}" pid="4" name="bjClsUserRVM">
    <vt:lpwstr>[]</vt:lpwstr>
  </property>
  <property fmtid="{D5CDD505-2E9C-101B-9397-08002B2CF9AE}" pid="5" name="bjSaver">
    <vt:lpwstr>ft1xEzNBoBqiLMV/ebvI+P4Lei4adBt5</vt:lpwstr>
  </property>
  <property fmtid="{D5CDD505-2E9C-101B-9397-08002B2CF9AE}" pid="6" name="bjLabelHistoryID">
    <vt:lpwstr>{F7E72199-D733-4FF0-81C2-F3E8D41612D2}</vt:lpwstr>
  </property>
</Properties>
</file>