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365" r:id="rId6"/>
    <p:sldId id="410" r:id="rId7"/>
    <p:sldId id="417" r:id="rId8"/>
    <p:sldId id="411" r:id="rId9"/>
    <p:sldId id="412" r:id="rId10"/>
    <p:sldId id="405" r:id="rId11"/>
    <p:sldId id="416" r:id="rId12"/>
    <p:sldId id="413" r:id="rId13"/>
    <p:sldId id="414" r:id="rId14"/>
    <p:sldId id="415" r:id="rId15"/>
    <p:sldId id="406" r:id="rId16"/>
    <p:sldId id="281" r:id="rId17"/>
    <p:sldId id="282" r:id="rId18"/>
    <p:sldId id="358" r:id="rId19"/>
    <p:sldId id="408" r:id="rId20"/>
    <p:sldId id="359" r:id="rId21"/>
    <p:sldId id="409" r:id="rId22"/>
    <p:sldId id="418" r:id="rId23"/>
    <p:sldId id="40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4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F91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DE7BF-B981-46AB-B7BC-227A65B9C6A6}" v="2" dt="2023-03-28T19:36:53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848"/>
        <p:guide pos="44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DeGeorge" userId="dcdc8754-31c9-42a2-887d-e1519cbdd5b7" providerId="ADAL" clId="{BEDDE7BF-B981-46AB-B7BC-227A65B9C6A6}"/>
    <pc:docChg chg="undo custSel modSld modNotesMaster">
      <pc:chgData name="Sally DeGeorge" userId="dcdc8754-31c9-42a2-887d-e1519cbdd5b7" providerId="ADAL" clId="{BEDDE7BF-B981-46AB-B7BC-227A65B9C6A6}" dt="2023-03-28T19:47:57.390" v="1561" actId="20577"/>
      <pc:docMkLst>
        <pc:docMk/>
      </pc:docMkLst>
      <pc:sldChg chg="modSp mod">
        <pc:chgData name="Sally DeGeorge" userId="dcdc8754-31c9-42a2-887d-e1519cbdd5b7" providerId="ADAL" clId="{BEDDE7BF-B981-46AB-B7BC-227A65B9C6A6}" dt="2023-03-28T16:15:33.438" v="683" actId="6549"/>
        <pc:sldMkLst>
          <pc:docMk/>
          <pc:sldMk cId="1454395761" sldId="281"/>
        </pc:sldMkLst>
        <pc:spChg chg="mod">
          <ac:chgData name="Sally DeGeorge" userId="dcdc8754-31c9-42a2-887d-e1519cbdd5b7" providerId="ADAL" clId="{BEDDE7BF-B981-46AB-B7BC-227A65B9C6A6}" dt="2023-03-28T16:15:33.438" v="683" actId="6549"/>
          <ac:spMkLst>
            <pc:docMk/>
            <pc:sldMk cId="1454395761" sldId="281"/>
            <ac:spMk id="6" creationId="{00000000-0000-0000-0000-000000000000}"/>
          </ac:spMkLst>
        </pc:spChg>
      </pc:sldChg>
      <pc:sldChg chg="modSp mod">
        <pc:chgData name="Sally DeGeorge" userId="dcdc8754-31c9-42a2-887d-e1519cbdd5b7" providerId="ADAL" clId="{BEDDE7BF-B981-46AB-B7BC-227A65B9C6A6}" dt="2023-03-28T16:37:57.694" v="1484" actId="2"/>
        <pc:sldMkLst>
          <pc:docMk/>
          <pc:sldMk cId="2599521403" sldId="282"/>
        </pc:sldMkLst>
        <pc:spChg chg="mod">
          <ac:chgData name="Sally DeGeorge" userId="dcdc8754-31c9-42a2-887d-e1519cbdd5b7" providerId="ADAL" clId="{BEDDE7BF-B981-46AB-B7BC-227A65B9C6A6}" dt="2023-03-28T16:37:57.694" v="1484" actId="2"/>
          <ac:spMkLst>
            <pc:docMk/>
            <pc:sldMk cId="2599521403" sldId="282"/>
            <ac:spMk id="7" creationId="{00000000-0000-0000-0000-000000000000}"/>
          </ac:spMkLst>
        </pc:spChg>
      </pc:sldChg>
      <pc:sldChg chg="modSp mod">
        <pc:chgData name="Sally DeGeorge" userId="dcdc8754-31c9-42a2-887d-e1519cbdd5b7" providerId="ADAL" clId="{BEDDE7BF-B981-46AB-B7BC-227A65B9C6A6}" dt="2023-03-28T16:20:57.377" v="862" actId="313"/>
        <pc:sldMkLst>
          <pc:docMk/>
          <pc:sldMk cId="1312132197" sldId="358"/>
        </pc:sldMkLst>
        <pc:spChg chg="mod">
          <ac:chgData name="Sally DeGeorge" userId="dcdc8754-31c9-42a2-887d-e1519cbdd5b7" providerId="ADAL" clId="{BEDDE7BF-B981-46AB-B7BC-227A65B9C6A6}" dt="2023-03-28T16:20:57.377" v="862" actId="313"/>
          <ac:spMkLst>
            <pc:docMk/>
            <pc:sldMk cId="1312132197" sldId="358"/>
            <ac:spMk id="7" creationId="{00000000-0000-0000-0000-000000000000}"/>
          </ac:spMkLst>
        </pc:spChg>
      </pc:sldChg>
      <pc:sldChg chg="modSp mod">
        <pc:chgData name="Sally DeGeorge" userId="dcdc8754-31c9-42a2-887d-e1519cbdd5b7" providerId="ADAL" clId="{BEDDE7BF-B981-46AB-B7BC-227A65B9C6A6}" dt="2023-03-28T19:47:57.390" v="1561" actId="20577"/>
        <pc:sldMkLst>
          <pc:docMk/>
          <pc:sldMk cId="1674104832" sldId="359"/>
        </pc:sldMkLst>
        <pc:spChg chg="mod">
          <ac:chgData name="Sally DeGeorge" userId="dcdc8754-31c9-42a2-887d-e1519cbdd5b7" providerId="ADAL" clId="{BEDDE7BF-B981-46AB-B7BC-227A65B9C6A6}" dt="2023-03-28T19:47:57.390" v="1561" actId="20577"/>
          <ac:spMkLst>
            <pc:docMk/>
            <pc:sldMk cId="1674104832" sldId="359"/>
            <ac:spMk id="7" creationId="{00000000-0000-0000-0000-000000000000}"/>
          </ac:spMkLst>
        </pc:spChg>
      </pc:sldChg>
      <pc:sldChg chg="modSp mod">
        <pc:chgData name="Sally DeGeorge" userId="dcdc8754-31c9-42a2-887d-e1519cbdd5b7" providerId="ADAL" clId="{BEDDE7BF-B981-46AB-B7BC-227A65B9C6A6}" dt="2023-03-28T16:02:36.330" v="459" actId="6549"/>
        <pc:sldMkLst>
          <pc:docMk/>
          <pc:sldMk cId="234337148" sldId="405"/>
        </pc:sldMkLst>
        <pc:spChg chg="mod">
          <ac:chgData name="Sally DeGeorge" userId="dcdc8754-31c9-42a2-887d-e1519cbdd5b7" providerId="ADAL" clId="{BEDDE7BF-B981-46AB-B7BC-227A65B9C6A6}" dt="2023-03-28T16:02:36.330" v="459" actId="6549"/>
          <ac:spMkLst>
            <pc:docMk/>
            <pc:sldMk cId="234337148" sldId="405"/>
            <ac:spMk id="5" creationId="{00000000-0000-0000-0000-000000000000}"/>
          </ac:spMkLst>
        </pc:spChg>
        <pc:spChg chg="mod">
          <ac:chgData name="Sally DeGeorge" userId="dcdc8754-31c9-42a2-887d-e1519cbdd5b7" providerId="ADAL" clId="{BEDDE7BF-B981-46AB-B7BC-227A65B9C6A6}" dt="2023-03-28T15:58:12.241" v="153" actId="1036"/>
          <ac:spMkLst>
            <pc:docMk/>
            <pc:sldMk cId="234337148" sldId="405"/>
            <ac:spMk id="7" creationId="{F6BEB372-A657-4EB7-AE1C-64851A631313}"/>
          </ac:spMkLst>
        </pc:spChg>
        <pc:spChg chg="mod">
          <ac:chgData name="Sally DeGeorge" userId="dcdc8754-31c9-42a2-887d-e1519cbdd5b7" providerId="ADAL" clId="{BEDDE7BF-B981-46AB-B7BC-227A65B9C6A6}" dt="2023-03-28T15:58:12.241" v="153" actId="1036"/>
          <ac:spMkLst>
            <pc:docMk/>
            <pc:sldMk cId="234337148" sldId="405"/>
            <ac:spMk id="8" creationId="{8D7E02C1-06D3-4C24-9A7A-A509F06F89A9}"/>
          </ac:spMkLst>
        </pc:spChg>
        <pc:graphicFrameChg chg="mod">
          <ac:chgData name="Sally DeGeorge" userId="dcdc8754-31c9-42a2-887d-e1519cbdd5b7" providerId="ADAL" clId="{BEDDE7BF-B981-46AB-B7BC-227A65B9C6A6}" dt="2023-03-28T15:58:12.241" v="153" actId="1036"/>
          <ac:graphicFrameMkLst>
            <pc:docMk/>
            <pc:sldMk cId="234337148" sldId="405"/>
            <ac:graphicFrameMk id="12" creationId="{00000000-0008-0000-0400-0000A20C0000}"/>
          </ac:graphicFrameMkLst>
        </pc:graphicFrameChg>
        <pc:graphicFrameChg chg="mod">
          <ac:chgData name="Sally DeGeorge" userId="dcdc8754-31c9-42a2-887d-e1519cbdd5b7" providerId="ADAL" clId="{BEDDE7BF-B981-46AB-B7BC-227A65B9C6A6}" dt="2023-03-28T15:58:12.241" v="153" actId="1036"/>
          <ac:graphicFrameMkLst>
            <pc:docMk/>
            <pc:sldMk cId="234337148" sldId="405"/>
            <ac:graphicFrameMk id="13" creationId="{00000000-0008-0000-0400-00000E000000}"/>
          </ac:graphicFrameMkLst>
        </pc:graphicFrameChg>
      </pc:sldChg>
      <pc:sldChg chg="modSp mod">
        <pc:chgData name="Sally DeGeorge" userId="dcdc8754-31c9-42a2-887d-e1519cbdd5b7" providerId="ADAL" clId="{BEDDE7BF-B981-46AB-B7BC-227A65B9C6A6}" dt="2023-03-28T16:26:51.566" v="1474" actId="20577"/>
        <pc:sldMkLst>
          <pc:docMk/>
          <pc:sldMk cId="3711332535" sldId="409"/>
        </pc:sldMkLst>
        <pc:spChg chg="mod">
          <ac:chgData name="Sally DeGeorge" userId="dcdc8754-31c9-42a2-887d-e1519cbdd5b7" providerId="ADAL" clId="{BEDDE7BF-B981-46AB-B7BC-227A65B9C6A6}" dt="2023-03-28T16:26:51.566" v="1474" actId="20577"/>
          <ac:spMkLst>
            <pc:docMk/>
            <pc:sldMk cId="3711332535" sldId="409"/>
            <ac:spMk id="6" creationId="{00000000-0000-0000-0000-000000000000}"/>
          </ac:spMkLst>
        </pc:spChg>
      </pc:sldChg>
      <pc:sldChg chg="modSp mod">
        <pc:chgData name="Sally DeGeorge" userId="dcdc8754-31c9-42a2-887d-e1519cbdd5b7" providerId="ADAL" clId="{BEDDE7BF-B981-46AB-B7BC-227A65B9C6A6}" dt="2023-03-28T15:54:57.205" v="56" actId="20577"/>
        <pc:sldMkLst>
          <pc:docMk/>
          <pc:sldMk cId="1886735104" sldId="410"/>
        </pc:sldMkLst>
        <pc:spChg chg="mod">
          <ac:chgData name="Sally DeGeorge" userId="dcdc8754-31c9-42a2-887d-e1519cbdd5b7" providerId="ADAL" clId="{BEDDE7BF-B981-46AB-B7BC-227A65B9C6A6}" dt="2023-03-28T15:54:57.205" v="56" actId="20577"/>
          <ac:spMkLst>
            <pc:docMk/>
            <pc:sldMk cId="1886735104" sldId="410"/>
            <ac:spMk id="7" creationId="{00000000-0000-0000-0000-000000000000}"/>
          </ac:spMkLst>
        </pc:spChg>
      </pc:sldChg>
      <pc:sldChg chg="modSp mod">
        <pc:chgData name="Sally DeGeorge" userId="dcdc8754-31c9-42a2-887d-e1519cbdd5b7" providerId="ADAL" clId="{BEDDE7BF-B981-46AB-B7BC-227A65B9C6A6}" dt="2023-03-28T16:28:46.351" v="1483" actId="20577"/>
        <pc:sldMkLst>
          <pc:docMk/>
          <pc:sldMk cId="903661985" sldId="416"/>
        </pc:sldMkLst>
        <pc:spChg chg="mod">
          <ac:chgData name="Sally DeGeorge" userId="dcdc8754-31c9-42a2-887d-e1519cbdd5b7" providerId="ADAL" clId="{BEDDE7BF-B981-46AB-B7BC-227A65B9C6A6}" dt="2023-03-28T16:28:46.351" v="1483" actId="20577"/>
          <ac:spMkLst>
            <pc:docMk/>
            <pc:sldMk cId="903661985" sldId="416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59951881014872"/>
          <c:y val="5.6125767784181615E-2"/>
          <c:w val="0.75995603674542345"/>
          <c:h val="0.492716170895312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 w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'[LTF2324a.xlsx]Actual Rev'!$B$60:$B$85</c:f>
              <c:strCache>
                <c:ptCount val="26"/>
                <c:pt idx="0">
                  <c:v>FY 98/99</c:v>
                </c:pt>
                <c:pt idx="1">
                  <c:v>FY 99/00</c:v>
                </c:pt>
                <c:pt idx="2">
                  <c:v>FY 00/01</c:v>
                </c:pt>
                <c:pt idx="3">
                  <c:v>FY 01/02</c:v>
                </c:pt>
                <c:pt idx="4">
                  <c:v>FY 02/03</c:v>
                </c:pt>
                <c:pt idx="5">
                  <c:v>FY 03/04</c:v>
                </c:pt>
                <c:pt idx="6">
                  <c:v>FY 04/05</c:v>
                </c:pt>
                <c:pt idx="7">
                  <c:v>FY 05/06</c:v>
                </c:pt>
                <c:pt idx="8">
                  <c:v>FY 06/07</c:v>
                </c:pt>
                <c:pt idx="9">
                  <c:v>FY 07/08</c:v>
                </c:pt>
                <c:pt idx="10">
                  <c:v>FY 08/09</c:v>
                </c:pt>
                <c:pt idx="11">
                  <c:v>FY 09/10</c:v>
                </c:pt>
                <c:pt idx="12">
                  <c:v>FY 10/11</c:v>
                </c:pt>
                <c:pt idx="13">
                  <c:v>FY 11/12</c:v>
                </c:pt>
                <c:pt idx="14">
                  <c:v>FY 12/13</c:v>
                </c:pt>
                <c:pt idx="15">
                  <c:v>* FY 13/14</c:v>
                </c:pt>
                <c:pt idx="16">
                  <c:v>FY 14/15</c:v>
                </c:pt>
                <c:pt idx="17">
                  <c:v>FY 15/16</c:v>
                </c:pt>
                <c:pt idx="18">
                  <c:v>FY 16/17</c:v>
                </c:pt>
                <c:pt idx="19">
                  <c:v>FY 17/18</c:v>
                </c:pt>
                <c:pt idx="20">
                  <c:v>FY 18/19</c:v>
                </c:pt>
                <c:pt idx="21">
                  <c:v>FY 19/20</c:v>
                </c:pt>
                <c:pt idx="22">
                  <c:v>FY 20/21</c:v>
                </c:pt>
                <c:pt idx="23">
                  <c:v>FY 21/22 </c:v>
                </c:pt>
                <c:pt idx="24">
                  <c:v>FY 22/23 Estimate</c:v>
                </c:pt>
                <c:pt idx="25">
                  <c:v>FY 23/24 Estimate</c:v>
                </c:pt>
              </c:strCache>
            </c:strRef>
          </c:cat>
          <c:val>
            <c:numRef>
              <c:f>'[LTF2324a.xlsx]Actual Rev'!$C$60:$C$85</c:f>
              <c:numCache>
                <c:formatCode>_("$"* #,##0_);_("$"* \(#,##0\);_("$"* "-"??_);_(@_)</c:formatCode>
                <c:ptCount val="26"/>
                <c:pt idx="0">
                  <c:v>19428790</c:v>
                </c:pt>
                <c:pt idx="1">
                  <c:v>21841321</c:v>
                </c:pt>
                <c:pt idx="2">
                  <c:v>23889077.59</c:v>
                </c:pt>
                <c:pt idx="3">
                  <c:v>23919335.539999999</c:v>
                </c:pt>
                <c:pt idx="4">
                  <c:v>25283234.080000002</c:v>
                </c:pt>
                <c:pt idx="5">
                  <c:v>27069958.739999998</c:v>
                </c:pt>
                <c:pt idx="6">
                  <c:v>28259738.77</c:v>
                </c:pt>
                <c:pt idx="7">
                  <c:v>31190931.080000002</c:v>
                </c:pt>
                <c:pt idx="8">
                  <c:v>31089551.57</c:v>
                </c:pt>
                <c:pt idx="9">
                  <c:v>31537317.329999998</c:v>
                </c:pt>
                <c:pt idx="10">
                  <c:v>25928716.43</c:v>
                </c:pt>
                <c:pt idx="11">
                  <c:v>24630438.41</c:v>
                </c:pt>
                <c:pt idx="12">
                  <c:v>26756432.279999997</c:v>
                </c:pt>
                <c:pt idx="13">
                  <c:v>27990689.43</c:v>
                </c:pt>
                <c:pt idx="14">
                  <c:v>29581809.789999999</c:v>
                </c:pt>
                <c:pt idx="15">
                  <c:v>37506271.200000003</c:v>
                </c:pt>
                <c:pt idx="16">
                  <c:v>33844974</c:v>
                </c:pt>
                <c:pt idx="17">
                  <c:v>34601612.870000005</c:v>
                </c:pt>
                <c:pt idx="18">
                  <c:v>33580379</c:v>
                </c:pt>
                <c:pt idx="19">
                  <c:v>35444891.810000002</c:v>
                </c:pt>
                <c:pt idx="20">
                  <c:v>37573553.969999999</c:v>
                </c:pt>
                <c:pt idx="21">
                  <c:v>36011763.57</c:v>
                </c:pt>
                <c:pt idx="22">
                  <c:v>41042513</c:v>
                </c:pt>
                <c:pt idx="23">
                  <c:v>45616383</c:v>
                </c:pt>
                <c:pt idx="24">
                  <c:v>42300000</c:v>
                </c:pt>
                <c:pt idx="25">
                  <c:v>46000000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D-48E4-B437-9CE2B8C4D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47438848"/>
        <c:axId val="49271552"/>
      </c:barChart>
      <c:catAx>
        <c:axId val="4743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306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271552"/>
        <c:crosses val="autoZero"/>
        <c:auto val="1"/>
        <c:lblAlgn val="ctr"/>
        <c:lblOffset val="100"/>
        <c:noMultiLvlLbl val="0"/>
      </c:catAx>
      <c:valAx>
        <c:axId val="49271552"/>
        <c:scaling>
          <c:orientation val="minMax"/>
          <c:max val="450000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438848"/>
        <c:crosses val="autoZero"/>
        <c:crossBetween val="between"/>
        <c:majorUnit val="15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728024562967365E-2"/>
          <c:y val="0.12763745143210811"/>
          <c:w val="0.83539431156011157"/>
          <c:h val="0.78483421013421351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 w="25400">
      <a:noFill/>
    </a:ln>
    <a:effectLst/>
  </c:spPr>
  <c:txPr>
    <a:bodyPr/>
    <a:lstStyle/>
    <a:p>
      <a:pPr>
        <a:defRPr sz="800" baseline="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728024562967365E-2"/>
          <c:y val="0.12763745143210811"/>
          <c:w val="0.83539431156011157"/>
          <c:h val="0.7848342101342135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-9.3965905776939931E-3"/>
                  <c:y val="-5.86546203636895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8F-47EF-84A2-4B1955E31372}"/>
                </c:ext>
              </c:extLst>
            </c:dLbl>
            <c:dLbl>
              <c:idx val="1"/>
              <c:layout>
                <c:manualLayout>
                  <c:x val="7.840781578843041E-2"/>
                  <c:y val="-5.6494449815298636E-2"/>
                </c:manualLayout>
              </c:layout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8F-47EF-84A2-4B1955E31372}"/>
                </c:ext>
              </c:extLst>
            </c:dLbl>
            <c:dLbl>
              <c:idx val="2"/>
              <c:layout>
                <c:manualLayout>
                  <c:x val="0.10061258985325856"/>
                  <c:y val="-5.30093413664294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45403164555674E-2"/>
                      <c:h val="0.138128474457776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B8F-47EF-84A2-4B1955E31372}"/>
                </c:ext>
              </c:extLst>
            </c:dLbl>
            <c:dLbl>
              <c:idx val="3"/>
              <c:layout>
                <c:manualLayout>
                  <c:x val="-0.20778531993845598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8F-47EF-84A2-4B1955E31372}"/>
                </c:ext>
              </c:extLst>
            </c:dLbl>
            <c:dLbl>
              <c:idx val="4"/>
              <c:layout>
                <c:manualLayout>
                  <c:x val="-4.9795598888874706E-2"/>
                  <c:y val="-0.18210841036174827"/>
                </c:manualLayout>
              </c:layout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8F-47EF-84A2-4B1955E31372}"/>
                </c:ext>
              </c:extLst>
            </c:dLbl>
            <c:dLbl>
              <c:idx val="5"/>
              <c:layout>
                <c:manualLayout>
                  <c:x val="-0.12683541386594968"/>
                  <c:y val="3.27868852459016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8F-47EF-84A2-4B1955E3137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'[Budget 2324 Draft.xlsx]Summary'!$A$117:$A$122</c:f>
              <c:strCache>
                <c:ptCount val="6"/>
                <c:pt idx="0">
                  <c:v>Transit and Transportation</c:v>
                </c:pt>
                <c:pt idx="1">
                  <c:v>Highway</c:v>
                </c:pt>
                <c:pt idx="2">
                  <c:v>Rail</c:v>
                </c:pt>
                <c:pt idx="3">
                  <c:v>Commuter Assistance</c:v>
                </c:pt>
                <c:pt idx="4">
                  <c:v>Planning and Programming</c:v>
                </c:pt>
                <c:pt idx="5">
                  <c:v>General Government</c:v>
                </c:pt>
              </c:strCache>
            </c:strRef>
          </c:cat>
          <c:val>
            <c:numRef>
              <c:f>'[Budget 2324 Draft.xlsx]Summary'!$B$117:$B$122</c:f>
              <c:numCache>
                <c:formatCode>_(* #,##0_);_(* \(#,##0\);_(* "-"??_);_(@_)</c:formatCode>
                <c:ptCount val="6"/>
                <c:pt idx="0">
                  <c:v>23914600</c:v>
                </c:pt>
                <c:pt idx="1">
                  <c:v>5568400</c:v>
                </c:pt>
                <c:pt idx="2">
                  <c:v>23512284</c:v>
                </c:pt>
                <c:pt idx="3">
                  <c:v>906200</c:v>
                </c:pt>
                <c:pt idx="4">
                  <c:v>48552460</c:v>
                </c:pt>
                <c:pt idx="5">
                  <c:v>1539900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8F-47EF-84A2-4B1955E3137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25400">
      <a:noFill/>
    </a:ln>
    <a:effectLst/>
  </c:spPr>
  <c:txPr>
    <a:bodyPr/>
    <a:lstStyle/>
    <a:p>
      <a:pPr>
        <a:defRPr sz="800" baseline="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4944965711621"/>
          <c:y val="9.6362288047327424E-2"/>
          <c:w val="0.816450668217371"/>
          <c:h val="0.781878598508519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 w="25400"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54196048468489"/>
          <c:y val="9.6362192147092282E-2"/>
          <c:w val="0.816450668217371"/>
          <c:h val="0.781878598508519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 w="25400"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16661064127333E-2"/>
          <c:y val="9.2640905920279515E-2"/>
          <c:w val="0.93573825941171485"/>
          <c:h val="0.9041666822526044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explosion val="4"/>
          <c:dPt>
            <c:idx val="0"/>
            <c:bubble3D val="0"/>
            <c:explosion val="21"/>
            <c:extLst>
              <c:ext xmlns:c16="http://schemas.microsoft.com/office/drawing/2014/chart" uri="{C3380CC4-5D6E-409C-BE32-E72D297353CC}">
                <c16:uniqueId val="{00000001-D5AA-44CE-A6C3-5F4C4B07E68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AA-44CE-A6C3-5F4C4B07E689}"/>
                </c:ext>
              </c:extLst>
            </c:dLbl>
            <c:dLbl>
              <c:idx val="1"/>
              <c:layout>
                <c:manualLayout>
                  <c:x val="-0.38283951056080484"/>
                  <c:y val="-5.3522445422327029E-2"/>
                </c:manualLayout>
              </c:layout>
              <c:tx>
                <c:rich>
                  <a:bodyPr/>
                  <a:lstStyle/>
                  <a:p>
                    <a:fld id="{61C97750-6604-42BB-81F0-222B5428F93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$2,789,600
</a:t>
                    </a:r>
                    <a:fld id="{01A3D9A5-763D-4333-981C-39D75B063F6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5AA-44CE-A6C3-5F4C4B07E689}"/>
                </c:ext>
              </c:extLst>
            </c:dLbl>
            <c:dLbl>
              <c:idx val="2"/>
              <c:layout>
                <c:manualLayout>
                  <c:x val="-0.17885407176969945"/>
                  <c:y val="-3.5770681073105833E-2"/>
                </c:manualLayout>
              </c:layout>
              <c:tx>
                <c:rich>
                  <a:bodyPr/>
                  <a:lstStyle/>
                  <a:p>
                    <a:fld id="{B24A608D-53AE-4612-8FBB-8AE5EF3FAE2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$569,900
&gt;</a:t>
                    </a:r>
                    <a:fld id="{D829AF20-D6C0-438B-8DB7-093EBF9166DF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AA-44CE-A6C3-5F4C4B07E689}"/>
                </c:ext>
              </c:extLst>
            </c:dLbl>
            <c:dLbl>
              <c:idx val="3"/>
              <c:layout>
                <c:manualLayout>
                  <c:x val="1.7756294299541127E-2"/>
                  <c:y val="-3.7572134790781732E-2"/>
                </c:manualLayout>
              </c:layout>
              <c:tx>
                <c:rich>
                  <a:bodyPr/>
                  <a:lstStyle/>
                  <a:p>
                    <a:fld id="{DCAA8BCF-9755-41C0-9E92-C0991BE24298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$94,000
&gt;1%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5AA-44CE-A6C3-5F4C4B07E689}"/>
                </c:ext>
              </c:extLst>
            </c:dLbl>
            <c:dLbl>
              <c:idx val="4"/>
              <c:layout>
                <c:manualLayout>
                  <c:x val="0.20994648044880848"/>
                  <c:y val="1.5803352494663036E-2"/>
                </c:manualLayout>
              </c:layout>
              <c:tx>
                <c:rich>
                  <a:bodyPr/>
                  <a:lstStyle/>
                  <a:p>
                    <a:fld id="{08E5E128-165D-443D-96FD-6FCEE6C70DD6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$712,300
&gt;1%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5AA-44CE-A6C3-5F4C4B07E689}"/>
                </c:ext>
              </c:extLst>
            </c:dLbl>
            <c:dLbl>
              <c:idx val="5"/>
              <c:layout>
                <c:manualLayout>
                  <c:x val="0.14277478423672313"/>
                  <c:y val="-4.68817526075273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AA-44CE-A6C3-5F4C4B07E6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'Pers-Op'!$J$3:$J$7</c:f>
              <c:strCache>
                <c:ptCount val="5"/>
                <c:pt idx="0">
                  <c:v>Expenses w/o Personnel</c:v>
                </c:pt>
                <c:pt idx="1">
                  <c:v>Wages</c:v>
                </c:pt>
                <c:pt idx="2">
                  <c:v>Retirement Pension and Taxes</c:v>
                </c:pt>
                <c:pt idx="3">
                  <c:v>Retirement Health Insurance</c:v>
                </c:pt>
                <c:pt idx="4">
                  <c:v>Employee Insurance</c:v>
                </c:pt>
              </c:strCache>
            </c:strRef>
          </c:cat>
          <c:val>
            <c:numRef>
              <c:f>'Pers-Op'!$K$3:$K$7</c:f>
              <c:numCache>
                <c:formatCode>"$"#,##0_);[Red]\("$"#,##0\)</c:formatCode>
                <c:ptCount val="5"/>
                <c:pt idx="0">
                  <c:v>74626843</c:v>
                </c:pt>
                <c:pt idx="1">
                  <c:v>2504000</c:v>
                </c:pt>
                <c:pt idx="2">
                  <c:v>583200</c:v>
                </c:pt>
                <c:pt idx="3">
                  <c:v>136000</c:v>
                </c:pt>
                <c:pt idx="4">
                  <c:v>696400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AA-44CE-A6C3-5F4C4B07E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61277340332458"/>
          <c:y val="9.7533786537552375E-2"/>
          <c:w val="0.76911707059344858"/>
          <c:h val="0.67103208566320516"/>
        </c:manualLayout>
      </c:layout>
      <c:areaChart>
        <c:grouping val="stacked"/>
        <c:varyColors val="0"/>
        <c:ser>
          <c:idx val="0"/>
          <c:order val="0"/>
          <c:tx>
            <c:strRef>
              <c:f>'[STA History.xlsx]Actual Rev'!$B$73</c:f>
              <c:strCache>
                <c:ptCount val="1"/>
                <c:pt idx="0">
                  <c:v>STA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'[STA History.xlsx]Actual Rev'!$A$74:$A$99</c:f>
              <c:strCache>
                <c:ptCount val="26"/>
                <c:pt idx="0">
                  <c:v>FY 98/99</c:v>
                </c:pt>
                <c:pt idx="1">
                  <c:v>FY 99/00</c:v>
                </c:pt>
                <c:pt idx="2">
                  <c:v>FY 00/01</c:v>
                </c:pt>
                <c:pt idx="3">
                  <c:v>FY 01/02</c:v>
                </c:pt>
                <c:pt idx="4">
                  <c:v>FY 02/03</c:v>
                </c:pt>
                <c:pt idx="5">
                  <c:v>FY 03/04</c:v>
                </c:pt>
                <c:pt idx="6">
                  <c:v>FY 04/05</c:v>
                </c:pt>
                <c:pt idx="7">
                  <c:v>FY 05/06</c:v>
                </c:pt>
                <c:pt idx="8">
                  <c:v>FY 06/07</c:v>
                </c:pt>
                <c:pt idx="9">
                  <c:v>FY 07/08</c:v>
                </c:pt>
                <c:pt idx="10">
                  <c:v>FY 08/09</c:v>
                </c:pt>
                <c:pt idx="11">
                  <c:v>FY 09/10</c:v>
                </c:pt>
                <c:pt idx="12">
                  <c:v>FY 10/11</c:v>
                </c:pt>
                <c:pt idx="13">
                  <c:v>FY 11/12</c:v>
                </c:pt>
                <c:pt idx="14">
                  <c:v>FY 12/13</c:v>
                </c:pt>
                <c:pt idx="15">
                  <c:v>FY 13/14</c:v>
                </c:pt>
                <c:pt idx="16">
                  <c:v>FY 14/15</c:v>
                </c:pt>
                <c:pt idx="17">
                  <c:v>FY 15/16</c:v>
                </c:pt>
                <c:pt idx="18">
                  <c:v>FY 16/17</c:v>
                </c:pt>
                <c:pt idx="19">
                  <c:v>FY 17/18</c:v>
                </c:pt>
                <c:pt idx="20">
                  <c:v>FY 18/19</c:v>
                </c:pt>
                <c:pt idx="21">
                  <c:v>FY 19/20</c:v>
                </c:pt>
                <c:pt idx="22">
                  <c:v>FY 20/21</c:v>
                </c:pt>
                <c:pt idx="23">
                  <c:v>FY 21/22</c:v>
                </c:pt>
                <c:pt idx="24">
                  <c:v>FY 22/23 Estimate</c:v>
                </c:pt>
                <c:pt idx="25">
                  <c:v>FY 23/24 Estimate</c:v>
                </c:pt>
              </c:strCache>
            </c:strRef>
          </c:cat>
          <c:val>
            <c:numRef>
              <c:f>'[STA History.xlsx]Actual Rev'!$B$74:$B$99</c:f>
              <c:numCache>
                <c:formatCode>_("$"* #,##0_);_("$"* \(#,##0\);_("$"* "-"??_);_(@_)</c:formatCode>
                <c:ptCount val="26"/>
                <c:pt idx="0">
                  <c:v>1156491</c:v>
                </c:pt>
                <c:pt idx="1">
                  <c:v>1151990</c:v>
                </c:pt>
                <c:pt idx="2">
                  <c:v>1337644</c:v>
                </c:pt>
                <c:pt idx="3">
                  <c:v>1982726</c:v>
                </c:pt>
                <c:pt idx="4">
                  <c:v>1255856</c:v>
                </c:pt>
                <c:pt idx="5">
                  <c:v>1243357</c:v>
                </c:pt>
                <c:pt idx="6">
                  <c:v>1429010</c:v>
                </c:pt>
                <c:pt idx="7">
                  <c:v>2570506</c:v>
                </c:pt>
                <c:pt idx="8">
                  <c:v>7546616</c:v>
                </c:pt>
                <c:pt idx="9">
                  <c:v>3780663</c:v>
                </c:pt>
                <c:pt idx="10">
                  <c:v>1844192</c:v>
                </c:pt>
                <c:pt idx="11">
                  <c:v>2427793.5</c:v>
                </c:pt>
                <c:pt idx="12">
                  <c:v>2427793.5</c:v>
                </c:pt>
                <c:pt idx="13">
                  <c:v>4838080</c:v>
                </c:pt>
                <c:pt idx="14">
                  <c:v>5026974</c:v>
                </c:pt>
                <c:pt idx="15">
                  <c:v>5122999</c:v>
                </c:pt>
                <c:pt idx="16">
                  <c:v>4752030</c:v>
                </c:pt>
                <c:pt idx="17">
                  <c:v>3743272</c:v>
                </c:pt>
                <c:pt idx="18">
                  <c:v>3305366</c:v>
                </c:pt>
                <c:pt idx="19">
                  <c:v>6340449.4100000001</c:v>
                </c:pt>
                <c:pt idx="20">
                  <c:v>8563624</c:v>
                </c:pt>
                <c:pt idx="21">
                  <c:v>8387793</c:v>
                </c:pt>
                <c:pt idx="22">
                  <c:v>6708854</c:v>
                </c:pt>
                <c:pt idx="23">
                  <c:v>8762831</c:v>
                </c:pt>
                <c:pt idx="24">
                  <c:v>9038926</c:v>
                </c:pt>
                <c:pt idx="25">
                  <c:v>11556909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0-4D9D-85F3-ACCE47508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733504"/>
        <c:axId val="185735040"/>
      </c:areaChart>
      <c:catAx>
        <c:axId val="18573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120000"/>
          <a:lstStyle/>
          <a:p>
            <a:pPr>
              <a:defRPr sz="800" b="1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185735040"/>
        <c:crosses val="autoZero"/>
        <c:auto val="1"/>
        <c:lblAlgn val="ctr"/>
        <c:lblOffset val="100"/>
        <c:noMultiLvlLbl val="0"/>
      </c:catAx>
      <c:valAx>
        <c:axId val="185735040"/>
        <c:scaling>
          <c:orientation val="minMax"/>
          <c:max val="12000000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en-US"/>
          </a:p>
        </c:txPr>
        <c:crossAx val="185733504"/>
        <c:crosses val="autoZero"/>
        <c:crossBetween val="midCat"/>
        <c:majorUnit val="3000000"/>
      </c:valAx>
      <c:spPr>
        <a:noFill/>
      </c:spPr>
    </c:plotArea>
    <c:plotVisOnly val="1"/>
    <c:dispBlanksAs val="zero"/>
    <c:showDLblsOverMax val="0"/>
  </c:chart>
  <c:spPr>
    <a:noFill/>
    <a:ln w="2540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728024562967365E-2"/>
          <c:y val="0.12763745143210811"/>
          <c:w val="0.83539431156011157"/>
          <c:h val="0.7848342101342135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-9.3965905776939931E-3"/>
                  <c:y val="-5.86546203636895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BE-46E4-B2FC-16EF92716DBD}"/>
                </c:ext>
              </c:extLst>
            </c:dLbl>
            <c:dLbl>
              <c:idx val="1"/>
              <c:layout>
                <c:manualLayout>
                  <c:x val="7.840781578843041E-2"/>
                  <c:y val="-5.6494449815298636E-2"/>
                </c:manualLayout>
              </c:layout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BE-46E4-B2FC-16EF92716DBD}"/>
                </c:ext>
              </c:extLst>
            </c:dLbl>
            <c:dLbl>
              <c:idx val="2"/>
              <c:layout>
                <c:manualLayout>
                  <c:x val="0.10061258985325856"/>
                  <c:y val="-5.30093413664294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645403164555674E-2"/>
                      <c:h val="0.138128474457776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BBE-46E4-B2FC-16EF92716DBD}"/>
                </c:ext>
              </c:extLst>
            </c:dLbl>
            <c:dLbl>
              <c:idx val="3"/>
              <c:layout>
                <c:manualLayout>
                  <c:x val="-0.20778531993845598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BE-46E4-B2FC-16EF92716DBD}"/>
                </c:ext>
              </c:extLst>
            </c:dLbl>
            <c:dLbl>
              <c:idx val="4"/>
              <c:layout>
                <c:manualLayout>
                  <c:x val="-4.9795598888874706E-2"/>
                  <c:y val="-0.18210841036174827"/>
                </c:manualLayout>
              </c:layout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BE-46E4-B2FC-16EF92716DBD}"/>
                </c:ext>
              </c:extLst>
            </c:dLbl>
            <c:dLbl>
              <c:idx val="5"/>
              <c:layout>
                <c:manualLayout>
                  <c:x val="-0.12683541386594968"/>
                  <c:y val="3.27868852459016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BE-46E4-B2FC-16EF92716DB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'[Budget 2324 Draft.xlsx]Summary'!$A$117:$A$122</c:f>
              <c:strCache>
                <c:ptCount val="6"/>
                <c:pt idx="0">
                  <c:v>Transit and Transportation</c:v>
                </c:pt>
                <c:pt idx="1">
                  <c:v>Highway</c:v>
                </c:pt>
                <c:pt idx="2">
                  <c:v>Rail</c:v>
                </c:pt>
                <c:pt idx="3">
                  <c:v>Commuter Assistance</c:v>
                </c:pt>
                <c:pt idx="4">
                  <c:v>Planning and Programming</c:v>
                </c:pt>
                <c:pt idx="5">
                  <c:v>General Government</c:v>
                </c:pt>
              </c:strCache>
            </c:strRef>
          </c:cat>
          <c:val>
            <c:numRef>
              <c:f>'[Budget 2324 Draft.xlsx]Summary'!$B$117:$B$122</c:f>
              <c:numCache>
                <c:formatCode>_(* #,##0_);_(* \(#,##0\);_(* "-"??_);_(@_)</c:formatCode>
                <c:ptCount val="6"/>
                <c:pt idx="0">
                  <c:v>23914600</c:v>
                </c:pt>
                <c:pt idx="1">
                  <c:v>5568400</c:v>
                </c:pt>
                <c:pt idx="2">
                  <c:v>23512284</c:v>
                </c:pt>
                <c:pt idx="3">
                  <c:v>906200</c:v>
                </c:pt>
                <c:pt idx="4">
                  <c:v>48552460</c:v>
                </c:pt>
                <c:pt idx="5">
                  <c:v>1539900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BE-46E4-B2FC-16EF92716DB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25400">
      <a:noFill/>
    </a:ln>
    <a:effectLst/>
  </c:spPr>
  <c:txPr>
    <a:bodyPr/>
    <a:lstStyle/>
    <a:p>
      <a:pPr>
        <a:defRPr sz="8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12165584565086E-2"/>
          <c:y val="0.12754061839830996"/>
          <c:w val="0.94225169222268279"/>
          <c:h val="0.8489838038537865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dkEdge">
              <a:bevelT/>
            </a:sp3d>
          </c:spPr>
          <c:explosion val="14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E5EB-4582-8402-8590B32C4B95}"/>
              </c:ext>
            </c:extLst>
          </c:dPt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1-E5EB-4582-8402-8590B32C4B95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E5EB-4582-8402-8590B32C4B95}"/>
              </c:ext>
            </c:extLst>
          </c:dPt>
          <c:dLbls>
            <c:dLbl>
              <c:idx val="0"/>
              <c:layout>
                <c:manualLayout>
                  <c:x val="2.3800634295713035E-2"/>
                  <c:y val="-7.05741469816272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EB-4582-8402-8590B32C4B95}"/>
                </c:ext>
              </c:extLst>
            </c:dLbl>
            <c:dLbl>
              <c:idx val="1"/>
              <c:layout>
                <c:manualLayout>
                  <c:x val="-0.16796190378483244"/>
                  <c:y val="-3.21674906915705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EB-4582-8402-8590B32C4B95}"/>
                </c:ext>
              </c:extLst>
            </c:dLbl>
            <c:dLbl>
              <c:idx val="2"/>
              <c:layout>
                <c:manualLayout>
                  <c:x val="-0.20922208828131253"/>
                  <c:y val="1.38248847926270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EB-4582-8402-8590B32C4B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'[Budget 2324 Draft.xlsx]Summary'!$Q$141:$Q$143</c:f>
              <c:strCache>
                <c:ptCount val="3"/>
                <c:pt idx="0">
                  <c:v> Federal </c:v>
                </c:pt>
                <c:pt idx="1">
                  <c:v> State </c:v>
                </c:pt>
                <c:pt idx="2">
                  <c:v> Local &amp; Other </c:v>
                </c:pt>
              </c:strCache>
            </c:strRef>
          </c:cat>
          <c:val>
            <c:numRef>
              <c:f>'[Budget 2324 Draft.xlsx]Summary'!$R$141:$R$143</c:f>
              <c:numCache>
                <c:formatCode>_(* #,##0_);_(* \(#,##0\);_(* "-"??_);_(@_)</c:formatCode>
                <c:ptCount val="3"/>
                <c:pt idx="0">
                  <c:v>17411167</c:v>
                </c:pt>
                <c:pt idx="1">
                  <c:v>64256004</c:v>
                </c:pt>
                <c:pt idx="2">
                  <c:v>5075738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EB-4582-8402-8590B32C4B9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25400">
      <a:noFill/>
    </a:ln>
    <a:effectLst/>
    <a:scene3d>
      <a:camera prst="orthographicFront"/>
      <a:lightRig rig="threePt" dir="t"/>
    </a:scene3d>
    <a:sp3d>
      <a:bevelB w="152400" h="50800" prst="softRound"/>
    </a:sp3d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4944965711621"/>
          <c:y val="9.6362288047327424E-2"/>
          <c:w val="0.816450668217371"/>
          <c:h val="0.781878598508519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 w="25400"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54196048468489"/>
          <c:y val="9.6362192147092282E-2"/>
          <c:w val="0.816450668217371"/>
          <c:h val="0.78187859850851982"/>
        </c:manualLayout>
      </c:layout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/>
            </a:sp3d>
          </c:spPr>
          <c:dPt>
            <c:idx val="0"/>
            <c:bubble3D val="0"/>
            <c:explosion val="16"/>
            <c:extLst>
              <c:ext xmlns:c16="http://schemas.microsoft.com/office/drawing/2014/chart" uri="{C3380CC4-5D6E-409C-BE32-E72D297353CC}">
                <c16:uniqueId val="{00000001-6B3B-4A78-A7E0-4CD30780C44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6B3B-4A78-A7E0-4CD30780C44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3B-4A78-A7E0-4CD30780C441}"/>
                </c:ext>
              </c:extLst>
            </c:dLbl>
            <c:dLbl>
              <c:idx val="1"/>
              <c:layout>
                <c:manualLayout>
                  <c:x val="7.9483708673527709E-3"/>
                  <c:y val="-0.20909419409165486"/>
                </c:manualLayout>
              </c:layout>
              <c:tx>
                <c:rich>
                  <a:bodyPr/>
                  <a:lstStyle/>
                  <a:p>
                    <a:fld id="{1901ECC0-EAEF-4088-95F2-B4F1E5A13B1A}" type="CATEGORYNAME">
                      <a:rPr lang="en-US" dirty="0"/>
                      <a:pPr/>
                      <a:t>[CATEGORY NAME]</a:t>
                    </a:fld>
                    <a:r>
                      <a:rPr lang="en-US" baseline="0" dirty="0"/>
                      <a:t>
$45,696,884
44%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B3B-4A78-A7E0-4CD30780C4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3B-4A78-A7E0-4CD30780C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'Pass Through'!$A$43:$A$45</c:f>
              <c:strCache>
                <c:ptCount val="3"/>
                <c:pt idx="0">
                  <c:v>Pass-Through</c:v>
                </c:pt>
                <c:pt idx="1">
                  <c:v>Regional Services</c:v>
                </c:pt>
                <c:pt idx="2">
                  <c:v>Core - Countywide Services</c:v>
                </c:pt>
              </c:strCache>
            </c:strRef>
          </c:cat>
          <c:val>
            <c:numRef>
              <c:f>'Pass Through'!$B$43:$B$45</c:f>
              <c:numCache>
                <c:formatCode>_("$"* #,##0_);_("$"* \(#,##0\);_("$"* "-"??_);_(@_)</c:formatCode>
                <c:ptCount val="3"/>
                <c:pt idx="0">
                  <c:v>48751422</c:v>
                </c:pt>
                <c:pt idx="1">
                  <c:v>41439089</c:v>
                </c:pt>
                <c:pt idx="2">
                  <c:v>8732000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3B-4A78-A7E0-4CD30780C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25400"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4944965711621"/>
          <c:y val="9.6362288047327424E-2"/>
          <c:w val="0.816450668217371"/>
          <c:h val="0.7818785985085198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 w="25400"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4944965711621"/>
          <c:y val="9.6362288047327424E-2"/>
          <c:w val="0.816450668217371"/>
          <c:h val="0.78187859850851982"/>
        </c:manualLayout>
      </c:layout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/>
            </a:sp3d>
          </c:spPr>
          <c:dPt>
            <c:idx val="1"/>
            <c:bubble3D val="0"/>
            <c:explosion val="9"/>
            <c:extLst>
              <c:ext xmlns:c16="http://schemas.microsoft.com/office/drawing/2014/chart" uri="{C3380CC4-5D6E-409C-BE32-E72D297353CC}">
                <c16:uniqueId val="{00000002-2339-4D17-B7D7-40E567BDFBD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2339-4D17-B7D7-40E567BDFBDB}"/>
              </c:ext>
            </c:extLst>
          </c:dPt>
          <c:cat>
            <c:strRef>
              <c:f>'Pass Through'!$A$43:$A$45</c:f>
              <c:strCache>
                <c:ptCount val="3"/>
                <c:pt idx="0">
                  <c:v>Pass-Through</c:v>
                </c:pt>
                <c:pt idx="1">
                  <c:v>Regional Services</c:v>
                </c:pt>
                <c:pt idx="2">
                  <c:v>Core - Countywide Services</c:v>
                </c:pt>
              </c:strCache>
            </c:strRef>
          </c:cat>
          <c:val>
            <c:numRef>
              <c:f>'Pass Through'!$B$43:$B$45</c:f>
              <c:numCache>
                <c:formatCode>_("$"* #,##0_);_("$"* \(#,##0\);_("$"* "-"??_);_(@_)</c:formatCode>
                <c:ptCount val="3"/>
                <c:pt idx="0">
                  <c:v>48751422</c:v>
                </c:pt>
                <c:pt idx="1">
                  <c:v>41439089</c:v>
                </c:pt>
                <c:pt idx="2">
                  <c:v>8732000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39-4D17-B7D7-40E567BDF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 w="25400"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4944965711621"/>
          <c:y val="9.6362288047327424E-2"/>
          <c:w val="0.816450668217371"/>
          <c:h val="0.78187859850851982"/>
        </c:manualLayout>
      </c:layout>
      <c:pie3DChart>
        <c:varyColors val="1"/>
        <c:ser>
          <c:idx val="0"/>
          <c:order val="0"/>
          <c:spPr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/>
            </a:sp3d>
          </c:spPr>
          <c:dPt>
            <c:idx val="2"/>
            <c:bubble3D val="0"/>
            <c:explosion val="31"/>
            <c:extLst>
              <c:ext xmlns:c16="http://schemas.microsoft.com/office/drawing/2014/chart" uri="{C3380CC4-5D6E-409C-BE32-E72D297353CC}">
                <c16:uniqueId val="{00000000-3F46-4CA8-A050-ED2E403AF7DB}"/>
              </c:ext>
            </c:extLst>
          </c:dPt>
          <c:dLbls>
            <c:dLbl>
              <c:idx val="0"/>
              <c:layout>
                <c:manualLayout>
                  <c:x val="-3.951884895359082E-2"/>
                  <c:y val="0.22149963988840718"/>
                </c:manualLayout>
              </c:layout>
              <c:tx>
                <c:rich>
                  <a:bodyPr/>
                  <a:lstStyle/>
                  <a:p>
                    <a:fld id="{71AED394-ADC2-4C59-AE6B-AD3A91FC154B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$47,970,318
46%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46-4CA8-A050-ED2E403AF7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46-4CA8-A050-ED2E403AF7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46-4CA8-A050-ED2E403AF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'Pass Through'!$A$43:$A$45</c:f>
              <c:strCache>
                <c:ptCount val="3"/>
                <c:pt idx="0">
                  <c:v>Pass-Through</c:v>
                </c:pt>
                <c:pt idx="1">
                  <c:v>Regional Services</c:v>
                </c:pt>
                <c:pt idx="2">
                  <c:v>Core - Countywide Services</c:v>
                </c:pt>
              </c:strCache>
            </c:strRef>
          </c:cat>
          <c:val>
            <c:numRef>
              <c:f>'Pass Through'!$B$43:$B$45</c:f>
              <c:numCache>
                <c:formatCode>_("$"* #,##0_);_("$"* \(#,##0\);_("$"* "-"??_);_(@_)</c:formatCode>
                <c:ptCount val="3"/>
                <c:pt idx="0">
                  <c:v>48751422</c:v>
                </c:pt>
                <c:pt idx="1">
                  <c:v>41439089</c:v>
                </c:pt>
                <c:pt idx="2">
                  <c:v>8732000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46-4CA8-A050-ED2E403AF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noFill/>
    <a:ln w="25400">
      <a:noFill/>
    </a:ln>
    <a:effectLst/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0.74203</cdr:x>
      <cdr:y>0.70806</cdr:y>
    </cdr:from>
    <cdr:to>
      <cdr:x>0.78683</cdr:x>
      <cdr:y>0.76141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ED30E9A6-5AF3-4E49-9E16-DCA8B167D1E2}"/>
            </a:ext>
          </a:extLst>
        </cdr:cNvPr>
        <cdr:cNvCxnSpPr/>
      </cdr:nvCxnSpPr>
      <cdr:spPr>
        <a:xfrm xmlns:a="http://schemas.openxmlformats.org/drawingml/2006/main">
          <a:off x="4019152" y="2534463"/>
          <a:ext cx="242678" cy="19094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657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657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594EA57-C648-4CFD-A157-547ED905FB8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4034"/>
            <a:ext cx="5607050" cy="3660718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823"/>
            <a:ext cx="3038475" cy="46657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823"/>
            <a:ext cx="3038475" cy="46657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0512B355-28EE-4880-A63D-82FE7BC40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1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7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5">
              <a:defRPr/>
            </a:pPr>
            <a:fld id="{0512B355-28EE-4880-A63D-82FE7BC400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8892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5">
              <a:defRPr/>
            </a:pPr>
            <a:fld id="{0512B355-28EE-4880-A63D-82FE7BC400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244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B355-28EE-4880-A63D-82FE7BC40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677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06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16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9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5">
              <a:defRPr/>
            </a:pPr>
            <a:fld id="{0512B355-28EE-4880-A63D-82FE7BC400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5301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85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4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4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5">
              <a:defRPr/>
            </a:pPr>
            <a:fld id="{0512B355-28EE-4880-A63D-82FE7BC400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1601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0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5">
              <a:defRPr/>
            </a:pPr>
            <a:fld id="{0512B355-28EE-4880-A63D-82FE7BC400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964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5">
              <a:defRPr/>
            </a:pPr>
            <a:fld id="{0512B355-28EE-4880-A63D-82FE7BC400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308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6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B355-28EE-4880-A63D-82FE7BC400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5">
              <a:defRPr/>
            </a:pPr>
            <a:fld id="{0512B355-28EE-4880-A63D-82FE7BC400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85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092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DC3-DE25-45A7-B2D0-AED3765C54EF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F600-E9ED-4DDE-A640-99519A347E9D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1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128B-C635-47E7-8BA1-89B48CB80FEB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A07DE-70F7-4192-848C-20F40DADD011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1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193-9109-4DBE-B784-ABADC0578DFD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4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569B-56A1-47D8-97DE-C0B028F1724E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D85-0770-42EB-A976-9263CB29013D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2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E36F-F951-41F0-B742-EC4B83F526A0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5402-C4B0-4455-8DB7-BC57784B508A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5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A4D3-A04C-4056-A984-7ECB322AED31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F2DF-5916-45A2-BA2B-FC6C7A628B77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AD76-B92C-48BB-A875-B2716FE4EF51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76F1-C1C9-4588-A51A-D03A83790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2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-58189" y="0"/>
            <a:ext cx="3006186" cy="1837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4516" y="551353"/>
            <a:ext cx="930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Ventura County Transportation Commission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4516" y="2515930"/>
            <a:ext cx="93074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Year 2023/2024 </a:t>
            </a:r>
          </a:p>
          <a:p>
            <a:pPr algn="ctr"/>
            <a:endParaRPr lang="en-US" sz="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90605" y="6184669"/>
            <a:ext cx="1790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7,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E23A1-AFF2-4B72-8024-1864BA75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2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Pass Through – Regional Services – Core and Countywide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2351" y="975173"/>
            <a:ext cx="101380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  Core and Countywide Services – 10% of the Budget at $10,326,642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Airport Land Use Commission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Community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Outreach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Management and Administration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Motorist Aid Services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Regional Transit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Planning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Regional Transportation Planning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Rideshare Programs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State and Federal Government Relations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TDA Administration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Transit Grant Administration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Transportation Programming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475814"/>
              </p:ext>
            </p:extLst>
          </p:nvPr>
        </p:nvGraphicFramePr>
        <p:xfrm>
          <a:off x="6627080" y="3157415"/>
          <a:ext cx="5416428" cy="357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6674DE0-E9E2-46E2-8A9E-EF196061FD9C}"/>
              </a:ext>
            </a:extLst>
          </p:cNvPr>
          <p:cNvSpPr txBox="1"/>
          <p:nvPr/>
        </p:nvSpPr>
        <p:spPr>
          <a:xfrm>
            <a:off x="8888891" y="2603252"/>
            <a:ext cx="1343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– Countywide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$10,326,642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43F51-9DE2-45F9-9A21-32BC6D777D21}"/>
              </a:ext>
            </a:extLst>
          </p:cNvPr>
          <p:cNvSpPr txBox="1"/>
          <p:nvPr/>
        </p:nvSpPr>
        <p:spPr>
          <a:xfrm>
            <a:off x="6627080" y="5656510"/>
            <a:ext cx="114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Services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$45,696,884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AD3175-F440-4ED1-9259-4514B94C117A}"/>
              </a:ext>
            </a:extLst>
          </p:cNvPr>
          <p:cNvCxnSpPr>
            <a:cxnSpLocks/>
          </p:cNvCxnSpPr>
          <p:nvPr/>
        </p:nvCxnSpPr>
        <p:spPr>
          <a:xfrm flipV="1">
            <a:off x="7542931" y="5565361"/>
            <a:ext cx="602693" cy="31746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9B9EBD-8490-41C2-AD16-95C78B421362}"/>
              </a:ext>
            </a:extLst>
          </p:cNvPr>
          <p:cNvCxnSpPr>
            <a:cxnSpLocks/>
          </p:cNvCxnSpPr>
          <p:nvPr/>
        </p:nvCxnSpPr>
        <p:spPr>
          <a:xfrm>
            <a:off x="9560710" y="3268373"/>
            <a:ext cx="0" cy="32780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DB3C1-9E3F-4767-A62A-D2B7E06E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7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Budgeted Expenditures by Program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78690"/>
              </p:ext>
            </p:extLst>
          </p:nvPr>
        </p:nvGraphicFramePr>
        <p:xfrm>
          <a:off x="2036618" y="4383679"/>
          <a:ext cx="10155382" cy="247381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82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1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Program Budget Categories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2021/2022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2022/2023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2023/2024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endParaRPr lang="en-US" sz="16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Transit and Transportation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$20,088,846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$25,671,574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$23,914,600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-6.8%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Highway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3,788,702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7,689,605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5,568,400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-27.6%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Rail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6,833,511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22,066,678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23,512,284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Commuter Assistance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522,128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665,900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906,200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Planning and Programming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31,622,554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48,043,629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48,552,460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General Government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1,141,622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2,335,000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1,539,900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-34.1%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Total Program Budget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$63,997,363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$106,472,386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$103,993,844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-2.3%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A563E8B-7CF8-4F7C-B8C8-B029DE3EB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652968"/>
              </p:ext>
            </p:extLst>
          </p:nvPr>
        </p:nvGraphicFramePr>
        <p:xfrm>
          <a:off x="3570595" y="1085106"/>
          <a:ext cx="7086542" cy="275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698F44-C6D7-4747-8E7C-A58F4C53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175661-2E08-38A3-648F-98B1104E3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004870"/>
              </p:ext>
            </p:extLst>
          </p:nvPr>
        </p:nvGraphicFramePr>
        <p:xfrm>
          <a:off x="3639346" y="1122092"/>
          <a:ext cx="7017791" cy="288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8408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4161384" y="3263316"/>
          <a:ext cx="5905849" cy="344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4015301" y="3144166"/>
          <a:ext cx="6051932" cy="368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964E651-6CA3-4004-9294-6B81B69418AB}"/>
              </a:ext>
            </a:extLst>
          </p:cNvPr>
          <p:cNvSpPr txBox="1"/>
          <p:nvPr/>
        </p:nvSpPr>
        <p:spPr>
          <a:xfrm>
            <a:off x="2065714" y="833968"/>
            <a:ext cx="1007403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Salaries and Benefits at $4,165,800 or 4.0% of the budget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24 Full-time positions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Increase of $266,700 or 6.8% from Fiscal Year 2022/2023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One new position, fully burdened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Two reclassifications of staff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$95,500 merit pool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$102,200 proposed COLA (4%)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$14,600 taxes and pension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$39,500 insurances  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$2,000 OPEB contribution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Pension funding level 96.9%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OPEB funding level 106.9%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434382-83F8-437C-AE73-27083A8582B8}"/>
              </a:ext>
            </a:extLst>
          </p:cNvPr>
          <p:cNvSpPr txBox="1"/>
          <p:nvPr/>
        </p:nvSpPr>
        <p:spPr>
          <a:xfrm>
            <a:off x="2061556" y="221707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Personnel Costs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3CEF1CB-34C6-4063-9029-45CEC8AF2372}"/>
              </a:ext>
            </a:extLst>
          </p:cNvPr>
          <p:cNvGraphicFramePr>
            <a:graphicFrameLocks/>
          </p:cNvGraphicFramePr>
          <p:nvPr/>
        </p:nvGraphicFramePr>
        <p:xfrm>
          <a:off x="6548847" y="2447110"/>
          <a:ext cx="5895702" cy="455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7354E84-FA3C-4D5C-987F-BBCE51A5FD79}"/>
              </a:ext>
            </a:extLst>
          </p:cNvPr>
          <p:cNvSpPr txBox="1"/>
          <p:nvPr/>
        </p:nvSpPr>
        <p:spPr>
          <a:xfrm>
            <a:off x="6038799" y="5510191"/>
            <a:ext cx="11015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Expenses w/o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Personnel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$99,828,044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35D63E-23AD-4B21-B269-96008D728E2D}"/>
              </a:ext>
            </a:extLst>
          </p:cNvPr>
          <p:cNvCxnSpPr>
            <a:cxnSpLocks/>
          </p:cNvCxnSpPr>
          <p:nvPr/>
        </p:nvCxnSpPr>
        <p:spPr>
          <a:xfrm>
            <a:off x="6736702" y="5775649"/>
            <a:ext cx="74644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D1B95E-9A0E-46D4-9C8C-51E4F28B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E76F1-C1C9-4588-A51A-D03A837902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6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556" y="226794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 and Transportation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1557" y="2905707"/>
            <a:ext cx="101304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2022/2023 to 2023/2024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Accessibility Services:</a:t>
            </a: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- $46,700 for lower consultant costs 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Regional Transit Technology:</a:t>
            </a: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+ $1.1 million net increase for bus equipment replacements, improved signage, scheduling software and consultant costs reduced by staff time moved to another budget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Transit Grant Administration:</a:t>
            </a: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- $3.5 million for completed pass-through projects - New projects added with final budget.</a:t>
            </a:r>
          </a:p>
          <a:p>
            <a:pPr marL="1200150" lvl="2" indent="-285750">
              <a:buFontTx/>
              <a:buChar char="-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Valley Express:</a:t>
            </a: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$377,100 for increased bus contractor costs including Fillmore/Moorpark demonstration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VCTC Intercity Services:</a:t>
            </a: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$328,200 net increase contractor costs offset by reduced consultant and staffing costs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07903"/>
              </p:ext>
            </p:extLst>
          </p:nvPr>
        </p:nvGraphicFramePr>
        <p:xfrm>
          <a:off x="2061556" y="750014"/>
          <a:ext cx="10130442" cy="212598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8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56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5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2021/2022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2022/2023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2023/2024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endParaRPr lang="en-US" sz="15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5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Accessible Mobility Services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$     401,333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$      513,000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$      466,300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-9.1%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Regional</a:t>
                      </a:r>
                      <a:r>
                        <a:rPr lang="en-US" sz="15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 Transit Technology</a:t>
                      </a:r>
                      <a:endParaRPr lang="en-US" sz="15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604,126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899,500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    2,004,300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Transit Grant Administration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6,502,319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8,932,674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5,412,300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-39.4%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Valley Express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1,688,165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2,294,400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 2,671,500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16.4%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VCTC Intercity Services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 10,892,903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13,032,000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13,360,200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Total Transit and Transportation Budget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$20,088,846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$25,671,574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     $23,914,600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5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-6.8%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9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808" y="210168"/>
            <a:ext cx="1009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 Program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89663"/>
              </p:ext>
            </p:extLst>
          </p:nvPr>
        </p:nvGraphicFramePr>
        <p:xfrm>
          <a:off x="2087183" y="749914"/>
          <a:ext cx="10097192" cy="148111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8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2021/2022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2022/2023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2023/2024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endParaRPr lang="en-US" sz="16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1819275" algn="l"/>
                        </a:tabLst>
                        <a:defRPr/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Highway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 Project </a:t>
                      </a: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Management 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$1,283,854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$5,536,705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$3,169,500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Motorist Aid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 Services</a:t>
                      </a:r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2,504,848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2,152,900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2,398,900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5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Total Highway Budget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$3,788,702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$7,689,605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$5,568,400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7852" y="2674807"/>
            <a:ext cx="10097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2022/2023 to 2023/2024</a:t>
            </a:r>
          </a:p>
          <a:p>
            <a:pPr lvl="1" algn="ctr"/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Highway Project Management: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$2.3 million for U.S. 101 preliminary engineering and environmental documents </a:t>
            </a:r>
          </a:p>
          <a:p>
            <a:pPr marL="1200150" lvl="2" indent="-285750">
              <a:buFontTx/>
              <a:buChar char="-"/>
            </a:pP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Motorist Aid Services: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 $246,000 for third cycle of the Incident Responder Grant and new 4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beat of Freeway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      Service Patrol offset by lower consultant costs related to SpeedInfo services sunsetting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86F6B-4566-4E71-8E25-48A618AF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556" y="226794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 Program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72253"/>
              </p:ext>
            </p:extLst>
          </p:nvPr>
        </p:nvGraphicFramePr>
        <p:xfrm>
          <a:off x="2061557" y="749950"/>
          <a:ext cx="10122514" cy="177280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702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7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2021/2022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2022/2023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2023/2024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endParaRPr lang="en-US" sz="16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  <a:tab pos="1819275" algn="l"/>
                        </a:tabLst>
                        <a:defRPr/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LOSSAN - Coast Rail Coordinating Council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      33,860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$        51,000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$        71,400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Metrolink Commuter Rail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6,197,808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21,427,378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22,512,084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Santa Paula Branch Line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601,843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588,300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928,800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Total Rail Budget</a:t>
                      </a:r>
                      <a:endParaRPr lang="en-US" sz="16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$6,833,511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$22,066,678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$23,512,284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224155" algn="ctr"/>
                          <a:tab pos="448945" algn="r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3627" y="2948152"/>
            <a:ext cx="10130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2022/2023 to 2023/2024</a:t>
            </a:r>
          </a:p>
          <a:p>
            <a:pPr lvl="1" algn="ctr"/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LOSSAN: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+   $20,400 for staffing costs related to studies and capital projects</a:t>
            </a:r>
          </a:p>
          <a:p>
            <a:pPr lvl="2"/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Metrolink Commuter Rail: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+   $1.1 million net increased operating costs, additional weekend service and Camarillo ADA  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Station improvements reduced by partial completion of prior year capital projects</a:t>
            </a:r>
          </a:p>
          <a:p>
            <a:pPr lvl="2"/>
            <a:endParaRPr 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Santa Paula Branch Line: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 $340,500 for consultant costs for right-of-way survey, storm damage response,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      and broadband deployment</a:t>
            </a:r>
          </a:p>
          <a:p>
            <a:pPr lvl="2"/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B3F3EC-5AF7-4BAF-8454-4D971D3C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3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556" y="226794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Commuter Assistance Program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248992"/>
              </p:ext>
            </p:extLst>
          </p:nvPr>
        </p:nvGraphicFramePr>
        <p:xfrm>
          <a:off x="2061557" y="749468"/>
          <a:ext cx="10130444" cy="15697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740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2021/2022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2022/2023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2023/2024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endParaRPr lang="en-US" sz="16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Regional Transit Information Center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$235,069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$302,700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$512,800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Rideshare</a:t>
                      </a:r>
                      <a:r>
                        <a:rPr lang="en-U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 Programs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287,059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363,200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393,400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</a:rPr>
                        <a:t>Total Commuter Assistance Budget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$522,128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$665,900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$906,200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1556" y="2775476"/>
            <a:ext cx="10130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2022/2023 to 2023/2024</a:t>
            </a:r>
          </a:p>
          <a:p>
            <a:pPr lvl="1" algn="ctr"/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Regional Transit Information Center: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 $210,100 for increased staffing costs moved from Regional Transit Technology and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      VCTC intercity Services </a:t>
            </a:r>
          </a:p>
          <a:p>
            <a:pPr lvl="1"/>
            <a:endParaRPr 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Rideshare Programs: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 $30,200 for increased consulting services and staffing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E4B43-4BE7-46EF-A17A-7AD4B57A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11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556" y="203045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and Programming Program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906574"/>
              </p:ext>
            </p:extLst>
          </p:nvPr>
        </p:nvGraphicFramePr>
        <p:xfrm>
          <a:off x="2058438" y="752148"/>
          <a:ext cx="10133561" cy="21945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03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7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119" marR="6811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2021/2022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2022/2023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2023/2024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endParaRPr lang="en-US" sz="16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38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Airport Land Use Commission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$          8,859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44,900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50,300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Regional Transit Planning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897,603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2,316,400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2,651,400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238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Regional Transportation Planning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959,528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1,792,916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1,801,900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238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Transportation Development Act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29,180,035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43,264,228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43,198,360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238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Transportation Programming and Reporting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576,529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625,185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850,500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65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Total Planning &amp; Programming Budget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$31,622,554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$48,043,629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$48,552,460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8438" y="3066858"/>
            <a:ext cx="101325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2022/2023 to 2023/2024</a:t>
            </a:r>
          </a:p>
          <a:p>
            <a:pPr lvl="1" algn="ctr"/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Regional Transit Planning: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+  $335,000 net increase for Youth Ride Free Program offset by completed studies</a:t>
            </a:r>
          </a:p>
          <a:p>
            <a:pPr marL="1200150" lvl="2" indent="-285750">
              <a:buFontTx/>
              <a:buChar char="-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Transportation Development Act (TDA) Administration: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-  $65,900 net decrease for increased LTF pass-through to local agencies reduced by the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	    multi-year bicycle/pedestrian project allocations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and reduced STA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and SGR pass-through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Transportation Programming and Reporting: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 +  $225,300 for increased consultant and staffing costs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B2BFA-C441-4089-A29F-2A85A1E5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0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1556" y="203045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General Government Program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00192"/>
              </p:ext>
            </p:extLst>
          </p:nvPr>
        </p:nvGraphicFramePr>
        <p:xfrm>
          <a:off x="2061555" y="751425"/>
          <a:ext cx="10122515" cy="17068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518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Budget Tasks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2021/2022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Actual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2022/2023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Fiscal Year 2023/2024</a:t>
                      </a:r>
                    </a:p>
                    <a:p>
                      <a:pPr marL="0" marR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+mn-cs"/>
                        </a:rPr>
                        <a:t>Budget</a:t>
                      </a:r>
                    </a:p>
                  </a:txBody>
                  <a:tcPr marL="68048" marR="68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endParaRPr lang="en-US" sz="1600" b="1" dirty="0">
                        <a:solidFill>
                          <a:srgbClr val="FFFFFF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% of Change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Community Outreach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$    405,795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    488,200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   519,100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Management and Administration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535,253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1,596,300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742,900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State and Federal Governmental  Relations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200,574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250,500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277,900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+mn-cs"/>
                        </a:rPr>
                        <a:t>Total General Government Budget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$1,141,622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$2,335,000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1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$1,539,900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914400" algn="l"/>
                          <a:tab pos="1819275" algn="l"/>
                        </a:tabLst>
                      </a:pPr>
                      <a:r>
                        <a:rPr lang="en-US" sz="1600" b="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61555" y="2824237"/>
            <a:ext cx="10122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Changes from Fiscal Year 2022/2023 to 2023/2024</a:t>
            </a:r>
          </a:p>
          <a:p>
            <a:pPr lvl="1" algn="ctr"/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Community Outreach: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+  $30,900 for increased staffing costs offset by reduced consultant costs</a:t>
            </a:r>
          </a:p>
          <a:p>
            <a:pPr marL="1085850" lvl="2" indent="-171450">
              <a:buFontTx/>
              <a:buChar char="-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Management and Administration: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$0.9 million net decrease for prior year one-time pension unfunded liability payment 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increased by consultant costs for all staff salary survey (last one 2009)</a:t>
            </a:r>
          </a:p>
          <a:p>
            <a:pPr lvl="2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State and Federal Governmental Relations: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+  $27,400 for increased staffing costs </a:t>
            </a:r>
            <a:endParaRPr lang="en-US" sz="5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085850" lvl="2" indent="-171450">
              <a:buFontTx/>
              <a:buChar char="-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E2573-948D-4445-9C66-13B1DD63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32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4808" y="235107"/>
            <a:ext cx="10097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We End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4573" y="1098550"/>
            <a:ext cx="873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Estimated $25.8 million Fund Balance (after reserve adjustment)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2713" y="1538358"/>
            <a:ext cx="1030294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Available for ”general use”: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GF		$        17,474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(Reserve $50,000)</a:t>
            </a:r>
          </a:p>
          <a:p>
            <a:pPr lvl="1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Restricted Fund Balances: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LTF		$       442,915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(Reserve $4,100,000)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STA		$ 22,211,729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(Reserve $0)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2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3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Anticipated uses for STA balance: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Cash-flow (i.e., delayed grants and capital purchases)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Metrolink capital projects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VCTC Intercity bus purchases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Implement recommendations out of the Transit Integration and Efficiency Study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SAFE		$   1,695,984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(Reserve $1,515,000)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3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Anticipated uses for SAFE balance: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Additional Freeway Service Patrol Routes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Additional Incident Responder Grants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SGR		$    1,445,666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(Reserve $0)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SPBL		$         25,367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(Reserve $0)</a:t>
            </a:r>
          </a:p>
          <a:p>
            <a:pPr lvl="2"/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297" y="726428"/>
            <a:ext cx="10097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$103.99 million Balanced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BDFA5-9AB0-4873-8F85-9AB9778C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1556" y="203045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Transportation Funding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1555" y="1583784"/>
            <a:ext cx="1013044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Federal Funding:</a:t>
            </a:r>
          </a:p>
          <a:p>
            <a:pPr lvl="1"/>
            <a:endParaRPr lang="en-US" sz="1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Infrastructure Investment and Jobs Act (IIJA) and Inflation Reduction Act (IRA)</a:t>
            </a:r>
          </a:p>
          <a:p>
            <a:pPr lvl="1">
              <a:buFont typeface="Wingdings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Funding disbursed through formula funding and grants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New funding through Rebuild America’s Infrastructure with Sustainability and Equity grants</a:t>
            </a:r>
          </a:p>
          <a:p>
            <a:pPr lvl="2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2024 federal budget proposal proposes funds for public transit and flexibility in use of transit capital funds for operations</a:t>
            </a:r>
          </a:p>
          <a:p>
            <a:pPr lvl="2"/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COVID Emergency Legislation </a:t>
            </a:r>
          </a:p>
          <a:p>
            <a:pPr lvl="1">
              <a:buFont typeface="Wingdings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Monitor and address any barriers related to access and use of transportation funds</a:t>
            </a:r>
          </a:p>
          <a:p>
            <a:pPr lvl="1"/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E961B2-E657-4408-BBB6-BC3A75E1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64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Year 2023/2024 Proposed Budget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6618" y="2538144"/>
            <a:ext cx="10155382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F99FAD-16C1-4CDE-BD29-FA71052D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1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1556" y="203045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State of Transportation Funding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1556" y="1505396"/>
            <a:ext cx="1013044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State Funding: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Expected State Budget shortfall of $22 billion</a:t>
            </a:r>
          </a:p>
          <a:p>
            <a:pPr lvl="1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Governor proposes cuts to transportation programs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Cuts could lessen benefits of federal IIJA funding to California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Efforts underway to establish short-term and long-term reforms to transit operations funding including possible “flex” funding</a:t>
            </a:r>
          </a:p>
          <a:p>
            <a:pPr lvl="2"/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COVID Relief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Federal COVID relief funding for transit agencies running out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Proposals to extend statutory relief provided to transit agencies during COVID</a:t>
            </a:r>
          </a:p>
          <a:p>
            <a:pPr lvl="2"/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/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3C2A4-756E-4BAD-BF9A-1931CDB00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3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Year 2023/2024 Revenue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618" y="979217"/>
            <a:ext cx="101553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VCTC has no dedicated transportation funding, therefore all revenues are dependent on Federal and State programs and some Local contributions and fees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VCTC revenues are restricted use funds, each with a specific set of regulations, making it difficult, if not impossible, to transfer funds between uses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Unlike cities, VCTC has no general fund revenues that can be used to backfill shortfalls across its various activities </a:t>
            </a:r>
            <a:endParaRPr lang="en-US" sz="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54D319-AF4C-40F9-B389-269621D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id="{50AE0FE4-6DCE-4ACB-A0F9-499E85870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983"/>
              </p:ext>
            </p:extLst>
          </p:nvPr>
        </p:nvGraphicFramePr>
        <p:xfrm>
          <a:off x="4811932" y="3219625"/>
          <a:ext cx="4897820" cy="353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234">
                  <a:extLst>
                    <a:ext uri="{9D8B030D-6E8A-4147-A177-3AD203B41FA5}">
                      <a16:colId xmlns:a16="http://schemas.microsoft.com/office/drawing/2014/main" val="3817796996"/>
                    </a:ext>
                  </a:extLst>
                </a:gridCol>
                <a:gridCol w="1103586">
                  <a:extLst>
                    <a:ext uri="{9D8B030D-6E8A-4147-A177-3AD203B41FA5}">
                      <a16:colId xmlns:a16="http://schemas.microsoft.com/office/drawing/2014/main" val="2352737305"/>
                    </a:ext>
                  </a:extLst>
                </a:gridCol>
              </a:tblGrid>
              <a:tr h="359771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State 74%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257152"/>
                  </a:ext>
                </a:extLst>
              </a:tr>
              <a:tr h="269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Local Transportation Fund (LTF)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$46,000,000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96771"/>
                  </a:ext>
                </a:extLst>
              </a:tr>
              <a:tr h="244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State Transit Assistance (STA)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11,556,909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66243"/>
                  </a:ext>
                </a:extLst>
              </a:tr>
              <a:tr h="244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State of Good Repair (SGR)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1,552,466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49138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Service Authority for Freeway Emergencies (SAFE) – VRF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800,000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32761"/>
                  </a:ext>
                </a:extLst>
              </a:tr>
              <a:tr h="285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Planning, Programming and Monitoring (PPM)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470,039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999001"/>
                  </a:ext>
                </a:extLst>
              </a:tr>
              <a:tr h="265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Access For All (AFA)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294,000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79766"/>
                  </a:ext>
                </a:extLst>
              </a:tr>
              <a:tr h="236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LCTOP – Cap and Trade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2,190,000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41360"/>
                  </a:ext>
                </a:extLst>
              </a:tr>
              <a:tr h="236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Regional Early Action Planning (REAP) – VCOG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40,000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83261"/>
                  </a:ext>
                </a:extLst>
              </a:tr>
              <a:tr h="248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Sustainable Transportation Planning Grant (STPG)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326,890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05100"/>
                  </a:ext>
                </a:extLst>
              </a:tr>
              <a:tr h="254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Freeway Service Patrol (FSP) – SHA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550,200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80400"/>
                  </a:ext>
                </a:extLst>
              </a:tr>
              <a:tr h="236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Freeway Service Patrol (FSP) - SB1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475,500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75854"/>
                  </a:ext>
                </a:extLst>
              </a:tr>
              <a:tr h="359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$64,256,004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07125"/>
                  </a:ext>
                </a:extLst>
              </a:tr>
            </a:tbl>
          </a:graphicData>
        </a:graphic>
      </p:graphicFrame>
      <p:graphicFrame>
        <p:nvGraphicFramePr>
          <p:cNvPr id="23" name="Table 7">
            <a:extLst>
              <a:ext uri="{FF2B5EF4-FFF2-40B4-BE49-F238E27FC236}">
                <a16:creationId xmlns:a16="http://schemas.microsoft.com/office/drawing/2014/main" id="{922EAA20-E4CA-481D-8E99-C579542B3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52900"/>
              </p:ext>
            </p:extLst>
          </p:nvPr>
        </p:nvGraphicFramePr>
        <p:xfrm>
          <a:off x="9858103" y="3229837"/>
          <a:ext cx="2249813" cy="165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330">
                  <a:extLst>
                    <a:ext uri="{9D8B030D-6E8A-4147-A177-3AD203B41FA5}">
                      <a16:colId xmlns:a16="http://schemas.microsoft.com/office/drawing/2014/main" val="3817796996"/>
                    </a:ext>
                  </a:extLst>
                </a:gridCol>
                <a:gridCol w="926483">
                  <a:extLst>
                    <a:ext uri="{9D8B030D-6E8A-4147-A177-3AD203B41FA5}">
                      <a16:colId xmlns:a16="http://schemas.microsoft.com/office/drawing/2014/main" val="23527373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Local 6%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257152"/>
                  </a:ext>
                </a:extLst>
              </a:tr>
              <a:tr h="256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Local Contributions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$3,368,388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96771"/>
                  </a:ext>
                </a:extLst>
              </a:tr>
              <a:tr h="262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Local Fees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817,350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66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Investment Income and Other Revenues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890,000</a:t>
                      </a:r>
                    </a:p>
                    <a:p>
                      <a:pPr algn="r"/>
                      <a:endParaRPr lang="en-US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4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$5,075,738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32761"/>
                  </a:ext>
                </a:extLst>
              </a:tr>
            </a:tbl>
          </a:graphicData>
        </a:graphic>
      </p:graphicFrame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3DAD3E3C-CC3A-41E0-A646-C39F89AF4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05528"/>
              </p:ext>
            </p:extLst>
          </p:nvPr>
        </p:nvGraphicFramePr>
        <p:xfrm>
          <a:off x="2158313" y="3219625"/>
          <a:ext cx="2522743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175">
                  <a:extLst>
                    <a:ext uri="{9D8B030D-6E8A-4147-A177-3AD203B41FA5}">
                      <a16:colId xmlns:a16="http://schemas.microsoft.com/office/drawing/2014/main" val="3817796996"/>
                    </a:ext>
                  </a:extLst>
                </a:gridCol>
                <a:gridCol w="1090568">
                  <a:extLst>
                    <a:ext uri="{9D8B030D-6E8A-4147-A177-3AD203B41FA5}">
                      <a16:colId xmlns:a16="http://schemas.microsoft.com/office/drawing/2014/main" val="235273730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Federal 20%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257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Federal Transit Administration (FTA)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$13,869,467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7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Surface Transportation Program (STP)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3,151,300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7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Congestion Mitigation and Air Quality (CMAQ)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390,400</a:t>
                      </a:r>
                    </a:p>
                    <a:p>
                      <a:pPr algn="r"/>
                      <a:endParaRPr lang="en-US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4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$17,411,167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3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75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1556" y="226794"/>
            <a:ext cx="1013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Local Transportation Fund (LTF) Revenues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4133" y="809628"/>
            <a:ext cx="90252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Fiscal Year 1998/1999 – 2023/2024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R="0" lvl="1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LTF Revenues at $46 million are 53% of the Budgeted Revenues</a:t>
            </a:r>
          </a:p>
          <a:p>
            <a:pPr lvl="1"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Estimated increase in LTF Revenues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$3.7 million from Fiscal </a:t>
            </a: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Year 2022/2023 to 2023/2024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LTF Local Agency Pass-through is $42.4 million – includes prior year carry-in 1x funds</a:t>
            </a:r>
          </a:p>
          <a:p>
            <a:pPr marL="742950" lvl="1" indent="-285750">
              <a:buFont typeface="Wingdings" panose="05000000000000000000" pitchFamily="2" charset="2"/>
              <a:buChar char="v"/>
              <a:defRPr/>
            </a:pPr>
            <a:endParaRPr lang="en-US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lvl="1">
              <a:defRPr/>
            </a:pPr>
            <a:endParaRPr lang="en-US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05DF5-32F0-4AB3-BF5B-6CCDAD1E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8138" y="6332789"/>
            <a:ext cx="2743200" cy="365125"/>
          </a:xfrm>
        </p:spPr>
        <p:txBody>
          <a:bodyPr/>
          <a:lstStyle/>
          <a:p>
            <a:fld id="{3C9E76F1-C1C9-4588-A51A-D03A8379022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79353"/>
              </p:ext>
            </p:extLst>
          </p:nvPr>
        </p:nvGraphicFramePr>
        <p:xfrm>
          <a:off x="1019999" y="3009900"/>
          <a:ext cx="10716199" cy="476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702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9030" y="201627"/>
            <a:ext cx="1014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State Transit Assistance (STA) Revenues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1556" y="724847"/>
            <a:ext cx="1013044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Fiscal Year 1998/1999 – 2023/2024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lvl="1"/>
            <a:endParaRPr lang="en-US" sz="6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STA Revenues at $11.6 million are 13% of the Budgeted Revenues</a:t>
            </a:r>
          </a:p>
          <a:p>
            <a:pPr lvl="1">
              <a:buFont typeface="Wingdings" pitchFamily="2" charset="2"/>
              <a:buChar char="v"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Estimated increase in STA Revenues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$2.5 million from Fiscal </a:t>
            </a: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Year 2022/2023 to 2023/2024</a:t>
            </a:r>
          </a:p>
          <a:p>
            <a:pPr lvl="1">
              <a:buFont typeface="Wingdings" pitchFamily="2" charset="2"/>
              <a:buChar char="v"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Funds Transit Operations and Transit Capital Projects</a:t>
            </a:r>
          </a:p>
          <a:p>
            <a:pPr lvl="1">
              <a:buFont typeface="Wingdings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Provides reserve for unanticipated transit related expenses</a:t>
            </a:r>
          </a:p>
          <a:p>
            <a:pPr lvl="1">
              <a:buFont typeface="Wingdings" pitchFamily="2" charset="2"/>
              <a:buChar char="v"/>
            </a:pPr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C742E-E9BD-4411-9D7D-F43520DE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789526"/>
              </p:ext>
            </p:extLst>
          </p:nvPr>
        </p:nvGraphicFramePr>
        <p:xfrm>
          <a:off x="2419523" y="2548474"/>
          <a:ext cx="8934277" cy="461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347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 Year 2023/2024 Balanced Budget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618" y="1020484"/>
            <a:ext cx="100267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Draft Budget is $103,993,844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$2.5 million lower than Fiscal Year 2022/2023 due to offsetting increases and decreases</a:t>
            </a:r>
          </a:p>
          <a:p>
            <a:pPr lvl="1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Largest decreases: -$3.5 million in Transit Grant Administration and -$2.3 in Highway Project Management budgets.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Largest net increases: +$1.1 million in Regional Transit Technology and +$1.1 million in Metrolink budgets.</a:t>
            </a:r>
          </a:p>
          <a:p>
            <a:pPr algn="ctr"/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EB372-A657-4EB7-AE1C-64851A631313}"/>
              </a:ext>
            </a:extLst>
          </p:cNvPr>
          <p:cNvSpPr txBox="1"/>
          <p:nvPr/>
        </p:nvSpPr>
        <p:spPr>
          <a:xfrm>
            <a:off x="3472624" y="3623529"/>
            <a:ext cx="192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Total Revenues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E02C1-06D3-4C24-9A7A-A509F06F89A9}"/>
              </a:ext>
            </a:extLst>
          </p:cNvPr>
          <p:cNvSpPr txBox="1"/>
          <p:nvPr/>
        </p:nvSpPr>
        <p:spPr>
          <a:xfrm>
            <a:off x="8549166" y="3614310"/>
            <a:ext cx="208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Total Expenditures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54D319-AF4C-40F9-B389-269621D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719" y="6356655"/>
            <a:ext cx="2743200" cy="365125"/>
          </a:xfrm>
        </p:spPr>
        <p:txBody>
          <a:bodyPr/>
          <a:lstStyle/>
          <a:p>
            <a:fld id="{3C9E76F1-C1C9-4588-A51A-D03A83790228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400-0000A20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716729"/>
              </p:ext>
            </p:extLst>
          </p:nvPr>
        </p:nvGraphicFramePr>
        <p:xfrm>
          <a:off x="6045667" y="4165888"/>
          <a:ext cx="6949039" cy="23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4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008681"/>
              </p:ext>
            </p:extLst>
          </p:nvPr>
        </p:nvGraphicFramePr>
        <p:xfrm>
          <a:off x="2045008" y="4183539"/>
          <a:ext cx="4775926" cy="22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433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Through – Regional Services – Core and Countywide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3782" y="1056816"/>
            <a:ext cx="95989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       Pass Through Services – 46% of the Budget at $47,970,318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Transit Grant Administration – FTA Sub-recipients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TDA Administration – LTF, STA and SGR Distributions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4161384" y="3263316"/>
          <a:ext cx="5905849" cy="344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68416"/>
              </p:ext>
            </p:extLst>
          </p:nvPr>
        </p:nvGraphicFramePr>
        <p:xfrm>
          <a:off x="4074024" y="3144166"/>
          <a:ext cx="6051932" cy="368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527B7D0-0695-403B-BBC0-3B06DDAEC57E}"/>
              </a:ext>
            </a:extLst>
          </p:cNvPr>
          <p:cNvSpPr txBox="1"/>
          <p:nvPr/>
        </p:nvSpPr>
        <p:spPr>
          <a:xfrm>
            <a:off x="6615317" y="2721114"/>
            <a:ext cx="1343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– Countywide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$10,326,642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86249C-5C97-4BF9-B9C8-2D6D29DD35C0}"/>
              </a:ext>
            </a:extLst>
          </p:cNvPr>
          <p:cNvCxnSpPr>
            <a:cxnSpLocks/>
          </p:cNvCxnSpPr>
          <p:nvPr/>
        </p:nvCxnSpPr>
        <p:spPr>
          <a:xfrm>
            <a:off x="7287136" y="3429000"/>
            <a:ext cx="0" cy="2473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57A76D-BCE8-409D-8132-14267793E587}"/>
              </a:ext>
            </a:extLst>
          </p:cNvPr>
          <p:cNvSpPr txBox="1"/>
          <p:nvPr/>
        </p:nvSpPr>
        <p:spPr>
          <a:xfrm>
            <a:off x="10220319" y="4484600"/>
            <a:ext cx="1037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Through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$47,970,318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55ADFA-4731-4DCC-B24D-887D29885E1C}"/>
              </a:ext>
            </a:extLst>
          </p:cNvPr>
          <p:cNvCxnSpPr>
            <a:cxnSpLocks/>
          </p:cNvCxnSpPr>
          <p:nvPr/>
        </p:nvCxnSpPr>
        <p:spPr>
          <a:xfrm flipH="1">
            <a:off x="9686576" y="4907902"/>
            <a:ext cx="819693" cy="13069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3065F-987E-46EA-A5CC-BACC7842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6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29191" r="26147" b="29192"/>
          <a:stretch/>
        </p:blipFill>
        <p:spPr>
          <a:xfrm>
            <a:off x="0" y="0"/>
            <a:ext cx="1734446" cy="1059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251733"/>
            <a:ext cx="1015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Pass Through – Regional Services – Core and Countywide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2351" y="1059939"/>
            <a:ext cx="1013803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       Regional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Services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– 44% of the Budget at $45,696,884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Accessibility Services</a:t>
            </a:r>
            <a:endParaRPr lang="en-US" b="1" noProof="0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800" b="1" noProof="0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Highway Project Management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LOSSAN – Coast Rail Coordinating Council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Metrolink Commuter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Rail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kumimoji="0" lang="en-US" sz="800" b="1" i="0" u="none" strike="noStrike" kern="1200" cap="none" spc="0" normalizeH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b="1" baseline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 Regional</a:t>
            </a:r>
            <a:r>
              <a:rPr lang="en-US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 Transit Information Center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800" b="1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Regional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Transit Technology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kumimoji="0" lang="en-US" sz="800" b="1" i="0" u="none" strike="noStrike" kern="1200" cap="none" spc="0" normalizeH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Santa Paula Branch Line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800" b="1" noProof="0" dirty="0">
              <a:solidFill>
                <a:srgbClr val="5B9BD5">
                  <a:lumMod val="50000"/>
                </a:srgbClr>
              </a:solidFill>
              <a:latin typeface="Calibri" panose="020F0502020204030204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Valley</a:t>
            </a:r>
            <a:r>
              <a:rPr kumimoji="0" lang="en-US" b="1" i="0" u="none" strike="noStrike" kern="1200" cap="none" spc="0" normalizeH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Express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kumimoji="0" lang="en-US" sz="800" b="1" i="0" u="none" strike="noStrike" kern="1200" cap="none" spc="0" normalizeH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b="1" baseline="0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VCTC</a:t>
            </a:r>
            <a:r>
              <a:rPr lang="en-US" b="1" noProof="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Arial" pitchFamily="34" charset="0"/>
              </a:rPr>
              <a:t> Intercity Services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010508"/>
              </p:ext>
            </p:extLst>
          </p:nvPr>
        </p:nvGraphicFramePr>
        <p:xfrm>
          <a:off x="6165908" y="3271706"/>
          <a:ext cx="5763237" cy="34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09384"/>
              </p:ext>
            </p:extLst>
          </p:nvPr>
        </p:nvGraphicFramePr>
        <p:xfrm>
          <a:off x="5894665" y="3493478"/>
          <a:ext cx="5859673" cy="325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EF5884-6F3B-4F8F-A978-B64CD8C5E20E}"/>
              </a:ext>
            </a:extLst>
          </p:cNvPr>
          <p:cNvSpPr txBox="1"/>
          <p:nvPr/>
        </p:nvSpPr>
        <p:spPr>
          <a:xfrm>
            <a:off x="8375707" y="2718774"/>
            <a:ext cx="1343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– Countywide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$10,326,642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3D73E-275C-43C0-9A9B-B88B9A7E97BD}"/>
              </a:ext>
            </a:extLst>
          </p:cNvPr>
          <p:cNvSpPr txBox="1"/>
          <p:nvPr/>
        </p:nvSpPr>
        <p:spPr>
          <a:xfrm>
            <a:off x="5253303" y="5343296"/>
            <a:ext cx="12827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Services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$45,696,884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CB679D-A62B-40DC-87EC-28B1EA70AA86}"/>
              </a:ext>
            </a:extLst>
          </p:cNvPr>
          <p:cNvSpPr txBox="1"/>
          <p:nvPr/>
        </p:nvSpPr>
        <p:spPr>
          <a:xfrm>
            <a:off x="10921503" y="5798061"/>
            <a:ext cx="11432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– Through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$47,970,318</a:t>
            </a:r>
          </a:p>
          <a:p>
            <a:pPr algn="ctr"/>
            <a:r>
              <a:rPr lang="en-US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03BA0B-7694-4D0D-BE7B-7740FD15847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047526" y="3426660"/>
            <a:ext cx="0" cy="47520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D44BBC-9A03-4303-A8AF-113F0F92192E}"/>
              </a:ext>
            </a:extLst>
          </p:cNvPr>
          <p:cNvCxnSpPr>
            <a:cxnSpLocks/>
          </p:cNvCxnSpPr>
          <p:nvPr/>
        </p:nvCxnSpPr>
        <p:spPr>
          <a:xfrm>
            <a:off x="10562253" y="5890240"/>
            <a:ext cx="513184" cy="18482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980893-432D-48CA-86D6-0B9A3223D23B}"/>
              </a:ext>
            </a:extLst>
          </p:cNvPr>
          <p:cNvCxnSpPr>
            <a:cxnSpLocks/>
          </p:cNvCxnSpPr>
          <p:nvPr/>
        </p:nvCxnSpPr>
        <p:spPr>
          <a:xfrm flipV="1">
            <a:off x="6165908" y="5620295"/>
            <a:ext cx="878704" cy="12475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61FA7-29C6-45F2-A0FE-3B65C84B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76F1-C1C9-4588-A51A-D03A837902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48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ef9f9d-c9dc-41b7-ac09-66cb1168580a">
      <Terms xmlns="http://schemas.microsoft.com/office/infopath/2007/PartnerControls"/>
    </lcf76f155ced4ddcb4097134ff3c332f>
    <TaxCatchAll xmlns="55e56037-a78d-41c3-af49-b2d465755a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82D77364F8F44B5667AB940981BF4" ma:contentTypeVersion="13" ma:contentTypeDescription="Create a new document." ma:contentTypeScope="" ma:versionID="10d440bbc6d257c933ff40425d3aafe3">
  <xsd:schema xmlns:xsd="http://www.w3.org/2001/XMLSchema" xmlns:xs="http://www.w3.org/2001/XMLSchema" xmlns:p="http://schemas.microsoft.com/office/2006/metadata/properties" xmlns:ns2="95ef9f9d-c9dc-41b7-ac09-66cb1168580a" xmlns:ns3="55e56037-a78d-41c3-af49-b2d465755a0b" targetNamespace="http://schemas.microsoft.com/office/2006/metadata/properties" ma:root="true" ma:fieldsID="f2471173d7438c3d971a31eb6cf3b116" ns2:_="" ns3:_="">
    <xsd:import namespace="95ef9f9d-c9dc-41b7-ac09-66cb1168580a"/>
    <xsd:import namespace="55e56037-a78d-41c3-af49-b2d465755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f9f9d-c9dc-41b7-ac09-66cb11685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45aa16a-efdf-4c4a-b97e-f492f99eca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56037-a78d-41c3-af49-b2d465755a0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b2ac6eb-b38e-46f4-b98d-20d88c263555}" ma:internalName="TaxCatchAll" ma:showField="CatchAllData" ma:web="55e56037-a78d-41c3-af49-b2d465755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829B82-E326-4577-8DB1-7CE7CAA1F839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55e56037-a78d-41c3-af49-b2d465755a0b"/>
    <ds:schemaRef ds:uri="http://schemas.openxmlformats.org/package/2006/metadata/core-properties"/>
    <ds:schemaRef ds:uri="95ef9f9d-c9dc-41b7-ac09-66cb1168580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AF3740-1290-4EF9-8303-AB838FC8D4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3BDB27-AD7B-4007-8BFD-27E4DDCF7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f9f9d-c9dc-41b7-ac09-66cb1168580a"/>
    <ds:schemaRef ds:uri="55e56037-a78d-41c3-af49-b2d465755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2110</Words>
  <Application>Microsoft Office PowerPoint</Application>
  <PresentationFormat>Widescreen</PresentationFormat>
  <Paragraphs>662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DeGeorge</dc:creator>
  <cp:lastModifiedBy>Sally DeGeorge</cp:lastModifiedBy>
  <cp:revision>213</cp:revision>
  <cp:lastPrinted>2023-03-28T19:36:55Z</cp:lastPrinted>
  <dcterms:created xsi:type="dcterms:W3CDTF">2019-03-05T21:25:36Z</dcterms:created>
  <dcterms:modified xsi:type="dcterms:W3CDTF">2023-03-28T19:48:06Z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0x0101005AE82D77364F8F44B5667AB940981BF4</vt:lpwstr>
  </property>
  <property fmtid="{D5CDD505-2E9C-101B-9397-08002B2CF9AE}" pid="3" name="MediaServiceImageTags">
    <vt:lpwstr/>
  </property>
</Properties>
</file>