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5"/>
  </p:notesMasterIdLst>
  <p:sldIdLst>
    <p:sldId id="257" r:id="rId2"/>
    <p:sldId id="287" r:id="rId3"/>
    <p:sldId id="263" r:id="rId4"/>
    <p:sldId id="277" r:id="rId5"/>
    <p:sldId id="273" r:id="rId6"/>
    <p:sldId id="288" r:id="rId7"/>
    <p:sldId id="276" r:id="rId8"/>
    <p:sldId id="292" r:id="rId9"/>
    <p:sldId id="297" r:id="rId10"/>
    <p:sldId id="294" r:id="rId11"/>
    <p:sldId id="295" r:id="rId12"/>
    <p:sldId id="296" r:id="rId13"/>
    <p:sldId id="298" r:id="rId14"/>
    <p:sldId id="302" r:id="rId15"/>
    <p:sldId id="265" r:id="rId16"/>
    <p:sldId id="278" r:id="rId17"/>
    <p:sldId id="299" r:id="rId18"/>
    <p:sldId id="300" r:id="rId19"/>
    <p:sldId id="290" r:id="rId20"/>
    <p:sldId id="291" r:id="rId21"/>
    <p:sldId id="279" r:id="rId22"/>
    <p:sldId id="301" r:id="rId23"/>
    <p:sldId id="280" r:id="rId24"/>
  </p:sldIdLst>
  <p:sldSz cx="9144000" cy="5148263"/>
  <p:notesSz cx="7010400" cy="92964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ans Condensed" panose="020BE200000000000000"/>
      <p:bold r:id="rId3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28747-7DD3-43CE-B562-BE5E5B9E706A}" v="24" dt="2022-12-22T23:05:17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65805" autoAdjust="0"/>
  </p:normalViewPr>
  <p:slideViewPr>
    <p:cSldViewPr>
      <p:cViewPr varScale="1">
        <p:scale>
          <a:sx n="94" d="100"/>
          <a:sy n="94" d="100"/>
        </p:scale>
        <p:origin x="2058" y="78"/>
      </p:cViewPr>
      <p:guideLst>
        <p:guide orient="horz" pos="1621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er, Debbie" userId="6cc78534-e72f-4d7d-9869-4a344d33e037" providerId="ADAL" clId="{0FC28747-7DD3-43CE-B562-BE5E5B9E706A}"/>
    <pc:docChg chg="undo redo custSel modSld modNotesMaster">
      <pc:chgData name="Conner, Debbie" userId="6cc78534-e72f-4d7d-9869-4a344d33e037" providerId="ADAL" clId="{0FC28747-7DD3-43CE-B562-BE5E5B9E706A}" dt="2022-12-22T23:09:10.387" v="191" actId="27636"/>
      <pc:docMkLst>
        <pc:docMk/>
      </pc:docMkLst>
      <pc:sldChg chg="modSp mod">
        <pc:chgData name="Conner, Debbie" userId="6cc78534-e72f-4d7d-9869-4a344d33e037" providerId="ADAL" clId="{0FC28747-7DD3-43CE-B562-BE5E5B9E706A}" dt="2022-12-22T22:57:06.558" v="124" actId="1076"/>
        <pc:sldMkLst>
          <pc:docMk/>
          <pc:sldMk cId="0" sldId="257"/>
        </pc:sldMkLst>
        <pc:spChg chg="mod">
          <ac:chgData name="Conner, Debbie" userId="6cc78534-e72f-4d7d-9869-4a344d33e037" providerId="ADAL" clId="{0FC28747-7DD3-43CE-B562-BE5E5B9E706A}" dt="2022-12-22T22:56:58.724" v="123" actId="1076"/>
          <ac:spMkLst>
            <pc:docMk/>
            <pc:sldMk cId="0" sldId="257"/>
            <ac:spMk id="14338" creationId="{DB361A69-9F0A-4000-82A4-E59978675AC4}"/>
          </ac:spMkLst>
        </pc:spChg>
        <pc:spChg chg="mod">
          <ac:chgData name="Conner, Debbie" userId="6cc78534-e72f-4d7d-9869-4a344d33e037" providerId="ADAL" clId="{0FC28747-7DD3-43CE-B562-BE5E5B9E706A}" dt="2022-12-22T22:57:06.558" v="124" actId="1076"/>
          <ac:spMkLst>
            <pc:docMk/>
            <pc:sldMk cId="0" sldId="257"/>
            <ac:spMk id="14339" creationId="{1F0A83E8-3DFE-408E-B12B-8BA45E3B9CB2}"/>
          </ac:spMkLst>
        </pc:spChg>
      </pc:sldChg>
      <pc:sldChg chg="modSp mod">
        <pc:chgData name="Conner, Debbie" userId="6cc78534-e72f-4d7d-9869-4a344d33e037" providerId="ADAL" clId="{0FC28747-7DD3-43CE-B562-BE5E5B9E706A}" dt="2022-12-22T23:04:17.765" v="164" actId="1076"/>
        <pc:sldMkLst>
          <pc:docMk/>
          <pc:sldMk cId="4287513901" sldId="263"/>
        </pc:sldMkLst>
        <pc:spChg chg="mod">
          <ac:chgData name="Conner, Debbie" userId="6cc78534-e72f-4d7d-9869-4a344d33e037" providerId="ADAL" clId="{0FC28747-7DD3-43CE-B562-BE5E5B9E706A}" dt="2022-12-22T22:54:06.267" v="100" actId="122"/>
          <ac:spMkLst>
            <pc:docMk/>
            <pc:sldMk cId="4287513901" sldId="263"/>
            <ac:spMk id="16386" creationId="{624215B6-5B49-4E6A-9EBB-2DE5F55A8D0A}"/>
          </ac:spMkLst>
        </pc:spChg>
        <pc:spChg chg="mod">
          <ac:chgData name="Conner, Debbie" userId="6cc78534-e72f-4d7d-9869-4a344d33e037" providerId="ADAL" clId="{0FC28747-7DD3-43CE-B562-BE5E5B9E706A}" dt="2022-12-22T23:04:17.765" v="164" actId="1076"/>
          <ac:spMkLst>
            <pc:docMk/>
            <pc:sldMk cId="4287513901" sldId="263"/>
            <ac:spMk id="16387" creationId="{4B3FC611-E94B-4532-BD07-DEAED0B87D4E}"/>
          </ac:spMkLst>
        </pc:spChg>
      </pc:sldChg>
      <pc:sldChg chg="delSp">
        <pc:chgData name="Conner, Debbie" userId="6cc78534-e72f-4d7d-9869-4a344d33e037" providerId="ADAL" clId="{0FC28747-7DD3-43CE-B562-BE5E5B9E706A}" dt="2022-12-22T23:01:01.160" v="139" actId="21"/>
        <pc:sldMkLst>
          <pc:docMk/>
          <pc:sldMk cId="1266265242" sldId="265"/>
        </pc:sldMkLst>
        <pc:spChg chg="del">
          <ac:chgData name="Conner, Debbie" userId="6cc78534-e72f-4d7d-9869-4a344d33e037" providerId="ADAL" clId="{0FC28747-7DD3-43CE-B562-BE5E5B9E706A}" dt="2022-12-22T23:01:01.160" v="139" actId="21"/>
          <ac:spMkLst>
            <pc:docMk/>
            <pc:sldMk cId="1266265242" sldId="265"/>
            <ac:spMk id="16386" creationId="{624215B6-5B49-4E6A-9EBB-2DE5F55A8D0A}"/>
          </ac:spMkLst>
        </pc:spChg>
      </pc:sldChg>
      <pc:sldChg chg="modSp mod">
        <pc:chgData name="Conner, Debbie" userId="6cc78534-e72f-4d7d-9869-4a344d33e037" providerId="ADAL" clId="{0FC28747-7DD3-43CE-B562-BE5E5B9E706A}" dt="2022-12-22T22:53:41.920" v="98" actId="122"/>
        <pc:sldMkLst>
          <pc:docMk/>
          <pc:sldMk cId="3251053108" sldId="273"/>
        </pc:sldMkLst>
        <pc:spChg chg="mod">
          <ac:chgData name="Conner, Debbie" userId="6cc78534-e72f-4d7d-9869-4a344d33e037" providerId="ADAL" clId="{0FC28747-7DD3-43CE-B562-BE5E5B9E706A}" dt="2022-12-22T22:53:41.920" v="98" actId="122"/>
          <ac:spMkLst>
            <pc:docMk/>
            <pc:sldMk cId="3251053108" sldId="273"/>
            <ac:spMk id="16386" creationId="{624215B6-5B49-4E6A-9EBB-2DE5F55A8D0A}"/>
          </ac:spMkLst>
        </pc:spChg>
        <pc:picChg chg="mod">
          <ac:chgData name="Conner, Debbie" userId="6cc78534-e72f-4d7d-9869-4a344d33e037" providerId="ADAL" clId="{0FC28747-7DD3-43CE-B562-BE5E5B9E706A}" dt="2022-12-22T22:52:55.125" v="85" actId="1076"/>
          <ac:picMkLst>
            <pc:docMk/>
            <pc:sldMk cId="3251053108" sldId="273"/>
            <ac:picMk id="5" creationId="{EEEA6BD3-00E1-4097-8683-662C8FF158DA}"/>
          </ac:picMkLst>
        </pc:picChg>
      </pc:sldChg>
      <pc:sldChg chg="modSp mod">
        <pc:chgData name="Conner, Debbie" userId="6cc78534-e72f-4d7d-9869-4a344d33e037" providerId="ADAL" clId="{0FC28747-7DD3-43CE-B562-BE5E5B9E706A}" dt="2022-12-22T23:04:35.501" v="165" actId="1076"/>
        <pc:sldMkLst>
          <pc:docMk/>
          <pc:sldMk cId="1585474144" sldId="276"/>
        </pc:sldMkLst>
        <pc:spChg chg="mod">
          <ac:chgData name="Conner, Debbie" userId="6cc78534-e72f-4d7d-9869-4a344d33e037" providerId="ADAL" clId="{0FC28747-7DD3-43CE-B562-BE5E5B9E706A}" dt="2022-12-22T22:51:57.471" v="76" actId="122"/>
          <ac:spMkLst>
            <pc:docMk/>
            <pc:sldMk cId="1585474144" sldId="276"/>
            <ac:spMk id="16386" creationId="{624215B6-5B49-4E6A-9EBB-2DE5F55A8D0A}"/>
          </ac:spMkLst>
        </pc:spChg>
        <pc:spChg chg="mod">
          <ac:chgData name="Conner, Debbie" userId="6cc78534-e72f-4d7d-9869-4a344d33e037" providerId="ADAL" clId="{0FC28747-7DD3-43CE-B562-BE5E5B9E706A}" dt="2022-12-22T23:04:35.501" v="165" actId="1076"/>
          <ac:spMkLst>
            <pc:docMk/>
            <pc:sldMk cId="1585474144" sldId="276"/>
            <ac:spMk id="16387" creationId="{4B3FC611-E94B-4532-BD07-DEAED0B87D4E}"/>
          </ac:spMkLst>
        </pc:spChg>
      </pc:sldChg>
      <pc:sldChg chg="modSp mod">
        <pc:chgData name="Conner, Debbie" userId="6cc78534-e72f-4d7d-9869-4a344d33e037" providerId="ADAL" clId="{0FC28747-7DD3-43CE-B562-BE5E5B9E706A}" dt="2022-12-22T23:04:11.737" v="163" actId="1076"/>
        <pc:sldMkLst>
          <pc:docMk/>
          <pc:sldMk cId="3776018989" sldId="277"/>
        </pc:sldMkLst>
        <pc:spChg chg="mod">
          <ac:chgData name="Conner, Debbie" userId="6cc78534-e72f-4d7d-9869-4a344d33e037" providerId="ADAL" clId="{0FC28747-7DD3-43CE-B562-BE5E5B9E706A}" dt="2022-12-22T22:53:55.155" v="99" actId="122"/>
          <ac:spMkLst>
            <pc:docMk/>
            <pc:sldMk cId="3776018989" sldId="277"/>
            <ac:spMk id="16386" creationId="{624215B6-5B49-4E6A-9EBB-2DE5F55A8D0A}"/>
          </ac:spMkLst>
        </pc:spChg>
        <pc:spChg chg="mod">
          <ac:chgData name="Conner, Debbie" userId="6cc78534-e72f-4d7d-9869-4a344d33e037" providerId="ADAL" clId="{0FC28747-7DD3-43CE-B562-BE5E5B9E706A}" dt="2022-12-22T23:04:11.737" v="163" actId="1076"/>
          <ac:spMkLst>
            <pc:docMk/>
            <pc:sldMk cId="3776018989" sldId="277"/>
            <ac:spMk id="16387" creationId="{4B3FC611-E94B-4532-BD07-DEAED0B87D4E}"/>
          </ac:spMkLst>
        </pc:spChg>
      </pc:sldChg>
      <pc:sldChg chg="modSp mod">
        <pc:chgData name="Conner, Debbie" userId="6cc78534-e72f-4d7d-9869-4a344d33e037" providerId="ADAL" clId="{0FC28747-7DD3-43CE-B562-BE5E5B9E706A}" dt="2022-12-22T23:01:34.720" v="152" actId="14100"/>
        <pc:sldMkLst>
          <pc:docMk/>
          <pc:sldMk cId="2433755894" sldId="278"/>
        </pc:sldMkLst>
        <pc:spChg chg="mod">
          <ac:chgData name="Conner, Debbie" userId="6cc78534-e72f-4d7d-9869-4a344d33e037" providerId="ADAL" clId="{0FC28747-7DD3-43CE-B562-BE5E5B9E706A}" dt="2022-12-22T22:46:38.034" v="53" actId="122"/>
          <ac:spMkLst>
            <pc:docMk/>
            <pc:sldMk cId="2433755894" sldId="278"/>
            <ac:spMk id="16386" creationId="{624215B6-5B49-4E6A-9EBB-2DE5F55A8D0A}"/>
          </ac:spMkLst>
        </pc:spChg>
        <pc:spChg chg="mod">
          <ac:chgData name="Conner, Debbie" userId="6cc78534-e72f-4d7d-9869-4a344d33e037" providerId="ADAL" clId="{0FC28747-7DD3-43CE-B562-BE5E5B9E706A}" dt="2022-12-22T23:01:34.720" v="152" actId="14100"/>
          <ac:spMkLst>
            <pc:docMk/>
            <pc:sldMk cId="2433755894" sldId="278"/>
            <ac:spMk id="16387" creationId="{4B3FC611-E94B-4532-BD07-DEAED0B87D4E}"/>
          </ac:spMkLst>
        </pc:spChg>
      </pc:sldChg>
      <pc:sldChg chg="delSp">
        <pc:chgData name="Conner, Debbie" userId="6cc78534-e72f-4d7d-9869-4a344d33e037" providerId="ADAL" clId="{0FC28747-7DD3-43CE-B562-BE5E5B9E706A}" dt="2022-12-22T22:39:43.659" v="2" actId="21"/>
        <pc:sldMkLst>
          <pc:docMk/>
          <pc:sldMk cId="2085793709" sldId="279"/>
        </pc:sldMkLst>
        <pc:spChg chg="del">
          <ac:chgData name="Conner, Debbie" userId="6cc78534-e72f-4d7d-9869-4a344d33e037" providerId="ADAL" clId="{0FC28747-7DD3-43CE-B562-BE5E5B9E706A}" dt="2022-12-22T22:39:43.659" v="2" actId="21"/>
          <ac:spMkLst>
            <pc:docMk/>
            <pc:sldMk cId="2085793709" sldId="279"/>
            <ac:spMk id="16386" creationId="{624215B6-5B49-4E6A-9EBB-2DE5F55A8D0A}"/>
          </ac:spMkLst>
        </pc:spChg>
      </pc:sldChg>
      <pc:sldChg chg="modSp mod">
        <pc:chgData name="Conner, Debbie" userId="6cc78534-e72f-4d7d-9869-4a344d33e037" providerId="ADAL" clId="{0FC28747-7DD3-43CE-B562-BE5E5B9E706A}" dt="2022-12-22T23:03:32.959" v="162" actId="20577"/>
        <pc:sldMkLst>
          <pc:docMk/>
          <pc:sldMk cId="1388082906" sldId="287"/>
        </pc:sldMkLst>
        <pc:spChg chg="mod">
          <ac:chgData name="Conner, Debbie" userId="6cc78534-e72f-4d7d-9869-4a344d33e037" providerId="ADAL" clId="{0FC28747-7DD3-43CE-B562-BE5E5B9E706A}" dt="2022-12-22T22:54:30.377" v="101" actId="122"/>
          <ac:spMkLst>
            <pc:docMk/>
            <pc:sldMk cId="1388082906" sldId="287"/>
            <ac:spMk id="2" creationId="{AAC2EA04-00B6-426E-A9FE-5C5BACB3C70E}"/>
          </ac:spMkLst>
        </pc:spChg>
        <pc:spChg chg="mod">
          <ac:chgData name="Conner, Debbie" userId="6cc78534-e72f-4d7d-9869-4a344d33e037" providerId="ADAL" clId="{0FC28747-7DD3-43CE-B562-BE5E5B9E706A}" dt="2022-12-22T23:03:32.959" v="162" actId="20577"/>
          <ac:spMkLst>
            <pc:docMk/>
            <pc:sldMk cId="1388082906" sldId="287"/>
            <ac:spMk id="3" creationId="{C4997DBF-71B7-4AA2-ADE1-7517C5D432E3}"/>
          </ac:spMkLst>
        </pc:spChg>
      </pc:sldChg>
      <pc:sldChg chg="modSp mod">
        <pc:chgData name="Conner, Debbie" userId="6cc78534-e72f-4d7d-9869-4a344d33e037" providerId="ADAL" clId="{0FC28747-7DD3-43CE-B562-BE5E5B9E706A}" dt="2022-12-22T22:52:31.299" v="79" actId="255"/>
        <pc:sldMkLst>
          <pc:docMk/>
          <pc:sldMk cId="943933202" sldId="288"/>
        </pc:sldMkLst>
        <pc:spChg chg="mod">
          <ac:chgData name="Conner, Debbie" userId="6cc78534-e72f-4d7d-9869-4a344d33e037" providerId="ADAL" clId="{0FC28747-7DD3-43CE-B562-BE5E5B9E706A}" dt="2022-12-22T22:52:31.299" v="79" actId="255"/>
          <ac:spMkLst>
            <pc:docMk/>
            <pc:sldMk cId="943933202" sldId="288"/>
            <ac:spMk id="16386" creationId="{624215B6-5B49-4E6A-9EBB-2DE5F55A8D0A}"/>
          </ac:spMkLst>
        </pc:spChg>
      </pc:sldChg>
      <pc:sldChg chg="modSp mod">
        <pc:chgData name="Conner, Debbie" userId="6cc78534-e72f-4d7d-9869-4a344d33e037" providerId="ADAL" clId="{0FC28747-7DD3-43CE-B562-BE5E5B9E706A}" dt="2022-12-22T23:02:07.201" v="155" actId="2711"/>
        <pc:sldMkLst>
          <pc:docMk/>
          <pc:sldMk cId="1905164403" sldId="290"/>
        </pc:sldMkLst>
        <pc:spChg chg="mod">
          <ac:chgData name="Conner, Debbie" userId="6cc78534-e72f-4d7d-9869-4a344d33e037" providerId="ADAL" clId="{0FC28747-7DD3-43CE-B562-BE5E5B9E706A}" dt="2022-12-22T22:43:57.504" v="43" actId="122"/>
          <ac:spMkLst>
            <pc:docMk/>
            <pc:sldMk cId="1905164403" sldId="290"/>
            <ac:spMk id="2" creationId="{4AD99202-2A64-4BCF-92AA-D6F07CDE9305}"/>
          </ac:spMkLst>
        </pc:spChg>
        <pc:spChg chg="mod">
          <ac:chgData name="Conner, Debbie" userId="6cc78534-e72f-4d7d-9869-4a344d33e037" providerId="ADAL" clId="{0FC28747-7DD3-43CE-B562-BE5E5B9E706A}" dt="2022-12-22T23:02:07.201" v="155" actId="2711"/>
          <ac:spMkLst>
            <pc:docMk/>
            <pc:sldMk cId="1905164403" sldId="290"/>
            <ac:spMk id="3" creationId="{A53B8165-C272-4B74-8658-BB750669A6D5}"/>
          </ac:spMkLst>
        </pc:spChg>
      </pc:sldChg>
      <pc:sldChg chg="modSp mod">
        <pc:chgData name="Conner, Debbie" userId="6cc78534-e72f-4d7d-9869-4a344d33e037" providerId="ADAL" clId="{0FC28747-7DD3-43CE-B562-BE5E5B9E706A}" dt="2022-12-22T23:02:15.919" v="157" actId="27636"/>
        <pc:sldMkLst>
          <pc:docMk/>
          <pc:sldMk cId="123335873" sldId="291"/>
        </pc:sldMkLst>
        <pc:spChg chg="mod">
          <ac:chgData name="Conner, Debbie" userId="6cc78534-e72f-4d7d-9869-4a344d33e037" providerId="ADAL" clId="{0FC28747-7DD3-43CE-B562-BE5E5B9E706A}" dt="2022-12-22T22:40:16.071" v="5" actId="255"/>
          <ac:spMkLst>
            <pc:docMk/>
            <pc:sldMk cId="123335873" sldId="291"/>
            <ac:spMk id="2" creationId="{B9D0D936-1932-4C99-BB9E-516B27EC33DD}"/>
          </ac:spMkLst>
        </pc:spChg>
        <pc:spChg chg="mod">
          <ac:chgData name="Conner, Debbie" userId="6cc78534-e72f-4d7d-9869-4a344d33e037" providerId="ADAL" clId="{0FC28747-7DD3-43CE-B562-BE5E5B9E706A}" dt="2022-12-22T23:02:15.919" v="157" actId="27636"/>
          <ac:spMkLst>
            <pc:docMk/>
            <pc:sldMk cId="123335873" sldId="291"/>
            <ac:spMk id="3" creationId="{6B3883DD-AB99-4548-A225-8B400D8ACD3D}"/>
          </ac:spMkLst>
        </pc:spChg>
      </pc:sldChg>
      <pc:sldChg chg="modSp mod">
        <pc:chgData name="Conner, Debbie" userId="6cc78534-e72f-4d7d-9869-4a344d33e037" providerId="ADAL" clId="{0FC28747-7DD3-43CE-B562-BE5E5B9E706A}" dt="2022-12-22T23:04:52.365" v="167" actId="5793"/>
        <pc:sldMkLst>
          <pc:docMk/>
          <pc:sldMk cId="1192913116" sldId="292"/>
        </pc:sldMkLst>
        <pc:spChg chg="mod">
          <ac:chgData name="Conner, Debbie" userId="6cc78534-e72f-4d7d-9869-4a344d33e037" providerId="ADAL" clId="{0FC28747-7DD3-43CE-B562-BE5E5B9E706A}" dt="2022-12-22T22:51:20.633" v="68" actId="122"/>
          <ac:spMkLst>
            <pc:docMk/>
            <pc:sldMk cId="1192913116" sldId="292"/>
            <ac:spMk id="16386" creationId="{624215B6-5B49-4E6A-9EBB-2DE5F55A8D0A}"/>
          </ac:spMkLst>
        </pc:spChg>
        <pc:spChg chg="mod">
          <ac:chgData name="Conner, Debbie" userId="6cc78534-e72f-4d7d-9869-4a344d33e037" providerId="ADAL" clId="{0FC28747-7DD3-43CE-B562-BE5E5B9E706A}" dt="2022-12-22T23:04:52.365" v="167" actId="5793"/>
          <ac:spMkLst>
            <pc:docMk/>
            <pc:sldMk cId="1192913116" sldId="292"/>
            <ac:spMk id="16387" creationId="{4B3FC611-E94B-4532-BD07-DEAED0B87D4E}"/>
          </ac:spMkLst>
        </pc:spChg>
      </pc:sldChg>
      <pc:sldChg chg="modSp mod">
        <pc:chgData name="Conner, Debbie" userId="6cc78534-e72f-4d7d-9869-4a344d33e037" providerId="ADAL" clId="{0FC28747-7DD3-43CE-B562-BE5E5B9E706A}" dt="2022-12-22T23:07:39.303" v="181" actId="122"/>
        <pc:sldMkLst>
          <pc:docMk/>
          <pc:sldMk cId="863352108" sldId="294"/>
        </pc:sldMkLst>
        <pc:spChg chg="mod">
          <ac:chgData name="Conner, Debbie" userId="6cc78534-e72f-4d7d-9869-4a344d33e037" providerId="ADAL" clId="{0FC28747-7DD3-43CE-B562-BE5E5B9E706A}" dt="2022-12-22T23:07:13.381" v="178" actId="255"/>
          <ac:spMkLst>
            <pc:docMk/>
            <pc:sldMk cId="863352108" sldId="294"/>
            <ac:spMk id="2" creationId="{2FB85D88-412C-EF73-FB22-8AC0BBCB791F}"/>
          </ac:spMkLst>
        </pc:spChg>
        <pc:spChg chg="mod">
          <ac:chgData name="Conner, Debbie" userId="6cc78534-e72f-4d7d-9869-4a344d33e037" providerId="ADAL" clId="{0FC28747-7DD3-43CE-B562-BE5E5B9E706A}" dt="2022-12-22T23:07:39.303" v="181" actId="122"/>
          <ac:spMkLst>
            <pc:docMk/>
            <pc:sldMk cId="863352108" sldId="294"/>
            <ac:spMk id="3" creationId="{24861E13-BEF7-5DEF-0942-1D17800E9937}"/>
          </ac:spMkLst>
        </pc:spChg>
      </pc:sldChg>
      <pc:sldChg chg="modSp mod">
        <pc:chgData name="Conner, Debbie" userId="6cc78534-e72f-4d7d-9869-4a344d33e037" providerId="ADAL" clId="{0FC28747-7DD3-43CE-B562-BE5E5B9E706A}" dt="2022-12-22T23:08:12.024" v="184" actId="255"/>
        <pc:sldMkLst>
          <pc:docMk/>
          <pc:sldMk cId="3669063862" sldId="295"/>
        </pc:sldMkLst>
        <pc:spChg chg="mod">
          <ac:chgData name="Conner, Debbie" userId="6cc78534-e72f-4d7d-9869-4a344d33e037" providerId="ADAL" clId="{0FC28747-7DD3-43CE-B562-BE5E5B9E706A}" dt="2022-12-22T23:07:51.183" v="182" actId="255"/>
          <ac:spMkLst>
            <pc:docMk/>
            <pc:sldMk cId="3669063862" sldId="295"/>
            <ac:spMk id="2" creationId="{2FB85D88-412C-EF73-FB22-8AC0BBCB791F}"/>
          </ac:spMkLst>
        </pc:spChg>
        <pc:spChg chg="mod">
          <ac:chgData name="Conner, Debbie" userId="6cc78534-e72f-4d7d-9869-4a344d33e037" providerId="ADAL" clId="{0FC28747-7DD3-43CE-B562-BE5E5B9E706A}" dt="2022-12-22T23:08:12.024" v="184" actId="255"/>
          <ac:spMkLst>
            <pc:docMk/>
            <pc:sldMk cId="3669063862" sldId="295"/>
            <ac:spMk id="3" creationId="{24861E13-BEF7-5DEF-0942-1D17800E9937}"/>
          </ac:spMkLst>
        </pc:spChg>
      </pc:sldChg>
      <pc:sldChg chg="modSp mod">
        <pc:chgData name="Conner, Debbie" userId="6cc78534-e72f-4d7d-9869-4a344d33e037" providerId="ADAL" clId="{0FC28747-7DD3-43CE-B562-BE5E5B9E706A}" dt="2022-12-22T23:08:22.454" v="185" actId="2711"/>
        <pc:sldMkLst>
          <pc:docMk/>
          <pc:sldMk cId="4046235562" sldId="296"/>
        </pc:sldMkLst>
        <pc:spChg chg="mod">
          <ac:chgData name="Conner, Debbie" userId="6cc78534-e72f-4d7d-9869-4a344d33e037" providerId="ADAL" clId="{0FC28747-7DD3-43CE-B562-BE5E5B9E706A}" dt="2022-12-22T22:48:43.435" v="55" actId="122"/>
          <ac:spMkLst>
            <pc:docMk/>
            <pc:sldMk cId="4046235562" sldId="296"/>
            <ac:spMk id="2" creationId="{2FB85D88-412C-EF73-FB22-8AC0BBCB791F}"/>
          </ac:spMkLst>
        </pc:spChg>
        <pc:spChg chg="mod">
          <ac:chgData name="Conner, Debbie" userId="6cc78534-e72f-4d7d-9869-4a344d33e037" providerId="ADAL" clId="{0FC28747-7DD3-43CE-B562-BE5E5B9E706A}" dt="2022-12-22T23:08:22.454" v="185" actId="2711"/>
          <ac:spMkLst>
            <pc:docMk/>
            <pc:sldMk cId="4046235562" sldId="296"/>
            <ac:spMk id="3" creationId="{24861E13-BEF7-5DEF-0942-1D17800E9937}"/>
          </ac:spMkLst>
        </pc:spChg>
      </pc:sldChg>
      <pc:sldChg chg="delSp modSp mod">
        <pc:chgData name="Conner, Debbie" userId="6cc78534-e72f-4d7d-9869-4a344d33e037" providerId="ADAL" clId="{0FC28747-7DD3-43CE-B562-BE5E5B9E706A}" dt="2022-12-22T22:51:10.977" v="67" actId="255"/>
        <pc:sldMkLst>
          <pc:docMk/>
          <pc:sldMk cId="4200913880" sldId="297"/>
        </pc:sldMkLst>
        <pc:spChg chg="del">
          <ac:chgData name="Conner, Debbie" userId="6cc78534-e72f-4d7d-9869-4a344d33e037" providerId="ADAL" clId="{0FC28747-7DD3-43CE-B562-BE5E5B9E706A}" dt="2022-12-22T22:51:02.458" v="66" actId="21"/>
          <ac:spMkLst>
            <pc:docMk/>
            <pc:sldMk cId="4200913880" sldId="297"/>
            <ac:spMk id="16386" creationId="{624215B6-5B49-4E6A-9EBB-2DE5F55A8D0A}"/>
          </ac:spMkLst>
        </pc:spChg>
        <pc:spChg chg="mod">
          <ac:chgData name="Conner, Debbie" userId="6cc78534-e72f-4d7d-9869-4a344d33e037" providerId="ADAL" clId="{0FC28747-7DD3-43CE-B562-BE5E5B9E706A}" dt="2022-12-22T22:51:10.977" v="67" actId="255"/>
          <ac:spMkLst>
            <pc:docMk/>
            <pc:sldMk cId="4200913880" sldId="297"/>
            <ac:spMk id="16387" creationId="{4B3FC611-E94B-4532-BD07-DEAED0B87D4E}"/>
          </ac:spMkLst>
        </pc:spChg>
      </pc:sldChg>
      <pc:sldChg chg="modSp mod">
        <pc:chgData name="Conner, Debbie" userId="6cc78534-e72f-4d7d-9869-4a344d33e037" providerId="ADAL" clId="{0FC28747-7DD3-43CE-B562-BE5E5B9E706A}" dt="2022-12-22T23:08:38.491" v="187" actId="122"/>
        <pc:sldMkLst>
          <pc:docMk/>
          <pc:sldMk cId="4044759717" sldId="298"/>
        </pc:sldMkLst>
        <pc:spChg chg="mod">
          <ac:chgData name="Conner, Debbie" userId="6cc78534-e72f-4d7d-9869-4a344d33e037" providerId="ADAL" clId="{0FC28747-7DD3-43CE-B562-BE5E5B9E706A}" dt="2022-12-22T23:08:38.491" v="187" actId="122"/>
          <ac:spMkLst>
            <pc:docMk/>
            <pc:sldMk cId="4044759717" sldId="298"/>
            <ac:spMk id="2" creationId="{2FB85D88-412C-EF73-FB22-8AC0BBCB791F}"/>
          </ac:spMkLst>
        </pc:spChg>
        <pc:spChg chg="mod">
          <ac:chgData name="Conner, Debbie" userId="6cc78534-e72f-4d7d-9869-4a344d33e037" providerId="ADAL" clId="{0FC28747-7DD3-43CE-B562-BE5E5B9E706A}" dt="2022-12-22T23:08:31.217" v="186" actId="2711"/>
          <ac:spMkLst>
            <pc:docMk/>
            <pc:sldMk cId="4044759717" sldId="298"/>
            <ac:spMk id="3" creationId="{24861E13-BEF7-5DEF-0942-1D17800E9937}"/>
          </ac:spMkLst>
        </pc:spChg>
      </pc:sldChg>
      <pc:sldChg chg="modSp mod">
        <pc:chgData name="Conner, Debbie" userId="6cc78534-e72f-4d7d-9869-4a344d33e037" providerId="ADAL" clId="{0FC28747-7DD3-43CE-B562-BE5E5B9E706A}" dt="2022-12-22T23:01:47.769" v="153" actId="2711"/>
        <pc:sldMkLst>
          <pc:docMk/>
          <pc:sldMk cId="3093097587" sldId="299"/>
        </pc:sldMkLst>
        <pc:spChg chg="mod">
          <ac:chgData name="Conner, Debbie" userId="6cc78534-e72f-4d7d-9869-4a344d33e037" providerId="ADAL" clId="{0FC28747-7DD3-43CE-B562-BE5E5B9E706A}" dt="2022-12-22T22:46:10.160" v="52" actId="122"/>
          <ac:spMkLst>
            <pc:docMk/>
            <pc:sldMk cId="3093097587" sldId="299"/>
            <ac:spMk id="16386" creationId="{624215B6-5B49-4E6A-9EBB-2DE5F55A8D0A}"/>
          </ac:spMkLst>
        </pc:spChg>
        <pc:spChg chg="mod">
          <ac:chgData name="Conner, Debbie" userId="6cc78534-e72f-4d7d-9869-4a344d33e037" providerId="ADAL" clId="{0FC28747-7DD3-43CE-B562-BE5E5B9E706A}" dt="2022-12-22T23:01:47.769" v="153" actId="2711"/>
          <ac:spMkLst>
            <pc:docMk/>
            <pc:sldMk cId="3093097587" sldId="299"/>
            <ac:spMk id="16387" creationId="{4B3FC611-E94B-4532-BD07-DEAED0B87D4E}"/>
          </ac:spMkLst>
        </pc:spChg>
      </pc:sldChg>
      <pc:sldChg chg="modSp mod">
        <pc:chgData name="Conner, Debbie" userId="6cc78534-e72f-4d7d-9869-4a344d33e037" providerId="ADAL" clId="{0FC28747-7DD3-43CE-B562-BE5E5B9E706A}" dt="2022-12-22T23:01:57.834" v="154" actId="2711"/>
        <pc:sldMkLst>
          <pc:docMk/>
          <pc:sldMk cId="3216910999" sldId="300"/>
        </pc:sldMkLst>
        <pc:spChg chg="mod">
          <ac:chgData name="Conner, Debbie" userId="6cc78534-e72f-4d7d-9869-4a344d33e037" providerId="ADAL" clId="{0FC28747-7DD3-43CE-B562-BE5E5B9E706A}" dt="2022-12-22T22:44:38.776" v="50" actId="122"/>
          <ac:spMkLst>
            <pc:docMk/>
            <pc:sldMk cId="3216910999" sldId="300"/>
            <ac:spMk id="16386" creationId="{624215B6-5B49-4E6A-9EBB-2DE5F55A8D0A}"/>
          </ac:spMkLst>
        </pc:spChg>
        <pc:spChg chg="mod">
          <ac:chgData name="Conner, Debbie" userId="6cc78534-e72f-4d7d-9869-4a344d33e037" providerId="ADAL" clId="{0FC28747-7DD3-43CE-B562-BE5E5B9E706A}" dt="2022-12-22T23:01:57.834" v="154" actId="2711"/>
          <ac:spMkLst>
            <pc:docMk/>
            <pc:sldMk cId="3216910999" sldId="300"/>
            <ac:spMk id="16387" creationId="{4B3FC611-E94B-4532-BD07-DEAED0B87D4E}"/>
          </ac:spMkLst>
        </pc:spChg>
      </pc:sldChg>
      <pc:sldChg chg="modSp mod">
        <pc:chgData name="Conner, Debbie" userId="6cc78534-e72f-4d7d-9869-4a344d33e037" providerId="ADAL" clId="{0FC28747-7DD3-43CE-B562-BE5E5B9E706A}" dt="2022-12-22T23:02:28.432" v="158" actId="2711"/>
        <pc:sldMkLst>
          <pc:docMk/>
          <pc:sldMk cId="4025638735" sldId="301"/>
        </pc:sldMkLst>
        <pc:spChg chg="mod">
          <ac:chgData name="Conner, Debbie" userId="6cc78534-e72f-4d7d-9869-4a344d33e037" providerId="ADAL" clId="{0FC28747-7DD3-43CE-B562-BE5E5B9E706A}" dt="2022-12-22T22:40:31.984" v="8" actId="255"/>
          <ac:spMkLst>
            <pc:docMk/>
            <pc:sldMk cId="4025638735" sldId="301"/>
            <ac:spMk id="2" creationId="{B9D0D936-1932-4C99-BB9E-516B27EC33DD}"/>
          </ac:spMkLst>
        </pc:spChg>
        <pc:spChg chg="mod">
          <ac:chgData name="Conner, Debbie" userId="6cc78534-e72f-4d7d-9869-4a344d33e037" providerId="ADAL" clId="{0FC28747-7DD3-43CE-B562-BE5E5B9E706A}" dt="2022-12-22T23:02:28.432" v="158" actId="2711"/>
          <ac:spMkLst>
            <pc:docMk/>
            <pc:sldMk cId="4025638735" sldId="301"/>
            <ac:spMk id="3" creationId="{6B3883DD-AB99-4548-A225-8B400D8ACD3D}"/>
          </ac:spMkLst>
        </pc:spChg>
      </pc:sldChg>
      <pc:sldChg chg="modSp mod">
        <pc:chgData name="Conner, Debbie" userId="6cc78534-e72f-4d7d-9869-4a344d33e037" providerId="ADAL" clId="{0FC28747-7DD3-43CE-B562-BE5E5B9E706A}" dt="2022-12-22T23:09:10.387" v="191" actId="27636"/>
        <pc:sldMkLst>
          <pc:docMk/>
          <pc:sldMk cId="3427560877" sldId="302"/>
        </pc:sldMkLst>
        <pc:spChg chg="mod">
          <ac:chgData name="Conner, Debbie" userId="6cc78534-e72f-4d7d-9869-4a344d33e037" providerId="ADAL" clId="{0FC28747-7DD3-43CE-B562-BE5E5B9E706A}" dt="2022-12-22T22:47:42.611" v="54" actId="122"/>
          <ac:spMkLst>
            <pc:docMk/>
            <pc:sldMk cId="3427560877" sldId="302"/>
            <ac:spMk id="2" creationId="{2FB85D88-412C-EF73-FB22-8AC0BBCB791F}"/>
          </ac:spMkLst>
        </pc:spChg>
        <pc:spChg chg="mod">
          <ac:chgData name="Conner, Debbie" userId="6cc78534-e72f-4d7d-9869-4a344d33e037" providerId="ADAL" clId="{0FC28747-7DD3-43CE-B562-BE5E5B9E706A}" dt="2022-12-22T23:09:10.387" v="191" actId="27636"/>
          <ac:spMkLst>
            <pc:docMk/>
            <pc:sldMk cId="3427560877" sldId="302"/>
            <ac:spMk id="3" creationId="{24861E13-BEF7-5DEF-0942-1D17800E99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EA44315C-6DA5-4857-BB5F-DBB082509659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94097A12-6833-4711-A0EF-CABBBD4A82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9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97A12-6833-4711-A0EF-CABBBD4A82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5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Benefits to economic development</a:t>
            </a:r>
          </a:p>
          <a:p>
            <a:pPr lvl="2"/>
            <a:r>
              <a:rPr lang="en-US" dirty="0"/>
              <a:t>	Connect smaller businesses to the larger economy</a:t>
            </a:r>
          </a:p>
          <a:p>
            <a:pPr lvl="2"/>
            <a:r>
              <a:rPr lang="en-US" dirty="0"/>
              <a:t>	Telework options</a:t>
            </a:r>
          </a:p>
          <a:p>
            <a:pPr lvl="2"/>
            <a:r>
              <a:rPr lang="en-US" dirty="0"/>
              <a:t>	Safer and more vibrant communities through smarter, faster infrastructure</a:t>
            </a:r>
          </a:p>
          <a:p>
            <a:pPr lvl="2"/>
            <a:r>
              <a:rPr lang="en-US" dirty="0"/>
              <a:t>	Online learning (workforce development)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Middle mile – like an actual freeway and the county highway system. These connect to local arteries (Vineyard, Rice, </a:t>
            </a:r>
            <a:r>
              <a:rPr lang="en-US" dirty="0" err="1"/>
              <a:t>etc</a:t>
            </a:r>
            <a:r>
              <a:rPr lang="en-US" dirty="0"/>
              <a:t>), which then connect to city and neighborhood streets.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97A12-6833-4711-A0EF-CABBBD4A82F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97A12-6833-4711-A0EF-CABBBD4A82F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4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97A12-6833-4711-A0EF-CABBBD4A82F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2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97A12-6833-4711-A0EF-CABBBD4A82F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3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97A12-6833-4711-A0EF-CABBBD4A82F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9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97A12-6833-4711-A0EF-CABBBD4A82F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3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8A9CB1DC-32F5-4AFE-B8D1-3AF8A89DE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8" y="3870325"/>
            <a:ext cx="6400800" cy="762000"/>
          </a:xfrm>
        </p:spPr>
        <p:txBody>
          <a:bodyPr/>
          <a:lstStyle>
            <a:lvl1pPr>
              <a:defRPr sz="44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522F441B-7DB2-45DB-8D06-4734E8AFF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8" y="4510088"/>
            <a:ext cx="6400800" cy="5794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 smtClean="0">
                <a:solidFill>
                  <a:schemeClr val="bg2"/>
                </a:solidFill>
                <a:latin typeface="Sans Condensed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6B955-3216-4371-97CC-32B6F2ACA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687888"/>
            <a:ext cx="2133600" cy="357187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0BE531-7393-4B49-AD0C-5D0F21F8CBCC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2006C-BACD-492D-BE26-B63081363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687888"/>
            <a:ext cx="2895600" cy="3571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9B75D-9235-4FE3-82AF-23F8D346B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687888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fld id="{561FA2A1-92AC-4FE8-87CA-B8A4FFCE11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4E12B-3038-478A-A917-267844C3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E7156-4F6E-40DA-BA6B-79C34DB3D3D0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5CFE6-C53B-48F6-B591-BFDE2FA8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6626F-2553-4F75-A867-F0867824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92C98-D921-411B-82C8-ADBFA3A10F3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817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169"/>
            <a:ext cx="2057400" cy="43927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169"/>
            <a:ext cx="6019800" cy="43927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21740-0D71-4164-9228-A8B4644F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6DDDF-D588-45D2-87E7-0404C0AE6129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912EA-1236-451C-82A3-5B83A760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21C40-5ECF-4384-8A29-28A0146D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E8E3B-3EDD-4A0A-AB01-4B36C3FFFA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42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5E6F7-4CA5-49DF-9962-434B8207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5FB9F-53D0-4588-87F1-D4046007907A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20AE2-8FAB-4588-A8E0-8BD93734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DB5DB-B08C-4D53-AD2F-F585A8C4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467A8-CEE6-4B0E-BDB9-459EA31E574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720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9A5A1-5964-4BA2-AA0F-2936E549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D70F9-56FA-4ECA-82CC-AA023DF7BC0F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D80F6-5A6C-4060-A106-01248EE2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65646-2B28-4E3F-8E8E-5AFDDE8F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AB793-F816-47B0-83D8-BEEFC1F6BE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232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262"/>
            <a:ext cx="4038600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6AAECA-15B4-44A8-9AD6-EC9743BD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34BD-0824-43E8-BFA7-FF74B5F47262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806DCE-28B0-49FC-8D23-57BFC980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465737-E637-400B-A6CE-493B36BC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D7F41-A5F0-450D-B3F0-3E4E84EEC6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316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2E6825-12F8-4F70-981E-7E1B3FD0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93513-B134-484C-8223-D5BAF15CAA6C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1987EC-0889-41E5-8BAD-7DA68C42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CDE75E-A7D9-49CC-A421-CE5C2B0D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DF4C4-86A8-4664-8128-2A6CF903431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349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B7B120-8352-4F42-AB83-0C12902C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E81D-96E2-49FE-B413-14DF93885828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5AEB17-9E60-4B1D-8595-EC690606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326FAD-73C6-42C5-8A1C-4F2C7C43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EBA1E-92B9-4935-85AB-80098E69EBC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65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CA926FB-6A1D-4751-8FDB-2CC2BCAF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3213-77EE-44CC-A7AB-C10E55730DF4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37768B-215B-494A-B019-853ACFFE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F7103D-50AD-4E5B-A583-DA3BA96D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2AD33-A36E-412D-88A8-D054EB209EB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559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D5F230-E314-4167-B19B-C5FBA5C1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ACA1F-5A06-448E-BD13-3CEBA3358231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0F805C-2FEE-4088-8123-DC2E615F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19323F-1C3F-430A-B3C7-D23C9097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84D4B-61A4-4BD3-A852-46C9B1120F0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012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68B970-50B6-43BF-BF16-B79AE6A5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2656-FC37-452C-8C10-34A2F393D753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6DC716-DAF9-4FBC-B6CA-2EA74A06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84DEAD-F2BE-4F3C-B753-D05ACEC2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4E86A-EA57-4447-A5A2-E65343B28F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85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4EE80DB-1832-482B-9261-583794F4F9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3375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84C86A8-B418-41E5-A4EC-F0CA188834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27125"/>
            <a:ext cx="822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D917-1CAF-490D-8AA3-A4EF69C29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795505-8E2D-47D6-8968-AC5193A8C4AE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762BE-B30F-413E-8780-8FD11293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0B711-4A02-4A68-8A96-BE609F866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621FAEC-D490-4BB5-9FF9-6AEDEF3B2F8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Sans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Sans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Sans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Sans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Sans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B361A69-9F0A-4000-82A4-E59978675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" y="3090863"/>
            <a:ext cx="6400800" cy="762000"/>
          </a:xfrm>
        </p:spPr>
        <p:txBody>
          <a:bodyPr/>
          <a:lstStyle/>
          <a:p>
            <a:r>
              <a:rPr lang="en-US" altLang="en-US" dirty="0"/>
              <a:t>BROADBAND STATUS</a:t>
            </a:r>
            <a:br>
              <a:rPr lang="en-US" altLang="en-US" dirty="0"/>
            </a:br>
            <a:r>
              <a:rPr lang="en-US" altLang="en-US" dirty="0"/>
              <a:t>VCTC BOARD PRESENTATION</a:t>
            </a:r>
          </a:p>
        </p:txBody>
      </p:sp>
      <p:sp>
        <p:nvSpPr>
          <p:cNvPr id="14339" name="Subtitle 1">
            <a:extLst>
              <a:ext uri="{FF2B5EF4-FFF2-40B4-BE49-F238E27FC236}">
                <a16:creationId xmlns:a16="http://schemas.microsoft.com/office/drawing/2014/main" id="{1F0A83E8-3DFE-408E-B12B-8BA45E3B9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" y="4174331"/>
            <a:ext cx="7224712" cy="1126332"/>
          </a:xfrm>
        </p:spPr>
        <p:txBody>
          <a:bodyPr/>
          <a:lstStyle/>
          <a:p>
            <a:r>
              <a:rPr lang="en-US" altLang="en-US" dirty="0"/>
              <a:t>Ventura County IT Services   </a:t>
            </a:r>
          </a:p>
          <a:p>
            <a:r>
              <a:rPr lang="en-US" altLang="en-US" sz="2400" dirty="0"/>
              <a:t>January 6,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5D88-412C-EF73-FB22-8AC0BBCB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NATIONAL, STATE, and LOCAL STATUS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61E13-BEF7-5DEF-0942-1D17800E9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</a:rPr>
              <a:t>FEDERAL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Economic Development Administration (EDA) Grants</a:t>
            </a:r>
          </a:p>
          <a:p>
            <a:r>
              <a:rPr lang="en-US" dirty="0">
                <a:latin typeface="Arial" panose="020B0604020202020204" pitchFamily="34" charset="0"/>
              </a:rPr>
              <a:t>FCC - Affordable Connectivity Program (ACP)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$30/month subsidy for qualifying households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1C80C-A5D0-47C4-E48E-A55569D8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335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5D88-412C-EF73-FB22-8AC0BBCB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NATIONAL, STATE, and LOCAL STATUS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61E13-BEF7-5DEF-0942-1D17800E9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500" b="1" dirty="0">
                <a:latin typeface="Arial" panose="020B0604020202020204" pitchFamily="34" charset="0"/>
              </a:rPr>
              <a:t>STATE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Open Access Middle-Mile Initiative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Public Utilities Commission (CPUC) – Oversight of $6B in funding for State’s Open Access Middle-Mile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Dept of Technology – Technical Design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Golden State Network/CENIC – Administration</a:t>
            </a:r>
          </a:p>
          <a:p>
            <a:pPr lvl="1"/>
            <a:r>
              <a:rPr lang="en-US" dirty="0" err="1">
                <a:latin typeface="Arial" panose="020B0604020202020204" pitchFamily="34" charset="0"/>
              </a:rPr>
              <a:t>CalTrans</a:t>
            </a:r>
            <a:r>
              <a:rPr lang="en-US" dirty="0">
                <a:latin typeface="Arial" panose="020B0604020202020204" pitchFamily="34" charset="0"/>
              </a:rPr>
              <a:t> – Construction</a:t>
            </a:r>
          </a:p>
          <a:p>
            <a:r>
              <a:rPr lang="en-US" dirty="0">
                <a:latin typeface="Arial" panose="020B0604020202020204" pitchFamily="34" charset="0"/>
              </a:rPr>
              <a:t>State Grants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Design and Planning – Awarded Local Agency Technical Assistance (LATA) $500K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Last Mile Infrastructure Build – Applying for $20.4M Allocated to Ventura County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Capital Projects – Applying for a portion of $580M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1C80C-A5D0-47C4-E48E-A55569D8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906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5D88-412C-EF73-FB22-8AC0BBCB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NATIONAL, STATE, and LOCAL STATUS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61E13-BEF7-5DEF-0942-1D17800E9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</a:rPr>
              <a:t>LOCAL</a:t>
            </a:r>
          </a:p>
          <a:p>
            <a:r>
              <a:rPr lang="en-US" dirty="0"/>
              <a:t>Pacific Coast Broadband Consortium </a:t>
            </a:r>
          </a:p>
          <a:p>
            <a:pPr lvl="1"/>
            <a:r>
              <a:rPr lang="en-US" dirty="0"/>
              <a:t>Working on multi-county strategic plan</a:t>
            </a:r>
          </a:p>
          <a:p>
            <a:pPr lvl="1"/>
            <a:r>
              <a:rPr lang="en-US" dirty="0"/>
              <a:t>Assisting with Letters of Support</a:t>
            </a:r>
          </a:p>
          <a:p>
            <a:pPr lvl="1"/>
            <a:r>
              <a:rPr lang="en-US" dirty="0"/>
              <a:t>Digital Equity Coalition and ACP initiatives</a:t>
            </a:r>
          </a:p>
          <a:p>
            <a:r>
              <a:rPr lang="en-US" dirty="0"/>
              <a:t>Ventura Council of Governments (VCOG)</a:t>
            </a:r>
          </a:p>
          <a:p>
            <a:pPr lvl="1"/>
            <a:r>
              <a:rPr lang="en-US" dirty="0"/>
              <a:t>Submitted for LATA grant funding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1C80C-A5D0-47C4-E48E-A55569D8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623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5D88-412C-EF73-FB22-8AC0BBCB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NATIONAL, STATE, and LOCAL STATUS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61E13-BEF7-5DEF-0942-1D17800E9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</a:rPr>
              <a:t>LOCAL</a:t>
            </a:r>
          </a:p>
          <a:p>
            <a:r>
              <a:rPr lang="en-US" dirty="0">
                <a:latin typeface="Arial" panose="020B0604020202020204" pitchFamily="34" charset="0"/>
              </a:rPr>
              <a:t>Local agencies awarded LATA grants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County - $491,420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Santa Paula - $192,050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Ventura - $473,270</a:t>
            </a:r>
          </a:p>
          <a:p>
            <a:r>
              <a:rPr lang="en-US" dirty="0">
                <a:latin typeface="Arial" panose="020B0604020202020204" pitchFamily="34" charset="0"/>
              </a:rPr>
              <a:t>Local agencies submitting LATA grants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 Port Hueneme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1C80C-A5D0-47C4-E48E-A55569D8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4759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5D88-412C-EF73-FB22-8AC0BBCB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NATIONAL, STATE, and LOCAL STATUS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61E13-BEF7-5DEF-0942-1D17800E9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000" b="1" dirty="0">
                <a:latin typeface="Arial" panose="020B0604020202020204" pitchFamily="34" charset="0"/>
              </a:rPr>
              <a:t>LOCAL</a:t>
            </a:r>
          </a:p>
          <a:p>
            <a:pPr marL="0" indent="0" algn="ctr">
              <a:buNone/>
            </a:pPr>
            <a:endParaRPr lang="en-US" sz="3000" b="1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CPUC/County partnership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County has proposed partnering with the State for projects within the County 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The State would turn over the funds earmarked for the County routes 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The County would find the partner to perform the construction and manage the project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The County would install conduit and fiber per the State’s requirements in addition to our own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1C80C-A5D0-47C4-E48E-A55569D8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7560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0" lvl="0" indent="0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None/>
            </a:pPr>
            <a:r>
              <a:rPr lang="en-US" sz="4000" b="1" dirty="0"/>
              <a:t>VENTURA COUNTY UPDATE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F8439-175E-48F4-83AD-518D543A7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6265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LATA FUNDING FOR THE COUNTY OF VENTURA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27125"/>
            <a:ext cx="8534400" cy="3505200"/>
          </a:xfrm>
        </p:spPr>
        <p:txBody>
          <a:bodyPr>
            <a:normAutofit/>
          </a:bodyPr>
          <a:lstStyle/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Submitted and were approved for $491K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To complete detailed design work for the 126 and 118 routes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892734-784B-4233-B4AF-E60E3B4E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375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OBTAINING FUNDS AND A PARTNER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Obtain $6.2M for the 126 route through EDA grant funding (possibly multiple grants) 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Require 25% matching funds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There are telecom providers willing to partner and provide matching funds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RFP to be released in January with a March target for proposals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892734-784B-4233-B4AF-E60E3B4E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3097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DIGITAL EQUITY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Working with the Oxnard Union High School District on hurdles to parents signing up for internet at home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Now adding two specific disadvantaged neighborhoods 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Working with Santa Barbara County to align efforts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Ongoing partnership with SCAG digital equity efforts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The launch of a Digital Equity Coalition coordinated by the Ventura County Community Foundation (VCCF) is planned for February 23, 2023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892734-784B-4233-B4AF-E60E3B4E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6910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9202-2A64-4BCF-92AA-D6F07CDE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SANTA PAULA BRANCH RAILWAY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8165-C272-4B74-8658-BB750669A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The railway aligns almost perfectly with the proposed 126 Middle-Mile segment</a:t>
            </a:r>
          </a:p>
          <a:p>
            <a:r>
              <a:rPr lang="en-US" dirty="0">
                <a:latin typeface="Arial" panose="020B0604020202020204" pitchFamily="34" charset="0"/>
              </a:rPr>
              <a:t>Due to the mostly unobstructed right of way, plowing can be used for substantial cost savings</a:t>
            </a:r>
          </a:p>
          <a:p>
            <a:r>
              <a:rPr lang="en-US" dirty="0">
                <a:latin typeface="Arial" panose="020B0604020202020204" pitchFamily="34" charset="0"/>
              </a:rPr>
              <a:t>Opportunity to generate a revenue stream by sharing the trench or by leasing County fiber</a:t>
            </a:r>
          </a:p>
          <a:p>
            <a:r>
              <a:rPr lang="en-US" dirty="0">
                <a:latin typeface="Arial" panose="020B0604020202020204" pitchFamily="34" charset="0"/>
              </a:rPr>
              <a:t>Small number of stakeholders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1D94C-D961-4E34-9519-71FDEAF8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516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EA04-00B6-426E-A9FE-5C5BACB3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COUNTY PROJECT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97DBF-71B7-4AA2-ADE1-7517C5D43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7125"/>
            <a:ext cx="8686800" cy="3505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panose="020B0604020202020204" pitchFamily="34" charset="0"/>
              </a:rPr>
              <a:t>Objectives described in 2019: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Economic Development (described in the County’s Economic Vitality Plan)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Reduce County costs for internet access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Facilitate interconnection of County and other government facilities at lower costs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Provide communication redundancy and resiliency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Close the digital divide to the underserved and disadvantaged </a:t>
            </a: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Approach: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Phased build of redundant Middle-Mile fiber systems that connect to low-cost internet points of presence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Government-owned and privately-operated fiber network funded by grants and public/public, public/private joint-build investments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A3C18-59D8-4D00-AFA7-DC7364E2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8082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D936-1932-4C99-BB9E-516B27EC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7381"/>
            <a:ext cx="8229600" cy="641350"/>
          </a:xfrm>
        </p:spPr>
        <p:txBody>
          <a:bodyPr/>
          <a:lstStyle/>
          <a:p>
            <a:r>
              <a:rPr lang="en-US" sz="3300" dirty="0"/>
              <a:t>VENTURA COUNTY TRANSPORTATION COMMISSION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883DD-AB99-4548-A225-8B400D8AC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331"/>
            <a:ext cx="822960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</a:rPr>
              <a:t>Opportunity for a partnership where the County and VCTC  share the railway asset and potential revenue</a:t>
            </a:r>
          </a:p>
          <a:p>
            <a:r>
              <a:rPr lang="en-US" dirty="0">
                <a:latin typeface="Arial" panose="020B0604020202020204" pitchFamily="34" charset="0"/>
              </a:rPr>
              <a:t>Use of Middle-Mile to interconnect VCTC facilities</a:t>
            </a:r>
          </a:p>
          <a:p>
            <a:r>
              <a:rPr lang="en-US" dirty="0">
                <a:latin typeface="Arial" panose="020B0604020202020204" pitchFamily="34" charset="0"/>
              </a:rPr>
              <a:t>Use of Middle-Mile to replace aging communications infrastructure along the railway and other VCTC-managed transportation routes</a:t>
            </a:r>
          </a:p>
          <a:p>
            <a:r>
              <a:rPr lang="en-US" dirty="0">
                <a:latin typeface="Arial" panose="020B0604020202020204" pitchFamily="34" charset="0"/>
              </a:rPr>
              <a:t>Enable additional security/lighting </a:t>
            </a:r>
          </a:p>
          <a:p>
            <a:r>
              <a:rPr lang="en-US" dirty="0">
                <a:latin typeface="Arial" panose="020B0604020202020204" pitchFamily="34" charset="0"/>
              </a:rPr>
              <a:t>Enable new Internet of Things (IoT) devices such as sensors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71AE5-9EA2-4702-9F24-B75A4ABA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335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0" lvl="0" indent="0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None/>
            </a:pPr>
            <a:r>
              <a:rPr lang="en-US" sz="4000" b="1" dirty="0"/>
              <a:t>NEXT STEPS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CDE18-18F3-4F35-A60B-B2C9E182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5793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D936-1932-4C99-BB9E-516B27EC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7381"/>
            <a:ext cx="8229600" cy="641350"/>
          </a:xfrm>
        </p:spPr>
        <p:txBody>
          <a:bodyPr/>
          <a:lstStyle/>
          <a:p>
            <a:r>
              <a:rPr lang="en-US" sz="3300" dirty="0"/>
              <a:t>VENTURA COUNTY TRANSPORTATION COMMISSION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883DD-AB99-4548-A225-8B400D8AC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331"/>
            <a:ext cx="8229600" cy="31242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Request support from your Board to review and consider a County-produced contract between VCTC and the County for use of the Santa Paula Branch Line Right-of-Way for fiber installation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71AE5-9EA2-4702-9F24-B75A4ABA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5638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THANK YOU!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0" lvl="0" indent="0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None/>
            </a:pPr>
            <a:r>
              <a:rPr lang="en-US" sz="4000" b="1" dirty="0"/>
              <a:t>QUESTIONS?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8E854C-577A-4A79-AEB8-C1DD114D8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076594"/>
            <a:ext cx="2764716" cy="18890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2B250-A26B-457D-A26C-C94FE65C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146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PARTNERS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24426"/>
            <a:ext cx="8229600" cy="3505200"/>
          </a:xfrm>
        </p:spPr>
        <p:txBody>
          <a:bodyPr/>
          <a:lstStyle/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County Economic Vitality Steering Committee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Magellan Advisors – Broadband consulting experts specializing in public/private solutions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Broadband Consortium of the Pacific Coast 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Economic Development Collaborative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Southern California Association of Governments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Cities, VCTC, CPUC, water districts and service providers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0E29FC-D91B-495B-9EAB-8BE72D41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751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COUNTYWIDE COLLABORATION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0775"/>
            <a:ext cx="8229600" cy="3505200"/>
          </a:xfrm>
        </p:spPr>
        <p:txBody>
          <a:bodyPr>
            <a:normAutofit/>
          </a:bodyPr>
          <a:lstStyle/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City Managers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City and County IT Managers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City and County Public Works Directors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Utilities (Water, Gas, Electric)</a:t>
            </a:r>
          </a:p>
          <a:p>
            <a:pPr marL="221888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Ventura County Transportation Commission</a:t>
            </a:r>
          </a:p>
          <a:p>
            <a:pPr marL="221888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Public Safety Officials</a:t>
            </a:r>
          </a:p>
          <a:p>
            <a:pPr marL="221888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</a:rPr>
              <a:t>CalTrans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1CEF75-7512-49ED-8920-AFC8FBB5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601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300" b="1" dirty="0"/>
              <a:t>EXISTING AND PLANNED </a:t>
            </a:r>
            <a:br>
              <a:rPr lang="en-US" altLang="en-US" sz="3300" b="1" dirty="0"/>
            </a:br>
            <a:r>
              <a:rPr lang="en-US" altLang="en-US" sz="3300" b="1" dirty="0"/>
              <a:t>GOVERNMENT-MANAGED FIBER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A6BD3-00E1-4097-8683-662C8FF15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96" t="14191" r="8675" b="17038"/>
          <a:stretch/>
        </p:blipFill>
        <p:spPr>
          <a:xfrm>
            <a:off x="914400" y="1122712"/>
            <a:ext cx="6934200" cy="3867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9C13DD-77AF-4136-A8C1-25D1CCBEC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108958"/>
            <a:ext cx="2133785" cy="1875208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BA137F69-AF47-47F9-BFC1-BCB46F7D26B7}"/>
              </a:ext>
            </a:extLst>
          </p:cNvPr>
          <p:cNvSpPr/>
          <p:nvPr/>
        </p:nvSpPr>
        <p:spPr>
          <a:xfrm>
            <a:off x="7391400" y="1050131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EE31B9F-098E-445E-BB3E-70CC70FF9D04}"/>
              </a:ext>
            </a:extLst>
          </p:cNvPr>
          <p:cNvSpPr/>
          <p:nvPr/>
        </p:nvSpPr>
        <p:spPr>
          <a:xfrm>
            <a:off x="5788669" y="4326731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FEC0CDF4-4FAE-42E9-B019-37A3427A9A91}"/>
              </a:ext>
            </a:extLst>
          </p:cNvPr>
          <p:cNvSpPr/>
          <p:nvPr/>
        </p:nvSpPr>
        <p:spPr>
          <a:xfrm>
            <a:off x="7871180" y="3149102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5FA51-62CE-4768-B507-460F960F5064}"/>
              </a:ext>
            </a:extLst>
          </p:cNvPr>
          <p:cNvSpPr txBox="1"/>
          <p:nvPr/>
        </p:nvSpPr>
        <p:spPr>
          <a:xfrm>
            <a:off x="8175980" y="30680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POP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1BE5526-7746-4A32-96CF-2715000D694A}"/>
              </a:ext>
            </a:extLst>
          </p:cNvPr>
          <p:cNvSpPr/>
          <p:nvPr/>
        </p:nvSpPr>
        <p:spPr>
          <a:xfrm>
            <a:off x="6198120" y="2856994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976CCC-EA24-4B33-933D-DF899F79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105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300" b="1" dirty="0"/>
              <a:t>PROPOSED</a:t>
            </a:r>
            <a:r>
              <a:rPr lang="en-US" altLang="en-US" b="1" dirty="0"/>
              <a:t> MIDDLE MILE PROJECT ALIGNMENTS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A6BD3-00E1-4097-8683-662C8FF15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96" t="14191" r="8675" b="17038"/>
          <a:stretch/>
        </p:blipFill>
        <p:spPr>
          <a:xfrm>
            <a:off x="990600" y="1165208"/>
            <a:ext cx="6858000" cy="3824654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BA137F69-AF47-47F9-BFC1-BCB46F7D26B7}"/>
              </a:ext>
            </a:extLst>
          </p:cNvPr>
          <p:cNvSpPr/>
          <p:nvPr/>
        </p:nvSpPr>
        <p:spPr>
          <a:xfrm>
            <a:off x="7391400" y="1050131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EE31B9F-098E-445E-BB3E-70CC70FF9D04}"/>
              </a:ext>
            </a:extLst>
          </p:cNvPr>
          <p:cNvSpPr/>
          <p:nvPr/>
        </p:nvSpPr>
        <p:spPr>
          <a:xfrm>
            <a:off x="5788669" y="4326731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DE4EED-076E-4B70-B041-92893C0170C0}"/>
              </a:ext>
            </a:extLst>
          </p:cNvPr>
          <p:cNvSpPr/>
          <p:nvPr/>
        </p:nvSpPr>
        <p:spPr>
          <a:xfrm rot="20482402">
            <a:off x="2223900" y="1694089"/>
            <a:ext cx="5381519" cy="980001"/>
          </a:xfrm>
          <a:prstGeom prst="ellipse">
            <a:avLst/>
          </a:prstGeom>
          <a:noFill/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A40C7F-3C26-490C-A902-80AECB76AFA4}"/>
              </a:ext>
            </a:extLst>
          </p:cNvPr>
          <p:cNvSpPr/>
          <p:nvPr/>
        </p:nvSpPr>
        <p:spPr>
          <a:xfrm rot="20950093">
            <a:off x="2762942" y="3009768"/>
            <a:ext cx="2806734" cy="462409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B89330-D2FF-4D55-8B6C-FA2EF8F3FC02}"/>
              </a:ext>
            </a:extLst>
          </p:cNvPr>
          <p:cNvSpPr/>
          <p:nvPr/>
        </p:nvSpPr>
        <p:spPr>
          <a:xfrm rot="20950093">
            <a:off x="1124996" y="1184291"/>
            <a:ext cx="2387366" cy="16566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FA8121CE-A400-4D11-BD9F-A3977E6929B5}"/>
              </a:ext>
            </a:extLst>
          </p:cNvPr>
          <p:cNvSpPr/>
          <p:nvPr/>
        </p:nvSpPr>
        <p:spPr>
          <a:xfrm>
            <a:off x="6198120" y="2856994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49A356-BB64-4970-8AFB-C56E0064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393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VERY PRELIMINARY COST ESTIMATES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127125"/>
            <a:ext cx="8458200" cy="3687763"/>
          </a:xfrm>
        </p:spPr>
        <p:txBody>
          <a:bodyPr>
            <a:normAutofit fontScale="85000" lnSpcReduction="20000"/>
          </a:bodyPr>
          <a:lstStyle/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Highway 126 Alignment = $6.2 Million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Highway 118 Alignment = $5.0 Million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Highway 150/33 Alignment and Spurs = $8.8 Million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2400" dirty="0">
              <a:latin typeface="Arial" panose="020B0604020202020204" pitchFamily="34" charset="0"/>
              <a:sym typeface="Calibri"/>
            </a:endParaRPr>
          </a:p>
          <a:p>
            <a:pPr marL="0" lvl="0" indent="0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None/>
            </a:pPr>
            <a:r>
              <a:rPr lang="en-US" sz="2400" b="1" dirty="0">
                <a:latin typeface="Arial" panose="020B0604020202020204" pitchFamily="34" charset="0"/>
                <a:sym typeface="Calibri"/>
              </a:rPr>
              <a:t>TOTAL ESTIMATED COSTS = $ 20 Million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</a:rPr>
              <a:t>Funding is expected to come from a combination of:</a:t>
            </a:r>
          </a:p>
          <a:p>
            <a:pPr marL="568325" lvl="2" indent="-222250"/>
            <a:r>
              <a:rPr lang="en-US" dirty="0">
                <a:latin typeface="Arial" panose="020B0604020202020204" pitchFamily="34" charset="0"/>
              </a:rPr>
              <a:t>Federal and State grants</a:t>
            </a:r>
          </a:p>
          <a:p>
            <a:pPr marL="568325" lvl="2" indent="-222250"/>
            <a:r>
              <a:rPr lang="en-US" dirty="0">
                <a:latin typeface="Arial" panose="020B0604020202020204" pitchFamily="34" charset="0"/>
              </a:rPr>
              <a:t>Use of existing underground and aerial assets and future public works and water district projects to further reduce costs</a:t>
            </a:r>
          </a:p>
          <a:p>
            <a:pPr marL="568325" lvl="2" indent="-222250"/>
            <a:r>
              <a:rPr lang="en-US" dirty="0">
                <a:latin typeface="Arial" panose="020B0604020202020204" pitchFamily="34" charset="0"/>
              </a:rPr>
              <a:t>Partnership joint efforts (share the trench)</a:t>
            </a:r>
          </a:p>
          <a:p>
            <a:pPr marL="568325" lvl="2" indent="-222250"/>
            <a:r>
              <a:rPr lang="en-US" dirty="0">
                <a:latin typeface="Arial" panose="020B0604020202020204" pitchFamily="34" charset="0"/>
              </a:rPr>
              <a:t>General Fund if necessary</a:t>
            </a:r>
          </a:p>
          <a:p>
            <a:pPr marL="0" lvl="0" indent="0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None/>
            </a:pPr>
            <a:endParaRPr lang="en-US" sz="2400" dirty="0">
              <a:cs typeface="Calibri"/>
              <a:sym typeface="Calibri"/>
            </a:endParaRP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66C612-1E4F-4CC0-AAE2-82129C00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547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4215B6-5B49-4E6A-9EBB-2DE5F55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VERY PRELIMINARY COST ESTIMATES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27125"/>
            <a:ext cx="8458200" cy="3687763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None/>
            </a:pPr>
            <a:r>
              <a:rPr lang="en-US" sz="2400" dirty="0">
                <a:latin typeface="Arial" panose="020B0604020202020204" pitchFamily="34" charset="0"/>
                <a:sym typeface="Calibri"/>
              </a:rPr>
              <a:t>The cost of the last mile…</a:t>
            </a:r>
          </a:p>
          <a:p>
            <a:pPr marL="0" lvl="0" indent="0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None/>
            </a:pPr>
            <a:endParaRPr lang="en-US" sz="2400" dirty="0">
              <a:latin typeface="Arial" panose="020B0604020202020204" pitchFamily="34" charset="0"/>
              <a:sym typeface="Calibri"/>
            </a:endParaRPr>
          </a:p>
          <a:p>
            <a:pPr marL="621938" lvl="1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sym typeface="Calibri"/>
              </a:rPr>
              <a:t>Based on SCAG’s overall estimates ($8B) for SoCal</a:t>
            </a:r>
          </a:p>
          <a:p>
            <a:pPr marL="621938" lvl="1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sym typeface="Calibri"/>
              </a:rPr>
              <a:t>And extrapolating those to Ventura County ($600M)</a:t>
            </a:r>
          </a:p>
          <a:p>
            <a:pPr marL="621938" lvl="1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sym typeface="Calibri"/>
              </a:rPr>
              <a:t>And the cost of the planned Middle-Mile routes ($20M)</a:t>
            </a:r>
          </a:p>
          <a:p>
            <a:pPr marL="621938" lvl="1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sym typeface="Calibri"/>
              </a:rPr>
              <a:t>The cost of the branch lines and the last mile infrastructure to the homes is estimated at $580M</a:t>
            </a: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dirty="0"/>
          </a:p>
          <a:p>
            <a:pPr marL="0" lvl="0" indent="0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None/>
            </a:pPr>
            <a:endParaRPr lang="en-US" sz="2400" dirty="0">
              <a:cs typeface="Calibri"/>
              <a:sym typeface="Calibri"/>
            </a:endParaRPr>
          </a:p>
          <a:p>
            <a:pPr marL="221888" lvl="0" indent="-221888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7D6A0F-FF58-42C6-9E2B-FFE6492E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291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B3FC611-E94B-4532-BD07-DEAED0B87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221888" lvl="0" indent="-221888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Font typeface="Arial"/>
              <a:buChar char="•"/>
            </a:pPr>
            <a:endParaRPr lang="en-US" sz="1400" dirty="0"/>
          </a:p>
          <a:p>
            <a:pPr marL="0" lvl="0" indent="0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2F5496"/>
              </a:buClr>
              <a:buSzPts val="2718"/>
              <a:buNone/>
            </a:pPr>
            <a:r>
              <a:rPr lang="en-US" sz="4000" b="1" dirty="0"/>
              <a:t>NATIONAL, STATE, and LOCAL STATUS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F8439-175E-48F4-83AD-518D543A7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67A8-CEE6-4B0E-BDB9-459EA31E574A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0913880"/>
      </p:ext>
    </p:extLst>
  </p:cSld>
  <p:clrMapOvr>
    <a:masterClrMapping/>
  </p:clrMapOvr>
</p:sld>
</file>

<file path=ppt/theme/theme1.xml><?xml version="1.0" encoding="utf-8"?>
<a:theme xmlns:a="http://schemas.openxmlformats.org/drawingml/2006/main" name="DOP Template - 8057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08057</Template>
  <TotalTime>8638</TotalTime>
  <Words>981</Words>
  <Application>Microsoft Office PowerPoint</Application>
  <PresentationFormat>Custom</PresentationFormat>
  <Paragraphs>174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Sans Condensed</vt:lpstr>
      <vt:lpstr>Arial</vt:lpstr>
      <vt:lpstr>DOP Template - 8057</vt:lpstr>
      <vt:lpstr>BROADBAND STATUS VCTC BOARD PRESENTATION</vt:lpstr>
      <vt:lpstr>COUNTY PROJECT VISION</vt:lpstr>
      <vt:lpstr>PARTNERS</vt:lpstr>
      <vt:lpstr>COUNTYWIDE COLLABORATION</vt:lpstr>
      <vt:lpstr>EXISTING AND PLANNED  GOVERNMENT-MANAGED FIBER</vt:lpstr>
      <vt:lpstr>PROPOSED MIDDLE MILE PROJECT ALIGNMENTS</vt:lpstr>
      <vt:lpstr>VERY PRELIMINARY COST ESTIMATES</vt:lpstr>
      <vt:lpstr>VERY PRELIMINARY COST ESTIMATES</vt:lpstr>
      <vt:lpstr>PowerPoint Presentation</vt:lpstr>
      <vt:lpstr>NATIONAL, STATE, and LOCAL STATUS </vt:lpstr>
      <vt:lpstr>NATIONAL, STATE, and LOCAL STATUS </vt:lpstr>
      <vt:lpstr>NATIONAL, STATE, and LOCAL STATUS </vt:lpstr>
      <vt:lpstr>NATIONAL, STATE, and LOCAL STATUS </vt:lpstr>
      <vt:lpstr>NATIONAL, STATE, and LOCAL STATUS </vt:lpstr>
      <vt:lpstr>PowerPoint Presentation</vt:lpstr>
      <vt:lpstr>LATA FUNDING FOR THE COUNTY OF VENTURA</vt:lpstr>
      <vt:lpstr>OBTAINING FUNDS AND A PARTNER</vt:lpstr>
      <vt:lpstr>DIGITAL EQUITY</vt:lpstr>
      <vt:lpstr>SANTA PAULA BRANCH RAILWAY</vt:lpstr>
      <vt:lpstr>VENTURA COUNTY TRANSPORTATION COMMISSION</vt:lpstr>
      <vt:lpstr>PowerPoint Presentation</vt:lpstr>
      <vt:lpstr>VENTURA COUNTY TRANSPORTATION COMMISSION</vt:lpstr>
      <vt:lpstr>THANK YOU!</vt:lpstr>
    </vt:vector>
  </TitlesOfParts>
  <Company>esynergy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BROADBAND STATUS</dc:title>
  <dc:creator>Theobald, Terry</dc:creator>
  <cp:lastModifiedBy>Conner, Debbie</cp:lastModifiedBy>
  <cp:revision>24</cp:revision>
  <cp:lastPrinted>2022-12-22T22:43:14Z</cp:lastPrinted>
  <dcterms:created xsi:type="dcterms:W3CDTF">2021-03-02T03:47:38Z</dcterms:created>
  <dcterms:modified xsi:type="dcterms:W3CDTF">2022-12-22T23:09:23Z</dcterms:modified>
</cp:coreProperties>
</file>