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4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05" r:id="rId1"/>
  </p:sldMasterIdLst>
  <p:notesMasterIdLst>
    <p:notesMasterId r:id="rId26"/>
  </p:notesMasterIdLst>
  <p:handoutMasterIdLst>
    <p:handoutMasterId r:id="rId27"/>
  </p:handoutMasterIdLst>
  <p:sldIdLst>
    <p:sldId id="419" r:id="rId2"/>
    <p:sldId id="398" r:id="rId3"/>
    <p:sldId id="281" r:id="rId4"/>
    <p:sldId id="414" r:id="rId5"/>
    <p:sldId id="430" r:id="rId6"/>
    <p:sldId id="425" r:id="rId7"/>
    <p:sldId id="435" r:id="rId8"/>
    <p:sldId id="420" r:id="rId9"/>
    <p:sldId id="434" r:id="rId10"/>
    <p:sldId id="429" r:id="rId11"/>
    <p:sldId id="265" r:id="rId12"/>
    <p:sldId id="436" r:id="rId13"/>
    <p:sldId id="403" r:id="rId14"/>
    <p:sldId id="407" r:id="rId15"/>
    <p:sldId id="408" r:id="rId16"/>
    <p:sldId id="402" r:id="rId17"/>
    <p:sldId id="406" r:id="rId18"/>
    <p:sldId id="410" r:id="rId19"/>
    <p:sldId id="290" r:id="rId20"/>
    <p:sldId id="269" r:id="rId21"/>
    <p:sldId id="437" r:id="rId22"/>
    <p:sldId id="418" r:id="rId23"/>
    <p:sldId id="279" r:id="rId24"/>
    <p:sldId id="438" r:id="rId2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am, Minh A@DOT" initials="MP" lastIdx="1" clrIdx="0">
    <p:extLst>
      <p:ext uri="{19B8F6BF-5375-455C-9EA6-DF929625EA0E}">
        <p15:presenceInfo xmlns:p15="http://schemas.microsoft.com/office/powerpoint/2012/main" userId="Pham, Minh A@DO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B15"/>
    <a:srgbClr val="111622"/>
    <a:srgbClr val="1D1D1D"/>
    <a:srgbClr val="3B93E0"/>
    <a:srgbClr val="34A6B8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27027" autoAdjust="0"/>
  </p:normalViewPr>
  <p:slideViewPr>
    <p:cSldViewPr>
      <p:cViewPr varScale="1">
        <p:scale>
          <a:sx n="33" d="100"/>
          <a:sy n="33" d="100"/>
        </p:scale>
        <p:origin x="3612" y="60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3528" y="84"/>
      </p:cViewPr>
      <p:guideLst>
        <p:guide orient="horz" pos="3025"/>
        <p:guide pos="2305"/>
      </p:guideLst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ck, Steven D@DOT" userId="b938df87-2943-4e52-865d-1937d65a7a81" providerId="ADAL" clId="{23A3B1AD-E957-4112-BDD1-6AF49898BCF3}"/>
    <pc:docChg chg="undo custSel modSld">
      <pc:chgData name="Keck, Steven D@DOT" userId="b938df87-2943-4e52-865d-1937d65a7a81" providerId="ADAL" clId="{23A3B1AD-E957-4112-BDD1-6AF49898BCF3}" dt="2022-12-28T17:30:28.489" v="19" actId="6549"/>
      <pc:docMkLst>
        <pc:docMk/>
      </pc:docMkLst>
      <pc:sldChg chg="modNotesTx">
        <pc:chgData name="Keck, Steven D@DOT" userId="b938df87-2943-4e52-865d-1937d65a7a81" providerId="ADAL" clId="{23A3B1AD-E957-4112-BDD1-6AF49898BCF3}" dt="2022-12-28T17:29:46.792" v="10" actId="6549"/>
        <pc:sldMkLst>
          <pc:docMk/>
          <pc:sldMk cId="2196870728" sldId="265"/>
        </pc:sldMkLst>
      </pc:sldChg>
      <pc:sldChg chg="modNotesTx">
        <pc:chgData name="Keck, Steven D@DOT" userId="b938df87-2943-4e52-865d-1937d65a7a81" providerId="ADAL" clId="{23A3B1AD-E957-4112-BDD1-6AF49898BCF3}" dt="2022-12-28T17:30:25.443" v="18" actId="6549"/>
        <pc:sldMkLst>
          <pc:docMk/>
          <pc:sldMk cId="2717852112" sldId="279"/>
        </pc:sldMkLst>
      </pc:sldChg>
      <pc:sldChg chg="modNotesTx">
        <pc:chgData name="Keck, Steven D@DOT" userId="b938df87-2943-4e52-865d-1937d65a7a81" providerId="ADAL" clId="{23A3B1AD-E957-4112-BDD1-6AF49898BCF3}" dt="2022-12-28T17:29:16.506" v="2" actId="6549"/>
        <pc:sldMkLst>
          <pc:docMk/>
          <pc:sldMk cId="1756037335" sldId="281"/>
        </pc:sldMkLst>
      </pc:sldChg>
      <pc:sldChg chg="modNotesTx">
        <pc:chgData name="Keck, Steven D@DOT" userId="b938df87-2943-4e52-865d-1937d65a7a81" providerId="ADAL" clId="{23A3B1AD-E957-4112-BDD1-6AF49898BCF3}" dt="2022-12-28T17:29:13.596" v="1" actId="6549"/>
        <pc:sldMkLst>
          <pc:docMk/>
          <pc:sldMk cId="2915490244" sldId="398"/>
        </pc:sldMkLst>
      </pc:sldChg>
      <pc:sldChg chg="modNotesTx">
        <pc:chgData name="Keck, Steven D@DOT" userId="b938df87-2943-4e52-865d-1937d65a7a81" providerId="ADAL" clId="{23A3B1AD-E957-4112-BDD1-6AF49898BCF3}" dt="2022-12-28T17:29:19.438" v="3" actId="6549"/>
        <pc:sldMkLst>
          <pc:docMk/>
          <pc:sldMk cId="2386183566" sldId="414"/>
        </pc:sldMkLst>
      </pc:sldChg>
      <pc:sldChg chg="modNotesTx">
        <pc:chgData name="Keck, Steven D@DOT" userId="b938df87-2943-4e52-865d-1937d65a7a81" providerId="ADAL" clId="{23A3B1AD-E957-4112-BDD1-6AF49898BCF3}" dt="2022-12-28T17:30:08.503" v="13" actId="6549"/>
        <pc:sldMkLst>
          <pc:docMk/>
          <pc:sldMk cId="4039682041" sldId="418"/>
        </pc:sldMkLst>
      </pc:sldChg>
      <pc:sldChg chg="modNotesTx">
        <pc:chgData name="Keck, Steven D@DOT" userId="b938df87-2943-4e52-865d-1937d65a7a81" providerId="ADAL" clId="{23A3B1AD-E957-4112-BDD1-6AF49898BCF3}" dt="2022-12-28T17:29:10.460" v="0" actId="6549"/>
        <pc:sldMkLst>
          <pc:docMk/>
          <pc:sldMk cId="1986256377" sldId="419"/>
        </pc:sldMkLst>
      </pc:sldChg>
      <pc:sldChg chg="modNotesTx">
        <pc:chgData name="Keck, Steven D@DOT" userId="b938df87-2943-4e52-865d-1937d65a7a81" providerId="ADAL" clId="{23A3B1AD-E957-4112-BDD1-6AF49898BCF3}" dt="2022-12-28T17:29:30.707" v="7" actId="6549"/>
        <pc:sldMkLst>
          <pc:docMk/>
          <pc:sldMk cId="3580370403" sldId="420"/>
        </pc:sldMkLst>
      </pc:sldChg>
      <pc:sldChg chg="modNotesTx">
        <pc:chgData name="Keck, Steven D@DOT" userId="b938df87-2943-4e52-865d-1937d65a7a81" providerId="ADAL" clId="{23A3B1AD-E957-4112-BDD1-6AF49898BCF3}" dt="2022-12-28T17:29:25.890" v="6" actId="6549"/>
        <pc:sldMkLst>
          <pc:docMk/>
          <pc:sldMk cId="2037983386" sldId="425"/>
        </pc:sldMkLst>
      </pc:sldChg>
      <pc:sldChg chg="modNotesTx">
        <pc:chgData name="Keck, Steven D@DOT" userId="b938df87-2943-4e52-865d-1937d65a7a81" providerId="ADAL" clId="{23A3B1AD-E957-4112-BDD1-6AF49898BCF3}" dt="2022-12-28T17:29:41.544" v="9" actId="6549"/>
        <pc:sldMkLst>
          <pc:docMk/>
          <pc:sldMk cId="3005288678" sldId="429"/>
        </pc:sldMkLst>
      </pc:sldChg>
      <pc:sldChg chg="modNotesTx">
        <pc:chgData name="Keck, Steven D@DOT" userId="b938df87-2943-4e52-865d-1937d65a7a81" providerId="ADAL" clId="{23A3B1AD-E957-4112-BDD1-6AF49898BCF3}" dt="2022-12-28T17:29:22.125" v="4" actId="6549"/>
        <pc:sldMkLst>
          <pc:docMk/>
          <pc:sldMk cId="190247913" sldId="430"/>
        </pc:sldMkLst>
      </pc:sldChg>
      <pc:sldChg chg="modNotesTx">
        <pc:chgData name="Keck, Steven D@DOT" userId="b938df87-2943-4e52-865d-1937d65a7a81" providerId="ADAL" clId="{23A3B1AD-E957-4112-BDD1-6AF49898BCF3}" dt="2022-12-28T17:29:36.091" v="8" actId="6549"/>
        <pc:sldMkLst>
          <pc:docMk/>
          <pc:sldMk cId="2341211993" sldId="434"/>
        </pc:sldMkLst>
      </pc:sldChg>
      <pc:sldChg chg="modNotesTx">
        <pc:chgData name="Keck, Steven D@DOT" userId="b938df87-2943-4e52-865d-1937d65a7a81" providerId="ADAL" clId="{23A3B1AD-E957-4112-BDD1-6AF49898BCF3}" dt="2022-12-28T17:29:50.339" v="11" actId="6549"/>
        <pc:sldMkLst>
          <pc:docMk/>
          <pc:sldMk cId="548139652" sldId="436"/>
        </pc:sldMkLst>
      </pc:sldChg>
      <pc:sldChg chg="modNotesTx">
        <pc:chgData name="Keck, Steven D@DOT" userId="b938df87-2943-4e52-865d-1937d65a7a81" providerId="ADAL" clId="{23A3B1AD-E957-4112-BDD1-6AF49898BCF3}" dt="2022-12-28T17:30:05.722" v="12" actId="6549"/>
        <pc:sldMkLst>
          <pc:docMk/>
          <pc:sldMk cId="4223699220" sldId="437"/>
        </pc:sldMkLst>
      </pc:sldChg>
      <pc:sldChg chg="modNotesTx">
        <pc:chgData name="Keck, Steven D@DOT" userId="b938df87-2943-4e52-865d-1937d65a7a81" providerId="ADAL" clId="{23A3B1AD-E957-4112-BDD1-6AF49898BCF3}" dt="2022-12-28T17:30:28.489" v="19" actId="6549"/>
        <pc:sldMkLst>
          <pc:docMk/>
          <pc:sldMk cId="2171564261" sldId="43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500" dirty="0">
                <a:latin typeface="Century Gothic" panose="020B0502020202020204" pitchFamily="34" charset="0"/>
              </a:rPr>
              <a:t>30+ Years of Gasoline Consumption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tx1"/>
              </a:solidFill>
              <a:round/>
            </a:ln>
            <a:effectLst/>
          </c:spPr>
          <c:invertIfNegative val="0"/>
          <c:dPt>
            <c:idx val="31"/>
            <c:invertIfNegative val="0"/>
            <c:bubble3D val="0"/>
            <c:spPr>
              <a:solidFill>
                <a:schemeClr val="accent4"/>
              </a:solidFill>
              <a:ln w="9525" cap="flat" cmpd="sng" algn="ctr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39-4ABD-9312-4091FDDA8320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4"/>
              </a:solidFill>
              <a:ln w="9525" cap="flat" cmpd="sng" algn="ctr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39-4ABD-9312-4091FDDA8320}"/>
              </c:ext>
            </c:extLst>
          </c:dPt>
          <c:dLbls>
            <c:delete val="1"/>
          </c:dLbls>
          <c:cat>
            <c:strRef>
              <c:f>'[Historic Revenue Consumption Chart.xlsx]CDTFA Data'!$C$26:$AI$26</c:f>
              <c:strCache>
                <c:ptCount val="33"/>
                <c:pt idx="0">
                  <c:v>1990-91</c:v>
                </c:pt>
                <c:pt idx="1">
                  <c:v>1991-92</c:v>
                </c:pt>
                <c:pt idx="2">
                  <c:v>1992-93</c:v>
                </c:pt>
                <c:pt idx="3">
                  <c:v>1993-94</c:v>
                </c:pt>
                <c:pt idx="4">
                  <c:v>1994-95</c:v>
                </c:pt>
                <c:pt idx="5">
                  <c:v>1995-96</c:v>
                </c:pt>
                <c:pt idx="6">
                  <c:v>1996-97</c:v>
                </c:pt>
                <c:pt idx="7">
                  <c:v>1997-98</c:v>
                </c:pt>
                <c:pt idx="8">
                  <c:v>1998-99</c:v>
                </c:pt>
                <c:pt idx="9">
                  <c:v>1999-00</c:v>
                </c:pt>
                <c:pt idx="10">
                  <c:v>2000-01</c:v>
                </c:pt>
                <c:pt idx="11">
                  <c:v>2001-02</c:v>
                </c:pt>
                <c:pt idx="12">
                  <c:v>2002-03</c:v>
                </c:pt>
                <c:pt idx="13">
                  <c:v>2003-04</c:v>
                </c:pt>
                <c:pt idx="14">
                  <c:v>2004-05</c:v>
                </c:pt>
                <c:pt idx="15">
                  <c:v>2005-06</c:v>
                </c:pt>
                <c:pt idx="16">
                  <c:v>2006-07</c:v>
                </c:pt>
                <c:pt idx="17">
                  <c:v>2007-08</c:v>
                </c:pt>
                <c:pt idx="18">
                  <c:v>2008-09</c:v>
                </c:pt>
                <c:pt idx="19">
                  <c:v>2009-10</c:v>
                </c:pt>
                <c:pt idx="20">
                  <c:v>2010-11</c:v>
                </c:pt>
                <c:pt idx="21">
                  <c:v>2011-12</c:v>
                </c:pt>
                <c:pt idx="22">
                  <c:v>2012-13</c:v>
                </c:pt>
                <c:pt idx="23">
                  <c:v>2013-14</c:v>
                </c:pt>
                <c:pt idx="24">
                  <c:v>2014-15</c:v>
                </c:pt>
                <c:pt idx="25">
                  <c:v>2015-16</c:v>
                </c:pt>
                <c:pt idx="26">
                  <c:v>2016-17</c:v>
                </c:pt>
                <c:pt idx="27">
                  <c:v>2017-18</c:v>
                </c:pt>
                <c:pt idx="28">
                  <c:v>2018-19</c:v>
                </c:pt>
                <c:pt idx="29">
                  <c:v>2019-20</c:v>
                </c:pt>
                <c:pt idx="30">
                  <c:v>2020-21</c:v>
                </c:pt>
                <c:pt idx="31">
                  <c:v>2021-22</c:v>
                </c:pt>
                <c:pt idx="32">
                  <c:v>2022-23</c:v>
                </c:pt>
              </c:strCache>
            </c:strRef>
          </c:cat>
          <c:val>
            <c:numRef>
              <c:f>'[Historic Revenue Consumption Chart.xlsx]CDTFA Data'!$C$27:$AI$27</c:f>
              <c:numCache>
                <c:formatCode>#,##0</c:formatCode>
                <c:ptCount val="33"/>
                <c:pt idx="0">
                  <c:v>13253.568883</c:v>
                </c:pt>
                <c:pt idx="1">
                  <c:v>13106.435261000001</c:v>
                </c:pt>
                <c:pt idx="2">
                  <c:v>13166.370113000001</c:v>
                </c:pt>
                <c:pt idx="3">
                  <c:v>13240.338180999999</c:v>
                </c:pt>
                <c:pt idx="4">
                  <c:v>13278.846117999999</c:v>
                </c:pt>
                <c:pt idx="5">
                  <c:v>13632.893359</c:v>
                </c:pt>
                <c:pt idx="6">
                  <c:v>13720.331698</c:v>
                </c:pt>
                <c:pt idx="7">
                  <c:v>13926.011383999999</c:v>
                </c:pt>
                <c:pt idx="8">
                  <c:v>14224.771843</c:v>
                </c:pt>
                <c:pt idx="9">
                  <c:v>14715.765343999999</c:v>
                </c:pt>
                <c:pt idx="10">
                  <c:v>14870.291569000001</c:v>
                </c:pt>
                <c:pt idx="11">
                  <c:v>15237.393921999999</c:v>
                </c:pt>
                <c:pt idx="12">
                  <c:v>15490.979716</c:v>
                </c:pt>
                <c:pt idx="13">
                  <c:v>15900.648313</c:v>
                </c:pt>
                <c:pt idx="14">
                  <c:v>15881.736622</c:v>
                </c:pt>
                <c:pt idx="15">
                  <c:v>15914.082619999999</c:v>
                </c:pt>
                <c:pt idx="16">
                  <c:v>15775.688699</c:v>
                </c:pt>
                <c:pt idx="17">
                  <c:v>15461.861204999999</c:v>
                </c:pt>
                <c:pt idx="18">
                  <c:v>14836.698095</c:v>
                </c:pt>
                <c:pt idx="19">
                  <c:v>14801.303851000001</c:v>
                </c:pt>
                <c:pt idx="20">
                  <c:v>14728.734063</c:v>
                </c:pt>
                <c:pt idx="21">
                  <c:v>14613.293887</c:v>
                </c:pt>
                <c:pt idx="22">
                  <c:v>14443.650668</c:v>
                </c:pt>
                <c:pt idx="23">
                  <c:v>14573.637973000001</c:v>
                </c:pt>
                <c:pt idx="24">
                  <c:v>14921.441859</c:v>
                </c:pt>
                <c:pt idx="25">
                  <c:v>15297.030908999999</c:v>
                </c:pt>
                <c:pt idx="26">
                  <c:v>15540.154774000001</c:v>
                </c:pt>
                <c:pt idx="27">
                  <c:v>15589.042965000001</c:v>
                </c:pt>
                <c:pt idx="28">
                  <c:v>15338.758755999999</c:v>
                </c:pt>
                <c:pt idx="29">
                  <c:v>14008.219800000001</c:v>
                </c:pt>
                <c:pt idx="30">
                  <c:v>13060.407775</c:v>
                </c:pt>
                <c:pt idx="31">
                  <c:v>14498.998460839999</c:v>
                </c:pt>
                <c:pt idx="32">
                  <c:v>14933.9684146652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39-4ABD-9312-4091FDDA832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57422832"/>
        <c:axId val="252015088"/>
      </c:barChart>
      <c:catAx>
        <c:axId val="25742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800" b="0" i="0" u="none" strike="noStrike" kern="1200" cap="all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252015088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2520150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57422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359B-3A11-40BA-B70E-18312D8E21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68927" cy="480388"/>
          </a:xfrm>
          <a:prstGeom prst="rect">
            <a:avLst/>
          </a:prstGeom>
        </p:spPr>
        <p:txBody>
          <a:bodyPr vert="horz" lIns="96609" tIns="48303" rIns="96609" bIns="4830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6E2CF-1D3A-407A-A9D7-0625343E9A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4617" y="9119173"/>
            <a:ext cx="3168927" cy="480388"/>
          </a:xfrm>
          <a:prstGeom prst="rect">
            <a:avLst/>
          </a:prstGeom>
        </p:spPr>
        <p:txBody>
          <a:bodyPr vert="horz" lIns="92924" tIns="46462" rIns="92924" bIns="46462" rtlCol="0" anchor="b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F60B062-4F42-4F45-867F-A22FBC1613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FC81A129-F283-4D3B-9ED7-F0335DA9B7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8927" cy="480388"/>
          </a:xfrm>
          <a:prstGeom prst="rect">
            <a:avLst/>
          </a:prstGeom>
        </p:spPr>
        <p:txBody>
          <a:bodyPr vert="horz" lIns="92924" tIns="46462" rIns="92924" bIns="46462" rtlCol="0"/>
          <a:lstStyle>
            <a:lvl1pPr algn="l"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4A7567-0390-4387-A078-D18D50468A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8927" cy="480388"/>
          </a:xfrm>
          <a:prstGeom prst="rect">
            <a:avLst/>
          </a:prstGeom>
        </p:spPr>
        <p:txBody>
          <a:bodyPr vert="horz" lIns="93135" tIns="46565" rIns="93135" bIns="4656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A9A48A-FF0B-46DB-8B0E-12D7975E3E0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4617" y="0"/>
            <a:ext cx="3168927" cy="480388"/>
          </a:xfrm>
          <a:prstGeom prst="rect">
            <a:avLst/>
          </a:prstGeom>
        </p:spPr>
        <p:txBody>
          <a:bodyPr vert="horz" lIns="93135" tIns="46565" rIns="93135" bIns="4656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56B2549-0C0D-4FF5-B039-D2988BCC2D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5713" y="719138"/>
            <a:ext cx="4803775" cy="3602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5" tIns="46565" rIns="93135" bIns="4656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6F968F2-49D1-42F0-8848-61290207CF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0527" y="4559587"/>
            <a:ext cx="5854148" cy="4321852"/>
          </a:xfrm>
          <a:prstGeom prst="rect">
            <a:avLst/>
          </a:prstGeom>
        </p:spPr>
        <p:txBody>
          <a:bodyPr vert="horz" lIns="93135" tIns="46565" rIns="93135" bIns="4656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07DC78-718B-4F7E-B1B8-6745C141756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68927" cy="480388"/>
          </a:xfrm>
          <a:prstGeom prst="rect">
            <a:avLst/>
          </a:prstGeom>
        </p:spPr>
        <p:txBody>
          <a:bodyPr vert="horz" lIns="93135" tIns="46565" rIns="93135" bIns="4656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EFF5C-E5CA-45DA-BA2E-40F128DE56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4617" y="9119173"/>
            <a:ext cx="3168927" cy="480388"/>
          </a:xfrm>
          <a:prstGeom prst="rect">
            <a:avLst/>
          </a:prstGeom>
        </p:spPr>
        <p:txBody>
          <a:bodyPr vert="horz" lIns="93135" tIns="46565" rIns="93135" bIns="4656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260A0C1-E515-43A1-8867-9206EA0CF2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4254">
              <a:defRPr/>
            </a:pPr>
            <a:fld id="{8DE234F5-CDD5-4671-A54B-FB9ECFF2AE7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4254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36717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8507"/>
            <a:fld id="{8DE234F5-CDD5-4671-A54B-FB9ECFF2AE76}" type="slidenum">
              <a:rPr lang="en-US">
                <a:solidFill>
                  <a:prstClr val="black"/>
                </a:solidFill>
                <a:latin typeface="Calibri"/>
              </a:rPr>
              <a:pPr defTabSz="948507"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7944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234F5-CDD5-4671-A54B-FB9ECFF2AE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26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234F5-CDD5-4671-A54B-FB9ECFF2AE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190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60A0C1-E515-43A1-8867-9206EA0CF23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62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60A0C1-E515-43A1-8867-9206EA0CF23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457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60A0C1-E515-43A1-8867-9206EA0CF23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92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60A0C1-E515-43A1-8867-9206EA0CF23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48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60A0C1-E515-43A1-8867-9206EA0CF23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723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60A0C1-E515-43A1-8867-9206EA0CF23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5827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60A0C1-E515-43A1-8867-9206EA0CF23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8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1D092D-853E-4D2D-A1D7-AD81852E201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45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0FF157-9DD2-459B-98AC-4074C0D1D7A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4655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74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234F5-CDD5-4671-A54B-FB9ECFF2AE7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7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8972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60A0C1-E515-43A1-8867-9206EA0CF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5529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24867-5BAD-443E-93AA-3134B451E9D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301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60A0C1-E515-43A1-8867-9206EA0CF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892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1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24867-5BAD-443E-93AA-3134B451E9D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961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66863" y="1200150"/>
            <a:ext cx="4321175" cy="3241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24867-5BAD-443E-93AA-3134B451E9D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775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7845" indent="-177845"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defTabSz="948507">
              <a:defRPr/>
            </a:pPr>
            <a:fld id="{82D5C440-C315-4FA6-95B3-7A2562ADC3F9}" type="slidenum">
              <a:rPr lang="en-US">
                <a:solidFill>
                  <a:prstClr val="black"/>
                </a:solidFill>
                <a:latin typeface="Calibri"/>
              </a:rPr>
              <a:pPr defTabSz="948507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4938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948507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8507">
              <a:defRPr/>
            </a:pPr>
            <a:fld id="{C260A0C1-E515-43A1-8867-9206EA0CF239}" type="slidenum">
              <a:rPr lang="en-US">
                <a:solidFill>
                  <a:prstClr val="black"/>
                </a:solidFill>
                <a:latin typeface="Calibri"/>
              </a:rPr>
              <a:pPr defTabSz="948507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2413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24867-5BAD-443E-93AA-3134B451E9D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60A0C1-E515-43A1-8867-9206EA0CF23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651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234F5-CDD5-4671-A54B-FB9ECFF2AE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955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106D-4B9C-4B3A-970F-18460DE54255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422E-55F6-4263-BD22-A06C802C5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30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106D-4B9C-4B3A-970F-18460DE54255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422E-55F6-4263-BD22-A06C802C5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2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106D-4B9C-4B3A-970F-18460DE54255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422E-55F6-4263-BD22-A06C802C5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76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li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A72B0A0-29DB-43DD-94B2-B5B8BA1E7EFD}"/>
              </a:ext>
            </a:extLst>
          </p:cNvPr>
          <p:cNvSpPr/>
          <p:nvPr userDrawn="1"/>
        </p:nvSpPr>
        <p:spPr>
          <a:xfrm>
            <a:off x="1" y="0"/>
            <a:ext cx="433768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roads">
            <a:extLst>
              <a:ext uri="{FF2B5EF4-FFF2-40B4-BE49-F238E27FC236}">
                <a16:creationId xmlns:a16="http://schemas.microsoft.com/office/drawing/2014/main" id="{D6121983-C1DD-43E4-8F1E-72D737C0CB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75822" y="0"/>
            <a:ext cx="1029564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F80846-A5C7-49DC-AEC8-6AB24EDEE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510539"/>
            <a:ext cx="3467814" cy="54352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7058B5-5386-4A2E-80D1-EAB9F4F941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510540"/>
            <a:ext cx="3887391" cy="54352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BF3460-048F-4CBB-B3AD-4BAD10045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015" y="6393181"/>
            <a:ext cx="2057400" cy="328295"/>
          </a:xfrm>
          <a:prstGeom prst="rect">
            <a:avLst/>
          </a:prstGeom>
        </p:spPr>
        <p:txBody>
          <a:bodyPr/>
          <a:lstStyle/>
          <a:p>
            <a:fld id="{F152B3B5-F72C-44CB-8AF3-D08728424D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6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106D-4B9C-4B3A-970F-18460DE54255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422E-55F6-4263-BD22-A06C802C5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79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106D-4B9C-4B3A-970F-18460DE54255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422E-55F6-4263-BD22-A06C802C5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9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106D-4B9C-4B3A-970F-18460DE54255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422E-55F6-4263-BD22-A06C802C5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21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106D-4B9C-4B3A-970F-18460DE54255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422E-55F6-4263-BD22-A06C802C5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7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106D-4B9C-4B3A-970F-18460DE54255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422E-55F6-4263-BD22-A06C802C5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1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106D-4B9C-4B3A-970F-18460DE54255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422E-55F6-4263-BD22-A06C802C5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2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106D-4B9C-4B3A-970F-18460DE54255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422E-55F6-4263-BD22-A06C802C5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2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106D-4B9C-4B3A-970F-18460DE54255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422E-55F6-4263-BD22-A06C802C5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3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A106D-4B9C-4B3A-970F-18460DE54255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3422E-55F6-4263-BD22-A06C802C5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0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6" r:id="rId1"/>
    <p:sldLayoutId id="2147484807" r:id="rId2"/>
    <p:sldLayoutId id="2147484808" r:id="rId3"/>
    <p:sldLayoutId id="2147484809" r:id="rId4"/>
    <p:sldLayoutId id="2147484810" r:id="rId5"/>
    <p:sldLayoutId id="2147484811" r:id="rId6"/>
    <p:sldLayoutId id="2147484812" r:id="rId7"/>
    <p:sldLayoutId id="2147484813" r:id="rId8"/>
    <p:sldLayoutId id="2147484814" r:id="rId9"/>
    <p:sldLayoutId id="2147484815" r:id="rId10"/>
    <p:sldLayoutId id="2147484816" r:id="rId11"/>
    <p:sldLayoutId id="214748481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https://player.vimeo.com/video/459031006?h=cdaba68b6e&amp;app_id=122963" TargetMode="Externa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5128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4" name="Picture 4" descr="Highway 101 construction project near King City continues with ramp  closures beginning Sunday | News Break">
            <a:extLst>
              <a:ext uri="{FF2B5EF4-FFF2-40B4-BE49-F238E27FC236}">
                <a16:creationId xmlns:a16="http://schemas.microsoft.com/office/drawing/2014/main" id="{EC345A6F-43FF-473B-8822-2A0CAA506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03" b="1"/>
          <a:stretch/>
        </p:blipFill>
        <p:spPr bwMode="auto">
          <a:xfrm>
            <a:off x="3403621" y="3692026"/>
            <a:ext cx="5733047" cy="316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2022 A 2024 En Carretera Asfaltada Negra Y Líneas Blancas, Feliz Año Nuevo  Y Concepto De Camino Al éxito Fotos, Retratos, Imágenes Y Fotografía De  Archivo Libres De Derecho. Image 165054184.">
            <a:extLst>
              <a:ext uri="{FF2B5EF4-FFF2-40B4-BE49-F238E27FC236}">
                <a16:creationId xmlns:a16="http://schemas.microsoft.com/office/drawing/2014/main" id="{C2D61AFD-F38A-4020-B9FA-1613C4E8F1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3" r="3" b="7631"/>
          <a:stretch/>
        </p:blipFill>
        <p:spPr bwMode="auto">
          <a:xfrm>
            <a:off x="3407287" y="-3"/>
            <a:ext cx="5733047" cy="367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Rectangle 5130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63B4EC-58A4-47B3-B17A-AE4FC588C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019" y="515435"/>
            <a:ext cx="4046934" cy="2387600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State Transportation Funding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CF3121E-1901-4B36-A443-42A248895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3902074"/>
            <a:ext cx="4046934" cy="2193923"/>
          </a:xfrm>
        </p:spPr>
        <p:txBody>
          <a:bodyPr>
            <a:normAutofit/>
          </a:bodyPr>
          <a:lstStyle/>
          <a:p>
            <a:pPr algn="l"/>
            <a:r>
              <a:rPr lang="en-US" sz="2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Steven Keck</a:t>
            </a:r>
          </a:p>
          <a:p>
            <a:pPr algn="l">
              <a:lnSpc>
                <a:spcPct val="120000"/>
              </a:lnSpc>
            </a:pPr>
            <a:r>
              <a:rPr lang="en-US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Chief Financial Officer, California Department of Transportation</a:t>
            </a:r>
          </a:p>
          <a:p>
            <a:pPr algn="l"/>
            <a:endParaRPr lang="en-US" sz="1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133" name="Straight Connector 5132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3681408"/>
            <a:ext cx="851534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256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5EDF7-3AA6-4BA5-B100-9C43B9D4A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2059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ZEV Adoption Impacts to the Effectiveness of the Gas Tax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F1A7A2-298E-4955-82ED-F1C75562B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" y="1547623"/>
            <a:ext cx="7791450" cy="478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88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592DBB1-5039-4F81-892C-83FD58BC8DD1}"/>
              </a:ext>
            </a:extLst>
          </p:cNvPr>
          <p:cNvGrpSpPr/>
          <p:nvPr/>
        </p:nvGrpSpPr>
        <p:grpSpPr>
          <a:xfrm>
            <a:off x="758927" y="2243397"/>
            <a:ext cx="6933777" cy="3788287"/>
            <a:chOff x="758928" y="2243397"/>
            <a:chExt cx="5477282" cy="30164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C4B61F0-A3A9-41DA-895B-910F59E7C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274288">
              <a:off x="4584177" y="2333754"/>
              <a:ext cx="1652033" cy="275339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EF369BC-B53F-4EEB-98B4-38C5C13F6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49597">
              <a:off x="3478505" y="2243397"/>
              <a:ext cx="1645150" cy="275338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6B940DE-AE08-44FE-8A7A-46C94A9A7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667776">
              <a:off x="2684104" y="2333754"/>
              <a:ext cx="1755646" cy="292607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911A852-3AB1-4101-80CA-58D9CBC21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61076" y="2333754"/>
              <a:ext cx="1645150" cy="275338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0CF8E5F-6433-4F73-9878-489A580B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0375183">
              <a:off x="758928" y="2333754"/>
              <a:ext cx="1652033" cy="2753389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BAB8FEA-1A5C-45DC-ABC9-47C1EF89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The Future is Closer Than You Think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2F16A0D-85F0-4565-8E64-8A1D42E1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>
              <a:defRPr/>
            </a:pPr>
            <a:fld id="{DE03CB6B-1857-4AAF-8159-5E5D832B6D9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870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Rectangle 142">
            <a:extLst>
              <a:ext uri="{FF2B5EF4-FFF2-40B4-BE49-F238E27FC236}">
                <a16:creationId xmlns:a16="http://schemas.microsoft.com/office/drawing/2014/main" id="{D1C26593-9A51-48FE-9FA2-A9052E57F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9144000" cy="68584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01" name="Freeform 15">
            <a:extLst>
              <a:ext uri="{FF2B5EF4-FFF2-40B4-BE49-F238E27FC236}">
                <a16:creationId xmlns:a16="http://schemas.microsoft.com/office/drawing/2014/main" id="{B9D473B1-934D-4F2D-AC4B-5BFB4BAC5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06952" cy="6858000"/>
          </a:xfrm>
          <a:custGeom>
            <a:avLst/>
            <a:gdLst>
              <a:gd name="connsiteX0" fmla="*/ 0 w 9742603"/>
              <a:gd name="connsiteY0" fmla="*/ 0 h 6858000"/>
              <a:gd name="connsiteX1" fmla="*/ 152400 w 9742603"/>
              <a:gd name="connsiteY1" fmla="*/ 0 h 6858000"/>
              <a:gd name="connsiteX2" fmla="*/ 6566449 w 9742603"/>
              <a:gd name="connsiteY2" fmla="*/ 0 h 6858000"/>
              <a:gd name="connsiteX3" fmla="*/ 9742603 w 9742603"/>
              <a:gd name="connsiteY3" fmla="*/ 6858000 h 6858000"/>
              <a:gd name="connsiteX4" fmla="*/ 152400 w 9742603"/>
              <a:gd name="connsiteY4" fmla="*/ 6858000 h 6858000"/>
              <a:gd name="connsiteX5" fmla="*/ 0 w 974260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2603" h="685800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02" name="Freeform 11">
            <a:extLst>
              <a:ext uri="{FF2B5EF4-FFF2-40B4-BE49-F238E27FC236}">
                <a16:creationId xmlns:a16="http://schemas.microsoft.com/office/drawing/2014/main" id="{CDE3C03E-D949-4F50-AAFA-3278B2212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35252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AB8FEA-1A5C-45DC-ABC9-47C1EF891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389334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What Do We Need to Do?</a:t>
            </a:r>
          </a:p>
        </p:txBody>
      </p:sp>
      <p:pic>
        <p:nvPicPr>
          <p:cNvPr id="3078" name="Picture 6" descr="Big Island Residents Express Concerns Over Road Usage Charge : Big Island  Now : Big Island News and Information">
            <a:extLst>
              <a:ext uri="{FF2B5EF4-FFF2-40B4-BE49-F238E27FC236}">
                <a16:creationId xmlns:a16="http://schemas.microsoft.com/office/drawing/2014/main" id="{D136BE30-6165-4AD7-AFD3-426106682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0392" y="442505"/>
            <a:ext cx="3252309" cy="114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322AC0-09AC-42F5-97A2-E523BDC8F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21249"/>
            <a:ext cx="4280673" cy="4155713"/>
          </a:xfrm>
        </p:spPr>
        <p:txBody>
          <a:bodyPr>
            <a:normAutofit/>
          </a:bodyPr>
          <a:lstStyle/>
          <a:p>
            <a:r>
              <a:rPr lang="en-US" sz="2400" dirty="0"/>
              <a:t>Modernize the Transportation Funding System from the ground up</a:t>
            </a:r>
          </a:p>
          <a:p>
            <a:r>
              <a:rPr lang="en-US" sz="2400" dirty="0"/>
              <a:t>Address “Fair Share” issues </a:t>
            </a:r>
          </a:p>
          <a:p>
            <a:r>
              <a:rPr lang="en-US" sz="2400" dirty="0"/>
              <a:t>Take the opportunity to address equity issues</a:t>
            </a:r>
          </a:p>
          <a:p>
            <a:r>
              <a:rPr lang="en-US" sz="2400" dirty="0"/>
              <a:t>Communicate</a:t>
            </a:r>
          </a:p>
          <a:p>
            <a:r>
              <a:rPr lang="en-US" sz="2400" dirty="0"/>
              <a:t>Communicate</a:t>
            </a:r>
          </a:p>
          <a:p>
            <a:r>
              <a:rPr lang="en-US" sz="2400" dirty="0"/>
              <a:t>Communicate</a:t>
            </a:r>
          </a:p>
        </p:txBody>
      </p:sp>
      <p:pic>
        <p:nvPicPr>
          <p:cNvPr id="21" name="Picture 4" descr="Screengrab from OreGo website.">
            <a:extLst>
              <a:ext uri="{FF2B5EF4-FFF2-40B4-BE49-F238E27FC236}">
                <a16:creationId xmlns:a16="http://schemas.microsoft.com/office/drawing/2014/main" id="{0BFA7853-F7C1-49C3-A4B7-4BB520091A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1"/>
          <a:stretch/>
        </p:blipFill>
        <p:spPr bwMode="auto">
          <a:xfrm>
            <a:off x="6348234" y="2302124"/>
            <a:ext cx="2631336" cy="129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alifornia Road Charge Pilot Program 2017 Final Report">
            <a:extLst>
              <a:ext uri="{FF2B5EF4-FFF2-40B4-BE49-F238E27FC236}">
                <a16:creationId xmlns:a16="http://schemas.microsoft.com/office/drawing/2014/main" id="{0549F91F-AFF4-4218-9C3E-F18B0EF5A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9978" y="4028458"/>
            <a:ext cx="2105101" cy="272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Vehicle Miles Traveled (VMT) Fees Study — Texas A&amp;M Transportation Institute">
            <a:extLst>
              <a:ext uri="{FF2B5EF4-FFF2-40B4-BE49-F238E27FC236}">
                <a16:creationId xmlns:a16="http://schemas.microsoft.com/office/drawing/2014/main" id="{0A69BEFB-1E6C-4E50-A826-753CE055B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4214" y="4959885"/>
            <a:ext cx="1388004" cy="53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3150E50D-BCBF-470A-B77C-6F2575B3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03CB6B-1857-4AAF-8159-5E5D832B6D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39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25F54-4F63-47E3-AABA-15DCBAA14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What is a Road Charge?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2E289-505C-4CB1-9214-09F2F5F0F0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46347" y="3538072"/>
            <a:ext cx="3723774" cy="21140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350" dirty="0">
                <a:latin typeface="Century Gothic" panose="020B0502020202020204" pitchFamily="34" charset="0"/>
              </a:rPr>
              <a:t>California is studying Road Charge as:</a:t>
            </a:r>
          </a:p>
          <a:p>
            <a:r>
              <a:rPr lang="en-US" sz="1350" dirty="0">
                <a:latin typeface="Century Gothic" panose="020B0502020202020204" pitchFamily="34" charset="0"/>
              </a:rPr>
              <a:t>A </a:t>
            </a:r>
            <a:r>
              <a:rPr lang="en-US" sz="1350" u="sng" dirty="0">
                <a:latin typeface="Century Gothic" panose="020B0502020202020204" pitchFamily="34" charset="0"/>
              </a:rPr>
              <a:t>replacement</a:t>
            </a:r>
            <a:r>
              <a:rPr lang="en-US" sz="1350" dirty="0">
                <a:latin typeface="Century Gothic" panose="020B0502020202020204" pitchFamily="34" charset="0"/>
              </a:rPr>
              <a:t> for the gas tax</a:t>
            </a:r>
          </a:p>
          <a:p>
            <a:r>
              <a:rPr lang="en-US" sz="1350" dirty="0">
                <a:latin typeface="Century Gothic" panose="020B0502020202020204" pitchFamily="34" charset="0"/>
              </a:rPr>
              <a:t>One per mile rate for all passenger vehicles</a:t>
            </a:r>
          </a:p>
          <a:p>
            <a:r>
              <a:rPr lang="en-US" sz="1350" dirty="0">
                <a:latin typeface="Century Gothic" panose="020B0502020202020204" pitchFamily="34" charset="0"/>
              </a:rPr>
              <a:t>Revenue neutral, not a tax increase</a:t>
            </a:r>
          </a:p>
          <a:p>
            <a:r>
              <a:rPr lang="en-US" sz="1350" dirty="0">
                <a:latin typeface="Century Gothic" panose="020B0502020202020204" pitchFamily="34" charset="0"/>
              </a:rPr>
              <a:t>Aims to stabilize funding, not change behavior</a:t>
            </a:r>
          </a:p>
          <a:p>
            <a:r>
              <a:rPr lang="en-US" sz="1350" dirty="0">
                <a:latin typeface="Century Gothic" panose="020B0502020202020204" pitchFamily="34" charset="0"/>
              </a:rPr>
              <a:t>No change in how funding is spent: existing formulas and programs remain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E1235-9821-4FC1-ABF3-683F13002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4881" y="6477000"/>
            <a:ext cx="2057400" cy="328295"/>
          </a:xfrm>
        </p:spPr>
        <p:txBody>
          <a:bodyPr/>
          <a:lstStyle/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152B3B5-F72C-44CB-8AF3-D08728424DF9}" type="slidenum">
              <a:rPr lang="en-US" sz="825">
                <a:solidFill>
                  <a:srgbClr val="0F1012">
                    <a:tint val="75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pPr algn="l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sz="825" dirty="0">
              <a:solidFill>
                <a:srgbClr val="0F1012">
                  <a:tint val="75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16464A-DC3F-474A-8254-82CBB1332009}"/>
              </a:ext>
            </a:extLst>
          </p:cNvPr>
          <p:cNvSpPr txBox="1"/>
          <p:nvPr/>
        </p:nvSpPr>
        <p:spPr>
          <a:xfrm>
            <a:off x="4518590" y="1240154"/>
            <a:ext cx="454422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rgbClr val="0F1012"/>
                </a:solidFill>
                <a:latin typeface="Poppins SemiBold"/>
              </a:rPr>
              <a:t>Road Charge is an innovative funding mechanism intended to replace the current gas tax, and more accurately ensures that all drivers are paying their fair share </a:t>
            </a:r>
            <a:r>
              <a:rPr lang="en-US" sz="1500" dirty="0">
                <a:solidFill>
                  <a:srgbClr val="0F1012"/>
                </a:solidFill>
                <a:latin typeface="Century Gothic" panose="020B0502020202020204" pitchFamily="34" charset="0"/>
              </a:rPr>
              <a:t>to</a:t>
            </a:r>
            <a:r>
              <a:rPr lang="en-US" sz="1500" dirty="0">
                <a:solidFill>
                  <a:srgbClr val="0F1012"/>
                </a:solidFill>
                <a:latin typeface="Poppins SemiBold"/>
              </a:rPr>
              <a:t> use the road.  Road Charge allows drivers to support local road and highway maintenance based on how many miles they drive, instead of how many gallons of gas they use.</a:t>
            </a:r>
            <a:endParaRPr lang="en-US" sz="1500" dirty="0">
              <a:solidFill>
                <a:srgbClr val="0F1012"/>
              </a:solidFill>
              <a:latin typeface="Poppi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896031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F68FF87A-C9B2-44A0-942A-DC4A7F62C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8" y="1522754"/>
            <a:ext cx="8951183" cy="519872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A115C1-E45A-4A38-80E6-2B0833AB1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152B3B5-F72C-44CB-8AF3-D08728424DF9}" type="slidenum">
              <a:rPr lang="en-US" sz="825">
                <a:solidFill>
                  <a:srgbClr val="0F1012">
                    <a:tint val="75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pPr algn="l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sz="825" dirty="0">
              <a:solidFill>
                <a:srgbClr val="0F1012">
                  <a:tint val="75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01E7F0-1FF5-447A-8B0E-2323BF4AADFD}"/>
              </a:ext>
            </a:extLst>
          </p:cNvPr>
          <p:cNvSpPr txBox="1"/>
          <p:nvPr/>
        </p:nvSpPr>
        <p:spPr>
          <a:xfrm>
            <a:off x="173764" y="297840"/>
            <a:ext cx="8777419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What drivers pay under the Gas Tax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D456C6-76F0-4CC0-807C-1B5B309691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" t="35190" r="42938" b="44779"/>
          <a:stretch/>
        </p:blipFill>
        <p:spPr>
          <a:xfrm>
            <a:off x="100890" y="2689702"/>
            <a:ext cx="4998687" cy="10306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9EF4025-69D8-45CD-B384-415E33CA5075}"/>
              </a:ext>
            </a:extLst>
          </p:cNvPr>
          <p:cNvSpPr txBox="1"/>
          <p:nvPr/>
        </p:nvSpPr>
        <p:spPr>
          <a:xfrm>
            <a:off x="373880" y="3574813"/>
            <a:ext cx="39161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0F1012"/>
              </a:solidFill>
              <a:latin typeface="Poppi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89169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97C67D-FE2C-4548-9351-6302496A1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152B3B5-F72C-44CB-8AF3-D08728424DF9}" type="slidenum">
              <a:rPr lang="en-US" sz="825">
                <a:solidFill>
                  <a:srgbClr val="0F1012">
                    <a:tint val="75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pPr algn="l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sz="825" dirty="0">
              <a:solidFill>
                <a:srgbClr val="0F1012">
                  <a:tint val="75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BFC07C-A321-4C55-9F6F-7C608D80986C}"/>
              </a:ext>
            </a:extLst>
          </p:cNvPr>
          <p:cNvSpPr txBox="1"/>
          <p:nvPr/>
        </p:nvSpPr>
        <p:spPr>
          <a:xfrm>
            <a:off x="155881" y="342900"/>
            <a:ext cx="823589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What drivers could pay under Road Charge</a:t>
            </a: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FC82A607-9A32-462A-91C6-3C377CB9D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81" y="2133600"/>
            <a:ext cx="8832237" cy="394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28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2BDF8D-B06D-4AA9-8451-0C0B06E3D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86" y="1691534"/>
            <a:ext cx="8824486" cy="42901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8F0F0D-AC43-4796-A5CD-358F4D97B9AC}"/>
              </a:ext>
            </a:extLst>
          </p:cNvPr>
          <p:cNvSpPr txBox="1"/>
          <p:nvPr/>
        </p:nvSpPr>
        <p:spPr>
          <a:xfrm>
            <a:off x="394432" y="342900"/>
            <a:ext cx="8520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Road Charge System Structure</a:t>
            </a:r>
          </a:p>
        </p:txBody>
      </p:sp>
    </p:spTree>
    <p:extLst>
      <p:ext uri="{BB962C8B-B14F-4D97-AF65-F5344CB8AC3E}">
        <p14:creationId xmlns:p14="http://schemas.microsoft.com/office/powerpoint/2010/main" val="3026394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724EC53-5528-41F8-9156-3E4BC2DCA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6"/>
            <a:ext cx="8058150" cy="84073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Mileage Reporting Methods</a:t>
            </a:r>
            <a:endParaRPr lang="en-US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3745B8-52E0-42BA-8E65-120B21D6C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152B3B5-F72C-44CB-8AF3-D08728424DF9}" type="slidenum">
              <a:rPr lang="en-US" sz="825">
                <a:solidFill>
                  <a:srgbClr val="0F1012">
                    <a:tint val="75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pPr algn="l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sz="825" dirty="0">
              <a:solidFill>
                <a:srgbClr val="0F1012">
                  <a:tint val="75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2BD7E3-956E-4F61-B70C-45CA3EDD1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" y="2419137"/>
            <a:ext cx="7872497" cy="3232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17B259-9CD7-409F-A814-86A2C0237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989" y="1910502"/>
            <a:ext cx="2617159" cy="50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4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9EC657-B483-457C-99C3-75C0C0A08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2B3B5-F72C-44CB-8AF3-D08728424DF9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90C972-AA43-41CE-8972-78A349045D2B}"/>
              </a:ext>
            </a:extLst>
          </p:cNvPr>
          <p:cNvSpPr txBox="1"/>
          <p:nvPr/>
        </p:nvSpPr>
        <p:spPr>
          <a:xfrm>
            <a:off x="609600" y="349933"/>
            <a:ext cx="6116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The National Picture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A9106F-025A-40B3-8AF3-7DE00D20D5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06" t="11667" r="18828" b="6111"/>
          <a:stretch/>
        </p:blipFill>
        <p:spPr>
          <a:xfrm>
            <a:off x="761998" y="1219200"/>
            <a:ext cx="7580420" cy="541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31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F06B0-ECAF-4345-ABC1-AACA3B254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723900"/>
            <a:ext cx="8619979" cy="122991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With the Governor’s Executive Order banning the sale of gas-powered vehicles in 2035, can a Road Charge be implemented in time?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43EF8-AF6B-46BE-A95C-CD4B8804A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91" y="2606536"/>
            <a:ext cx="8050237" cy="352756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Based on the experience of other states, and given the size and complexity of California, we expect the Legislature would want to explore a phased approach to potential implementation.</a:t>
            </a:r>
          </a:p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Such a phased rollout could likely be accomplished in 10-12 years.</a:t>
            </a:r>
          </a:p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As long as ZEVs are transitioned before 2035, there will not likely be long-lasting impacts to revenue.</a:t>
            </a:r>
          </a:p>
          <a:p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8DE34E3-CDA5-4BAB-A180-8ECCCB40E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152B3B5-F72C-44CB-8AF3-D08728424DF9}" type="slidenum">
              <a:rPr lang="en-US" sz="825">
                <a:solidFill>
                  <a:srgbClr val="0F1012">
                    <a:tint val="75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pPr algn="l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sz="825" dirty="0">
              <a:solidFill>
                <a:srgbClr val="0F1012">
                  <a:tint val="75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122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3187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63248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40080"/>
            <a:ext cx="2646426" cy="52578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Primary Transportation Fund Sources Flowing Through the State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8788" y="640081"/>
            <a:ext cx="4518490" cy="5257800"/>
          </a:xfrm>
        </p:spPr>
        <p:txBody>
          <a:bodyPr anchor="ctr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Federal Funding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Fuel taxes (gasoline and diesel)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Federal “General Fund” funding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Federal Truck and Tire fees</a:t>
            </a:r>
          </a:p>
          <a:p>
            <a:pPr>
              <a:spcBef>
                <a:spcPts val="1800"/>
              </a:spcBef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State Funding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Gasoline and Diesel excise taxes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Sales Taxes on Diesel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State Commercial Vehicle Weight Fees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Cap and Trade Revenues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Transportation Improvement Fee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Zero Emission Vehicle (ZEV) Fee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443F54C-D147-4C03-A390-2403E046A106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90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18472" y="136524"/>
            <a:ext cx="7886700" cy="1325563"/>
          </a:xfrm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Questions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68E42A-0752-4522-9D3C-ED77A016E19F}" type="slidenum">
              <a:rPr lang="en-US" smtClean="0"/>
              <a:t>20</a:t>
            </a:fld>
            <a:endParaRPr lang="en-US" dirty="0"/>
          </a:p>
        </p:txBody>
      </p:sp>
      <p:sp>
        <p:nvSpPr>
          <p:cNvPr id="25603" name="AutoShape 4" descr="data:image/jpeg;base64,/9j/4AAQSkZJRgABAQAAAQABAAD/2wCEAAkGBg0GDhEIBwsREAgPGRAQDQ0QFQ8TEg8WExAXIBUYGB4XJjIqGCUvJRkVHzMsLycpOCw4GCo/QTwqQTI3ODUBCQoKDQwNGQ8PGTYkHiQ1LTU1NTUwNSw0KTQsKzQpNTU1NTA1NSkrLCspNTQ1MjI1LTQ1NTU0NTUyNTU0NTQ0Nf/AABEIAOEA4QMBIgACEQEDEQH/xAAcAAEBAAIDAQEAAAAAAAAAAAAABwQGAgUIAwH/xAA9EAACAgAEBAEFDwQCAwAAAAAAAQIDBAYRMQUhQVESNUJicdEHExUWF1NUc4GDk5SxstIiMmGCM5IUUrP/xAAbAQEAAgMBAQAAAAAAAAAAAAAABQcCBAYDAf/EADQRAAEDAQQFCgcBAQAAAAAAAAABAgMEBRESYQYhMVHBFBYzNFJxgZGh4RNBcoLR0vCxIv/aAAwDAQACEQMRAD8AuIAAAAAAAABhYjESvk8Lg3pYtPfbeTVKa2Wu8mtl011fRSYjESvk8Lg3pYtPfbeTVKa2Wu8mtl03fRS6LNubcPkqhUYdKePmm6aW293zsse+mur7yf2tYvejExOPenp5KiRIokvVTI4txTg+XHGnicqoWyTklKErbJc+cpNJvm9eb35nX/HfLvztX5e7+BGsfj7eJ2zxeNsc8RY9ZzfX2Lpp0Mci3V77/wDlEuO7i0UpsCfFe7F87rrvVC2/HfLvztX5e7+A+O+Xfnavy938CJAx5dJuT+8T15qUXad5p+pbfjvl352r8vd/AfHfLvztX5e7+BEgOXSbk/vEc1KLtO80/Utvx3y787V+Xu/gPjvl352r8vd/AiQHLpNyf3iOalF2neafqW3475d+dq/L3fwHx3y787V+Xu/gRIDl0m5P7xHNSi7TvNP1Lb8d8u/O1fl7v4GXwzj3BOPWf+FgZUzvkm1D3qVbem/hcorn15PXkQc503Sw8lbTJxti1KMotpxafJprY+pXvv1ohg/RSlwrge6/5X3Kn+Ho2i+WBksNi5OVcuVNz87tCfpdn53rM80fI+eKs11/BnFvCuIpaNPRRxCXVdpdWvtX+NpovlgZLDYuTlXLlTc/O7Qn6XZ+d6yUY9r24mnCVVLLSyrFKlyp65pkZ4AMzWAAAAAAAAAAAAAAABhYjESvk8Lg3pYtPfbeTVKa2Wu8mtl03fRSYjESvk8Lg3pYtPfbeTVKa2Wu8mtl011fRS6LNubcPkqhUYdKePmm6aW2929bLHvprq+8n9rWL3oxMTj3p6eSokSKJL1UZtzbh8lUKjDpSx803TS23u3rZY99NdX3k/taiWPx9vE7Z4vG2OeIses5vr7F006DH4+3ids8XjbHPEWPWc319i6adDHIOedZVyLSsqyo6CPe9dq8EyAANcmQAAAAAAAAAAAAAADnTdLDyVtMnG2LUoyi2nFp8mmtiyZHzxVmuv4M4t4fhHTRp6KOISW67S6tfav8Rg503Sw8lbTJxti1KMotpxafJprY94ZnROvTYRdp2ZFXxYXanJsXd7Ho2i+WBksNi5OVcuVNz87tCfpdn53rM80fI+eKs11/BnFvCuIpaNPlHEJdV2l1a+1f42mi+WBksNi5OVcuVNz87tCfpdn53rJxj2vbiaVVVUstLKsUqXKnrmmRngAzNYAAAAAAAAAGFiMRK+TwuDeli099t5NUprZa7ya2XTd9FJiMRK+TwuDeli099t5NUprZa7ya2XTd9FLos25tw+SqFRh0pY+abppbb3b1sse+mur7yf2tYvejExOPenp5KiRIokvVRm3NuHyVQqMOlPHzTdNLbe752WPfTXV95P7Wolj8fbxO2eLxtjniLHrOb6+xdNOgx+Pt4nbPF42xzxFj1nN9fYumnQxyDnnWVci0rKsqOgj3vXavBMgADXJkAAAAAAAAAAAAAAAAAAAAA503Sw8lbTJxti1KMotpxafJprYsmR88VZrr+DOLeFcRS0aeijiEuq7S6tfav8Rg503Sw8lbTJxti1KMotpxafJprY94ZnROvTYRdp2ZFXxYXanJsXd7Ho2i+WBksNi5OVcuVNz87tCfpdn53rM80fI+eKs11/BnFvD8I6aNPRRxCS3XaXVr7V/jaaL5YGSw2Lk5Vy5U3Pzu0J+l2fnesnGPa9uJpVVVSy0sqxSpcqeuaZGeADM1gAAAYWIxEr5PC4N6WLT323k1SmtlrvJrZdNdX0UmIxEr5PC4N6WLT323k1SmtlrvJrZdN30Uuizbm3D5KoVGHSnj5pumltvd87LHvprq+8n9rWL3oxMTj3p6eSokSKJL1UZtzbh8lUKjDpTx803TS23u3rZY99NdX3k/taiWPx9vE7Z4vG2OeIses5vr7F006DH4+3ids8XjbHPEWPWc319i6adDHIOedZVyLSsqyo6CPe9dq8EyAANcmQAAAAAAAAAAAAAAAAAAAAAAAAAADnTdLDyVtMnG2LUoyi2nFp8mmtiyZHzxVmuv4M4t4VxFLRp8o4hLqu0urX2r/EYOdN0sPJW0ycbYtSjKLacWnyaa2PeGZ0Tr02EXadmRV8WF2pybF3ex6NovlgZLDYuTlXLlTc/O7Qn6XZ+d6zPNHyPnirNdfwZxbwriKWjT0UcQl1XaXVr7V/jaaL5YGSw2Lk5Vy5U3Pzu0J+l2fnesnGPa9uJpVVVSy0sqxSpcqeuaZGeBqDM1jo+LcQeXuG2Y3CwTsrgppS10lKTWspPd83q+5BMfj7eJ2zxeNsc8RY9ZzfX2Lpp0LjnXyNf9XD90CDETXuXEifIsHROJnwHyXf8AV91+VyKAAR52IAAAAAAAAAAAAAAAAAAAAAAAAAAAAAAAABzpulh5K2mTjbFqUZRbTi0+TTWxdsk8Ynmvhyt4nCMrNZVWNclZ4dP6tOj59Oq6EGLV7knkz7239Im9QuX4lxyulMTFo0eqa0VNfedP8M4v6Zd/3YMMEwVubnnXyNf9XD90CDF5zr5Gv+rh+6BBiIr+kTuLF0U6q/6uCAAGgdaAAAAAAAAAAAAAAAAAAAAAAAAAAAAAAAAAC1e5J5M+9t/SJFS1e5J5M+9t/SJu0XS+BzOk/UfuTia2ACZKzNzzr5Gv+rh+6BBi8518jX/Vw/dAgxEV/SJ3Fi6KdVf9XBAADQOtAAAAAAAAAAAAAAAAAAAAAAAAAAAAAAAAABavck8mfe2/pEipavck8mfe2/pE3aLpfA5nSfqP3JxNbABMlZm5518jX/Vw/dAgxec6+Rr/AKuH7oEGIiv6RO4sXRTqr/q4IAAaB1oAAAAAAAAAAAAAAAAAAAAAAAAAAAAAAAAALV7knkz7239IkVLV7knkz7239Im7RdL4HM6T9R+5OJrYAJkrM3POvka/6uH7oEGLznXyNf8AVw/dAgxEV/SJ3Fi6KdVf9XBAADQOtAAAAAAAAAAAAAAAAAAAAAAAAAAAAAAAAABavck8mfe2/pEipavck8mfe2/pE3aLpfA5nSfqP3JxNbABMlZm5518jX/Vw/dAgx6E41w6XHuGTweEnHx3VxVcm/6W+TXNeogOMwdvD7JYXF1uF8H4ZwlumRNei40UsHRORnwHsv1333ZXIfEAEediAAAAAAAAAAAAAAAAAAAAAAAAAAAAAAAAAC1e5J5M+9t/SJF665WyVdcXKcmlGKTbbb5JJbl4yFwW3LnD40cQ0jc3O2cdf+NS05N91pzN6hRfiXnK6UyMSjRirrVU1dxpYP3R/wDrL/rIEwVuUmyqXD5O/DxcsPJuV1MebTe84Lv1ceu656+Los55MpzhSsThJRWPitabl/bZHdRk1uuz6G2GBbVLh8nfh4uWHk3K6mK1ab3nBd+rj13XPXxYvYj0wuPenqJKaRJYluVDzrjMHbw+yWFxdbhiIPwzhLdM+Jc855MpzhSsThJRWPitabl/bZHdRk1uuz6ESxmDt4fZLC4utwvg/DOEt0yDngWJci07KtWOvjvTU9NqcUyPiADXJgAAAAAAAAAAAAAAAAAAAAAAAAAAAHKuuVslXXFynJpRik222+SSW4rrlbJV1xcpyaUYpNttvkkluWPIOQYZeiuJ8WSfEWtYxenhw605/wC3d9NvX7QwuldchGWlaUVBFjfrVdib/beoyDkGGXorifFknxFrWMXp4cOtOf8At3fT9dpjF8XanYtMAucIPe/tKXo9l13YjF8XanYmsAucIPe/tKXo9l13Z2JOxxtjbhaVVV1ctXKssq3qvpkmQ0ABmaoAABgW1S4fJ34eLlh5Nyupjzab3nBd+rj13XPXxdFnPJlOcKVicJKKx8Y603L+2yO6jJrddn0NsMC2qXD5O/DxcsPJuV1MebTe84Lv1ceu656+LF7EemFx709RJTSJLEtyoedcZg7eH2SwuLrcL4PwzhLdM+Jc855MpzhSsThJRWPitabl/bZHdRk1uuz6akSxmDt4fZLC4utwxEH4ZwlumQc8CxLkWnZVqx18d6anptTimR8QAa5MAAAAAAAAAAAAAAAAAAAAAA5V1ytkq64uU5NKMUm223ySS3FdcrZKuuLlOTSjFJttt8kktyx5ByDDL0VxPiyT4i1rGL08OHWnP/bu+m3r9oYXSuuQjLStKKgixv1quxN/tvUZByDDL0VxPiyT4i1rGL08OHWnP/bu+n67TGL4u1OxaYBc4Qe9/aUvR7Lru+QjF8XanYtMAucIPe/tKXo9l13Z2JOxxtjbhaVVV1ctXKssq3qvpkmQABmaoAAAAAAAABgW1S4fJ34eLlh5NyupitWm95wXfq49d1z18XRZzyZTnClYnCSjHHxWtNy/tsjuoya3XZ9DbDAtqlw+Tvw8XLDybldTHm03vOC79XHruuevixexHphce9PUSU0iSxLcqHnXGYO3h9ksLi63C+D8M4S3TPiXPOeTKc4UrE4SUVj4x1puX9tkd1GTW67PoRLGYO3h9ksLi63C+D8M4S3TIOeBYlyLTsq1Y6+O9NT02pxTI+IANcmAAAAAAAAAAAAAAAAcq65WyVdcXKcmlGKTbbb5JJbiuuVslXXFynJpRik222+SSW5Y8g5Bhl6K4nxZJ8Ra1jF6eHDrTn/t3fT9faGF0rrkIy0rSioIsb9arsTf7b1GQcgwy9FcT4sk+Itaxi9PDh1pz/27vp+u0xi+LtTsTWAXOEHvf2lL0ey67sRi+LtTsWmAXOEHvf2lL0ey67vkdiTscbY24WlVVdXLVyrLKt6r6ZJkAAZmqAAAAAAAAAAAAAAAYFtUuHyd+Hi5YeTcrqY82m95wXfq49d1z18XRZzyZTnClYnCSisfFa03L+2yO6jJrddn01NsMC2qXD5O/DxcsPJuV1MVq03vOC79XHruuevixexHphce9PUSU0iSxLcqHnXGYO3h9ksLi63DEQfhnCW6Z8T0HxfKnDs0OGLxtKslp/RbCUo+KL5rnF/1Lt6zr/ku4P8ARZfi3e0inUL79S6jvYtKqVWJ8Rqo753XKn+kMBc/ku4P9Fl+Ld7R8l3B/osvxbvafOQyb0PXnVRdl3kn5IYC5/Jdwf6LL8W72j5LuD/RZfi3e0chk3oOdVF2XeSfkhgLn8l3B/osvxbvaPku4P8ARZfi3e0chk3oOdVF2XeSfkhgLn8l3B/osvxbvaPku4P9Fl+Ld7RyGTeg51UXZd5J+SGHKuuVslXXFynJpRik222+SSW5cfku4P8ARZfi3e0zOF5H4ZwGz/zsJh/DdBPSc5zkocubXiei9YShkv1qhg/SqkRq4GuVe5E4nS5ByDDL0VxPiyT4i1rGL08OHWnP/bu+m3r2mMXxdqdi0wC5wg97+0pej2XXdiMXxdqdi0wC5wg97+0pej2XXdnYkrHG2NuFpwdXVy1cqyyreq+mSZAAGZqgAAAAAAAAAAAAAAAAAAAAE2xn/Nd9bf8A/aR8gAAAAAAAAAAAAAAcLNl64/uR+gAqCAAAAAAAAAAAAAAB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rgbClr val="1275BB"/>
              </a:buClr>
              <a:buSzPct val="85000"/>
              <a:buFont typeface="Wingdings" panose="05000000000000000000" pitchFamily="2" charset="2"/>
              <a:buChar char="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550"/>
              </a:spcBef>
              <a:buClr>
                <a:srgbClr val="19A9A6"/>
              </a:buClr>
              <a:buSzPct val="70000"/>
              <a:buFont typeface="Wingdings 2" panose="05020102010507070707" pitchFamily="18" charset="2"/>
              <a:buChar char="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1275BB"/>
              </a:buClr>
              <a:buSzPct val="75000"/>
              <a:buFont typeface="Wingdings" panose="05000000000000000000" pitchFamily="2" charset="2"/>
              <a:buChar char="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9A9A6"/>
              </a:buClr>
              <a:buSzPct val="75000"/>
              <a:buFont typeface="Wingdings" panose="05000000000000000000" pitchFamily="2" charset="2"/>
              <a:buChar char="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1275BB"/>
              </a:buClr>
              <a:buSzPct val="65000"/>
              <a:buFont typeface="Wingdings" panose="05000000000000000000" pitchFamily="2" charset="2"/>
              <a:buChar char="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275BB"/>
              </a:buClr>
              <a:buSzPct val="65000"/>
              <a:buFont typeface="Wingdings" panose="05000000000000000000" pitchFamily="2" charset="2"/>
              <a:buChar char="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275BB"/>
              </a:buClr>
              <a:buSzPct val="65000"/>
              <a:buFont typeface="Wingdings" panose="05000000000000000000" pitchFamily="2" charset="2"/>
              <a:buChar char="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275BB"/>
              </a:buClr>
              <a:buSzPct val="65000"/>
              <a:buFont typeface="Wingdings" panose="05000000000000000000" pitchFamily="2" charset="2"/>
              <a:buChar char="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275BB"/>
              </a:buClr>
              <a:buSzPct val="65000"/>
              <a:buFont typeface="Wingdings" panose="05000000000000000000" pitchFamily="2" charset="2"/>
              <a:buChar char="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grpSp>
        <p:nvGrpSpPr>
          <p:cNvPr id="25605" name="Group 14"/>
          <p:cNvGrpSpPr>
            <a:grpSpLocks/>
          </p:cNvGrpSpPr>
          <p:nvPr/>
        </p:nvGrpSpPr>
        <p:grpSpPr bwMode="auto">
          <a:xfrm>
            <a:off x="506876" y="1371600"/>
            <a:ext cx="8130248" cy="4953000"/>
            <a:chOff x="450772" y="1371600"/>
            <a:chExt cx="8242457" cy="5021705"/>
          </a:xfrm>
        </p:grpSpPr>
        <p:pic>
          <p:nvPicPr>
            <p:cNvPr id="25609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72" y="1371600"/>
              <a:ext cx="8242457" cy="5021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0" name="TextBox 6"/>
            <p:cNvSpPr txBox="1">
              <a:spLocks noChangeArrowheads="1"/>
            </p:cNvSpPr>
            <p:nvPr/>
          </p:nvSpPr>
          <p:spPr bwMode="auto">
            <a:xfrm>
              <a:off x="2107735" y="2009894"/>
              <a:ext cx="2121365" cy="466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rgbClr val="1275BB"/>
                </a:buClr>
                <a:buSzPct val="85000"/>
                <a:buFont typeface="Wingdings" panose="05000000000000000000" pitchFamily="2" charset="2"/>
                <a:buChar char=""/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rgbClr val="19A9A6"/>
                </a:buClr>
                <a:buSzPct val="70000"/>
                <a:buFont typeface="Wingdings 2" panose="05020102010507070707" pitchFamily="18" charset="2"/>
                <a:buChar char=""/>
                <a:defRPr sz="2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1275BB"/>
                </a:buClr>
                <a:buSzPct val="75000"/>
                <a:buFont typeface="Wingdings" panose="05000000000000000000" pitchFamily="2" charset="2"/>
                <a:buChar char="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19A9A6"/>
                </a:buClr>
                <a:buSzPct val="75000"/>
                <a:buFont typeface="Wingdings" panose="05000000000000000000" pitchFamily="2" charset="2"/>
                <a:buChar char="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1275BB"/>
                </a:buClr>
                <a:buSzPct val="65000"/>
                <a:buFont typeface="Wingdings" panose="05000000000000000000" pitchFamily="2" charset="2"/>
                <a:buChar char="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275BB"/>
                </a:buClr>
                <a:buSzPct val="65000"/>
                <a:buFont typeface="Wingdings" panose="05000000000000000000" pitchFamily="2" charset="2"/>
                <a:buChar char="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275BB"/>
                </a:buClr>
                <a:buSzPct val="65000"/>
                <a:buFont typeface="Wingdings" panose="05000000000000000000" pitchFamily="2" charset="2"/>
                <a:buChar char="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275BB"/>
                </a:buClr>
                <a:buSzPct val="65000"/>
                <a:buFont typeface="Wingdings" panose="05000000000000000000" pitchFamily="2" charset="2"/>
                <a:buChar char="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275BB"/>
                </a:buClr>
                <a:buSzPct val="65000"/>
                <a:buFont typeface="Wingdings" panose="05000000000000000000" pitchFamily="2" charset="2"/>
                <a:buChar char="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500" dirty="0">
                  <a:solidFill>
                    <a:srgbClr val="FFC000"/>
                  </a:solidFill>
                  <a:latin typeface="Copperplate Gothic Light" panose="020E05070202060204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Questions?</a:t>
              </a:r>
            </a:p>
          </p:txBody>
        </p:sp>
      </p:grpSp>
      <p:sp>
        <p:nvSpPr>
          <p:cNvPr id="3" name="Rounded Rectangle 2"/>
          <p:cNvSpPr/>
          <p:nvPr/>
        </p:nvSpPr>
        <p:spPr>
          <a:xfrm rot="120000">
            <a:off x="4374026" y="5381356"/>
            <a:ext cx="630898" cy="265112"/>
          </a:xfrm>
          <a:prstGeom prst="roundRect">
            <a:avLst/>
          </a:prstGeom>
          <a:solidFill>
            <a:srgbClr val="1D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rgbClr val="FFFF00"/>
                </a:solidFill>
              </a:rPr>
              <a:t>THX 138</a:t>
            </a:r>
            <a:endParaRPr lang="en-US" sz="800" dirty="0">
              <a:solidFill>
                <a:srgbClr val="FFFF00"/>
              </a:solidFill>
            </a:endParaRPr>
          </a:p>
        </p:txBody>
      </p:sp>
      <p:sp>
        <p:nvSpPr>
          <p:cNvPr id="2560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700"/>
              </a:spcBef>
              <a:buClr>
                <a:srgbClr val="1275BB"/>
              </a:buClr>
              <a:buSzPct val="85000"/>
              <a:buFont typeface="Wingdings" panose="05000000000000000000" pitchFamily="2" charset="2"/>
              <a:buChar char="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550"/>
              </a:spcBef>
              <a:buClr>
                <a:srgbClr val="19A9A6"/>
              </a:buClr>
              <a:buSzPct val="70000"/>
              <a:buFont typeface="Wingdings 2" panose="05020102010507070707" pitchFamily="18" charset="2"/>
              <a:buChar char="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1275BB"/>
              </a:buClr>
              <a:buSzPct val="75000"/>
              <a:buFont typeface="Wingdings" panose="05000000000000000000" pitchFamily="2" charset="2"/>
              <a:buChar char="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9A9A6"/>
              </a:buClr>
              <a:buSzPct val="75000"/>
              <a:buFont typeface="Wingdings" panose="05000000000000000000" pitchFamily="2" charset="2"/>
              <a:buChar char="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1275BB"/>
              </a:buClr>
              <a:buSzPct val="65000"/>
              <a:buFont typeface="Wingdings" panose="05000000000000000000" pitchFamily="2" charset="2"/>
              <a:buChar char="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275BB"/>
              </a:buClr>
              <a:buSzPct val="65000"/>
              <a:buFont typeface="Wingdings" panose="05000000000000000000" pitchFamily="2" charset="2"/>
              <a:buChar char="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275BB"/>
              </a:buClr>
              <a:buSzPct val="65000"/>
              <a:buFont typeface="Wingdings" panose="05000000000000000000" pitchFamily="2" charset="2"/>
              <a:buChar char="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275BB"/>
              </a:buClr>
              <a:buSzPct val="65000"/>
              <a:buFont typeface="Wingdings" panose="05000000000000000000" pitchFamily="2" charset="2"/>
              <a:buChar char="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275BB"/>
              </a:buClr>
              <a:buSzPct val="65000"/>
              <a:buFont typeface="Wingdings" panose="05000000000000000000" pitchFamily="2" charset="2"/>
              <a:buChar char="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2560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5300663" y="5510213"/>
            <a:ext cx="4635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473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5128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63B4EC-58A4-47B3-B17A-AE4FC588C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019" y="515435"/>
            <a:ext cx="4046934" cy="2387600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State Transportation Funding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CF3121E-1901-4B36-A443-42A248895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3902074"/>
            <a:ext cx="4046934" cy="2193923"/>
          </a:xfrm>
        </p:spPr>
        <p:txBody>
          <a:bodyPr>
            <a:normAutofit/>
          </a:bodyPr>
          <a:lstStyle/>
          <a:p>
            <a:pPr algn="l"/>
            <a:r>
              <a:rPr lang="en-US" sz="2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Auxiliary Information – Slides cut for time, but interesting</a:t>
            </a:r>
            <a:endParaRPr lang="en-US" sz="17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endParaRPr lang="en-US" sz="1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133" name="Straight Connector 5132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3681408"/>
            <a:ext cx="851534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699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81F8D-49EB-4755-A9B7-B4D1659B8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594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State Funding of State and Local Infrastructure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F60E32-F62E-482C-8ACA-3D23424BF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29" r="9707" b="29"/>
          <a:stretch/>
        </p:blipFill>
        <p:spPr>
          <a:xfrm>
            <a:off x="2133600" y="1757907"/>
            <a:ext cx="6733996" cy="46050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D97BA9-B75E-42F3-B554-8C1B22E52C53}"/>
              </a:ext>
            </a:extLst>
          </p:cNvPr>
          <p:cNvSpPr txBox="1"/>
          <p:nvPr/>
        </p:nvSpPr>
        <p:spPr>
          <a:xfrm>
            <a:off x="114300" y="4991100"/>
            <a:ext cx="2857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Excerpted from: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CalFacts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2018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California Legislative Analyst’s Office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EE75481-2C72-44DF-8FE6-8D5FA9422578}"/>
              </a:ext>
            </a:extLst>
          </p:cNvPr>
          <p:cNvSpPr txBox="1">
            <a:spLocks/>
          </p:cNvSpPr>
          <p:nvPr/>
        </p:nvSpPr>
        <p:spPr>
          <a:xfrm>
            <a:off x="6610350" y="65087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03CB6B-1857-4AAF-8159-5E5D832B6D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682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4" name="Picture 32" descr="Image result for cadillac ct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0" t="33947" r="9991" b="4883"/>
          <a:stretch/>
        </p:blipFill>
        <p:spPr bwMode="auto">
          <a:xfrm>
            <a:off x="4126001" y="4511512"/>
            <a:ext cx="2430780" cy="121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1" name="Picture 29" descr="https://www.acura.com/platform/api/v3/images/Exterior/03?config=M:UB1F3JJW$EC:R-94$HC:undefined$IC:EN$O:$F:FIFS$ECC:RE$ECX:&amp;width=1200&amp;filetype=jpg&amp;background=%23E5E5E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t="21349" r="14179" b="11605"/>
          <a:stretch/>
        </p:blipFill>
        <p:spPr bwMode="auto">
          <a:xfrm>
            <a:off x="6583680" y="3498106"/>
            <a:ext cx="2316481" cy="121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8" t="3869" r="17619" b="15923"/>
          <a:stretch/>
        </p:blipFill>
        <p:spPr bwMode="auto">
          <a:xfrm flipH="1">
            <a:off x="4134811" y="2509109"/>
            <a:ext cx="2431610" cy="121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56698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How the Transportation Improvement Fee Works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84B7EC9-B42A-47C8-87CC-687B34381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9400" y="6324600"/>
            <a:ext cx="2133600" cy="365125"/>
          </a:xfrm>
        </p:spPr>
        <p:txBody>
          <a:bodyPr/>
          <a:lstStyle/>
          <a:p>
            <a:pPr>
              <a:defRPr/>
            </a:pPr>
            <a:fld id="{AFE71F9F-D94B-4620-B9C4-3642BA8C98F0}" type="slidenum">
              <a:rPr lang="en-US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96" name="Picture 24" descr="Related imag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" t="9313" r="4982" b="25214"/>
          <a:stretch/>
        </p:blipFill>
        <p:spPr bwMode="auto">
          <a:xfrm>
            <a:off x="6583680" y="1427671"/>
            <a:ext cx="2276948" cy="121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4BA5FD-1C57-41BE-8FE1-55641617BC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3124200"/>
            <a:ext cx="3810000" cy="20515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D3FD26-487C-4668-99B3-BDDE87EC80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5448300"/>
            <a:ext cx="2368296" cy="120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52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F94A5-E3D4-4A66-A8D1-F0B15382E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9898"/>
            <a:ext cx="7886700" cy="94258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Impact of </a:t>
            </a:r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COVID-19</a:t>
            </a:r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US" sz="36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CF24A-7ABA-415A-8402-CA7C52A1C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03CB6B-1857-4AAF-8159-5E5D832B6D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5A04454-A1D4-4954-993B-B671EE8EEAE7}"/>
              </a:ext>
            </a:extLst>
          </p:cNvPr>
          <p:cNvGrpSpPr/>
          <p:nvPr/>
        </p:nvGrpSpPr>
        <p:grpSpPr>
          <a:xfrm>
            <a:off x="457200" y="1267118"/>
            <a:ext cx="8229600" cy="4943182"/>
            <a:chOff x="495300" y="1181100"/>
            <a:chExt cx="8229600" cy="4943182"/>
          </a:xfrm>
        </p:grpSpPr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490E8FEB-3526-4B4D-A9DC-15AC97836D89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95300" y="1181100"/>
            <a:ext cx="8229600" cy="49431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0902683-4823-47F3-A228-DEBD7966D158}"/>
                </a:ext>
              </a:extLst>
            </p:cNvPr>
            <p:cNvCxnSpPr>
              <a:cxnSpLocks/>
            </p:cNvCxnSpPr>
            <p:nvPr/>
          </p:nvCxnSpPr>
          <p:spPr>
            <a:xfrm>
              <a:off x="876300" y="2247900"/>
              <a:ext cx="7620000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Callout: Double Bent Line 9">
              <a:extLst>
                <a:ext uri="{FF2B5EF4-FFF2-40B4-BE49-F238E27FC236}">
                  <a16:creationId xmlns:a16="http://schemas.microsoft.com/office/drawing/2014/main" id="{FF6553F9-C747-4B84-9BB2-817D8EC8019F}"/>
                </a:ext>
              </a:extLst>
            </p:cNvPr>
            <p:cNvSpPr/>
            <p:nvPr/>
          </p:nvSpPr>
          <p:spPr>
            <a:xfrm>
              <a:off x="685800" y="1790700"/>
              <a:ext cx="1447800" cy="612648"/>
            </a:xfrm>
            <a:prstGeom prst="borderCallout3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00000"/>
                <a:gd name="adj6" fmla="val -16667"/>
                <a:gd name="adj7" fmla="val 130809"/>
                <a:gd name="adj8" fmla="val -3985"/>
              </a:avLst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16B Gallons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1564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3187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2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63248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1" y="640080"/>
            <a:ext cx="2994108" cy="5257800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chemeClr val="bg1"/>
                </a:solidFill>
                <a:latin typeface="Century Gothic" panose="020B0502020202020204" pitchFamily="34" charset="0"/>
              </a:rPr>
              <a:t>Senate Bill 1 - The Road Repair &amp; Accountability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8788" y="640081"/>
            <a:ext cx="4518490" cy="5257800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Also referred to as SB 1, was signed by Governor Brown on April 28, 2017.</a:t>
            </a:r>
          </a:p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Increased transportation funding by $54 billion over ten years.</a:t>
            </a:r>
          </a:p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New excise tax and fee increases are permanent and indexed for inflation.</a:t>
            </a:r>
          </a:p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Focuses on “Fix It First”.</a:t>
            </a:r>
          </a:p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Splits Funding equally between State and Local priorities.</a:t>
            </a:r>
          </a:p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Calls for accountability and transparency. </a:t>
            </a:r>
          </a:p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Constitutional Amendment to protect funds for transportation purposes.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D8162-BB6D-4000-8CDE-857A6E5A6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FE71F9F-D94B-4620-B9C4-3642BA8C98F0}" type="slidenum">
              <a:rPr lang="en-US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37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SB1 State and Local Programs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(in millions)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D8628E6-8EC6-4066-A845-D2CFFA041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9400" y="6324600"/>
            <a:ext cx="2133600" cy="365125"/>
          </a:xfrm>
        </p:spPr>
        <p:txBody>
          <a:bodyPr/>
          <a:lstStyle/>
          <a:p>
            <a:pPr>
              <a:defRPr/>
            </a:pPr>
            <a:fld id="{AFE71F9F-D94B-4620-B9C4-3642BA8C98F0}" type="slidenum">
              <a:rPr lang="en-US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255141-83E1-44B4-8D65-9B04E69D667B}"/>
              </a:ext>
            </a:extLst>
          </p:cNvPr>
          <p:cNvGrpSpPr/>
          <p:nvPr/>
        </p:nvGrpSpPr>
        <p:grpSpPr>
          <a:xfrm>
            <a:off x="438150" y="1963181"/>
            <a:ext cx="8267700" cy="3946320"/>
            <a:chOff x="571500" y="1963181"/>
            <a:chExt cx="8267700" cy="39463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8DC7B1B-11E7-47EA-900D-E74352AE8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1500" y="1963181"/>
              <a:ext cx="3885001" cy="394632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9613055-A355-4D1A-BA51-7E0CFB8A9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54199" y="2546381"/>
              <a:ext cx="3885001" cy="3363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6183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1A8AA23-5774-4EE2-9A2A-5465AC3024AD}"/>
              </a:ext>
            </a:extLst>
          </p:cNvPr>
          <p:cNvSpPr txBox="1">
            <a:spLocks/>
          </p:cNvSpPr>
          <p:nvPr/>
        </p:nvSpPr>
        <p:spPr bwMode="auto">
          <a:xfrm>
            <a:off x="622024" y="1270084"/>
            <a:ext cx="8153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1275BB"/>
              </a:buClr>
              <a:buSzPct val="85000"/>
              <a:buFont typeface="Wingdings" pitchFamily="2" charset="2"/>
              <a:buChar char=""/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19A9A6"/>
              </a:buClr>
              <a:buSzPct val="70000"/>
              <a:buFont typeface="Wingdings 2" pitchFamily="18" charset="2"/>
              <a:buChar char=""/>
              <a:defRPr sz="2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1275BB"/>
              </a:buClr>
              <a:buSzPct val="75000"/>
              <a:buFont typeface="Wingdings" pitchFamily="2" charset="2"/>
              <a:buChar char=""/>
              <a:defRPr sz="23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9A9A6"/>
              </a:buClr>
              <a:buSzPct val="75000"/>
              <a:buFont typeface="Wingdings" pitchFamily="2" charset="2"/>
              <a:buChar char="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275BB"/>
              </a:buClr>
              <a:buSzPct val="65000"/>
              <a:buFont typeface="Wingdings" pitchFamily="2" charset="2"/>
              <a:buChar char="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E7E6E6"/>
              </a:buClr>
              <a:buSzPct val="85000"/>
              <a:buFont typeface="Wingdings" pitchFamily="2" charset="2"/>
              <a:buChar char="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Gasoline = 72.3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cpg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639763" marR="0" lvl="1" indent="-2730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prstClr val="white"/>
              </a:buClr>
              <a:buSzPct val="70000"/>
              <a:buFont typeface="Wingdings 2" pitchFamily="18" charset="2"/>
              <a:buChar char="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Federal Excise Tax – 18.4 cents per gallon 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cpg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)</a:t>
            </a:r>
          </a:p>
          <a:p>
            <a:pPr marL="639763" marR="0" lvl="1" indent="-2730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prstClr val="white"/>
              </a:buClr>
              <a:buSzPct val="70000"/>
              <a:buFont typeface="Wingdings 2" pitchFamily="18" charset="2"/>
              <a:buChar char="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State Base Excise Tax – 53.9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cpg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E7E6E6"/>
              </a:buClr>
              <a:buSzPct val="85000"/>
              <a:buFont typeface="Wingdings" pitchFamily="2" charset="2"/>
              <a:buChar char="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Diesel = 65.4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cpg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+ 10.5% sales tax </a:t>
            </a:r>
          </a:p>
          <a:p>
            <a:pPr marL="639763" marR="0" lvl="1" indent="-2730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prstClr val="white"/>
              </a:buClr>
              <a:buSzPct val="70000"/>
              <a:buFont typeface="Wingdings 2" pitchFamily="18" charset="2"/>
              <a:buChar char="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Federal Excise Tax – 24.4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cpg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639763" marR="0" lvl="1" indent="-2730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prstClr val="white"/>
              </a:buClr>
              <a:buSzPct val="70000"/>
              <a:buFont typeface="Wingdings 2" pitchFamily="18" charset="2"/>
              <a:buChar char="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State Excise Tax – 41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cpg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pPr marL="639763" marR="0" lvl="1" indent="-2730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prstClr val="white"/>
              </a:buClr>
              <a:buSzPct val="70000"/>
              <a:buFont typeface="Wingdings 2" pitchFamily="18" charset="2"/>
              <a:buChar char="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Sales taxes – 10.5% </a:t>
            </a: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E7E6E6"/>
              </a:buClr>
              <a:buSzPct val="85000"/>
              <a:buFont typeface="Wingdings" pitchFamily="2" charset="2"/>
              <a:buChar char="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Transportation Improvement Fee</a:t>
            </a:r>
          </a:p>
          <a:p>
            <a:pPr marL="639763" marR="0" lvl="1" indent="-2730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prstClr val="white"/>
              </a:buClr>
              <a:buSzPct val="70000"/>
              <a:buFont typeface="Wingdings 2" pitchFamily="18" charset="2"/>
              <a:buChar char="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$28 - $196 (adjusted annually) due at time of annual registration based on value of vehicle as determined by Department of Motor Vehicles </a:t>
            </a: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prstClr val="white"/>
              </a:buClr>
              <a:buSzPct val="85000"/>
              <a:buFont typeface="Wingdings" pitchFamily="2" charset="2"/>
              <a:buChar char="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Zero-Emission Vehicle Fee (Road Improvement Fee)</a:t>
            </a:r>
          </a:p>
          <a:p>
            <a:pPr marL="639763" marR="0" lvl="1" indent="-2730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prstClr val="white"/>
              </a:buClr>
              <a:buSzPct val="70000"/>
              <a:buFont typeface="Wingdings 2" pitchFamily="18" charset="2"/>
              <a:buChar char="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$102 due at time of annual registration on zero-emission vehicles model year 2020 and later</a:t>
            </a: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E7E6E6"/>
              </a:buClr>
              <a:buSzPct val="85000"/>
              <a:buFont typeface="Wingdings" pitchFamily="2" charset="2"/>
              <a:buChar char="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Commercial Vehicle Weight Fees</a:t>
            </a:r>
          </a:p>
          <a:p>
            <a:pPr marL="639763" marR="0" lvl="1" indent="-2730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prstClr val="white"/>
              </a:buClr>
              <a:buSzPct val="70000"/>
              <a:buFont typeface="Wingdings 2" pitchFamily="18" charset="2"/>
              <a:buChar char="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Used to service debt on transportation-related bonds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023" y="22100"/>
            <a:ext cx="815340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Primary Transportation Revenue</a:t>
            </a:r>
            <a:endParaRPr lang="en-US" sz="40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D0C8EF0-01F2-4BDF-8E2C-B7D38256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E71F9F-D94B-4620-B9C4-3642BA8C98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47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2A81A-CB9A-4137-B8FF-6116F489F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Federal Infrastructure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C85F6-F462-4963-B985-6F423299F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4351338"/>
          </a:xfrm>
        </p:spPr>
        <p:txBody>
          <a:bodyPr>
            <a:noAutofit/>
          </a:bodyPr>
          <a:lstStyle/>
          <a:p>
            <a:r>
              <a:rPr lang="en-US" altLang="en-US" sz="2000" dirty="0">
                <a:latin typeface="Century Gothic" panose="020B0502020202020204" pitchFamily="34" charset="0"/>
              </a:rPr>
              <a:t>$1.2 trillion Infrastructure Investment and Jobs Act approved on November 15, 2021. </a:t>
            </a:r>
          </a:p>
          <a:p>
            <a:pPr lvl="1"/>
            <a:r>
              <a:rPr lang="en-US" altLang="en-US" sz="2000" dirty="0">
                <a:latin typeface="Century Gothic" panose="020B0502020202020204" pitchFamily="34" charset="0"/>
              </a:rPr>
              <a:t>Reauthorized surface transportation programs for five years</a:t>
            </a:r>
          </a:p>
          <a:p>
            <a:pPr lvl="1"/>
            <a:r>
              <a:rPr lang="en-US" altLang="en-US" sz="2000" dirty="0">
                <a:latin typeface="Century Gothic" panose="020B0502020202020204" pitchFamily="34" charset="0"/>
              </a:rPr>
              <a:t>$550 billion in new spending in addition to regular annual spending on infrastructure.</a:t>
            </a:r>
          </a:p>
          <a:p>
            <a:pPr lvl="1"/>
            <a:r>
              <a:rPr lang="en-US" altLang="en-US" sz="2000" dirty="0">
                <a:latin typeface="Century Gothic" panose="020B0502020202020204" pitchFamily="34" charset="0"/>
              </a:rPr>
              <a:t>Created new competitive transportation grant programs and increases funding for existing competitive programs.  </a:t>
            </a:r>
          </a:p>
          <a:p>
            <a:r>
              <a:rPr lang="en-US" altLang="en-US" sz="2000" dirty="0">
                <a:latin typeface="Century Gothic" panose="020B0502020202020204" pitchFamily="34" charset="0"/>
              </a:rPr>
              <a:t>California is estimated to receive the following formula funding over the five-year life of the bill:</a:t>
            </a:r>
          </a:p>
          <a:p>
            <a:pPr lvl="1"/>
            <a:r>
              <a:rPr lang="en-US" altLang="en-US" sz="2000" dirty="0">
                <a:latin typeface="Century Gothic" panose="020B0502020202020204" pitchFamily="34" charset="0"/>
              </a:rPr>
              <a:t>$25.7 billion — Federal-aid highway apportionment</a:t>
            </a:r>
          </a:p>
          <a:p>
            <a:pPr lvl="2"/>
            <a:r>
              <a:rPr lang="en-US" altLang="en-US" dirty="0">
                <a:latin typeface="Century Gothic" panose="020B0502020202020204" pitchFamily="34" charset="0"/>
              </a:rPr>
              <a:t>New Programs – EV Infrastructure, Carbon Reduction and PROTECT</a:t>
            </a:r>
          </a:p>
          <a:p>
            <a:pPr lvl="1"/>
            <a:r>
              <a:rPr lang="en-US" altLang="en-US" sz="2000" dirty="0">
                <a:latin typeface="Century Gothic" panose="020B0502020202020204" pitchFamily="34" charset="0"/>
              </a:rPr>
              <a:t>$4.2 billion — (New) Bridge replacement and repair</a:t>
            </a:r>
          </a:p>
          <a:p>
            <a:pPr lvl="1"/>
            <a:r>
              <a:rPr lang="en-US" altLang="en-US" sz="2000" dirty="0">
                <a:latin typeface="Century Gothic" panose="020B0502020202020204" pitchFamily="34" charset="0"/>
              </a:rPr>
              <a:t>$9.45 billion — Public Transportation</a:t>
            </a:r>
          </a:p>
          <a:p>
            <a:pPr lvl="1"/>
            <a:endParaRPr lang="en-US" altLang="en-US" sz="2000" dirty="0">
              <a:latin typeface="Century Gothic" panose="020B0502020202020204" pitchFamily="34" charset="0"/>
            </a:endParaRPr>
          </a:p>
          <a:p>
            <a:pPr lvl="0"/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516B3-FD6B-47AB-BFA1-2F6FB76BC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 anchor="ctr">
            <a:normAutofit/>
          </a:bodyPr>
          <a:lstStyle/>
          <a:p>
            <a:pPr lvl="0"/>
            <a:fld id="{DE03CB6B-1857-4AAF-8159-5E5D832B6D9E}" type="slidenum">
              <a:rPr lang="en-US" noProof="0" smtClean="0"/>
              <a:pPr lvl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37983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Transportation Funding Works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84B7EC9-B42A-47C8-87CC-687B34381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9400" y="6324600"/>
            <a:ext cx="2133600" cy="365125"/>
          </a:xfrm>
        </p:spPr>
        <p:txBody>
          <a:bodyPr/>
          <a:lstStyle/>
          <a:p>
            <a:pPr>
              <a:defRPr/>
            </a:pPr>
            <a:fld id="{AFE71F9F-D94B-4620-B9C4-3642BA8C98F0}" type="slidenum">
              <a:rPr 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Online Media 2" title="CA Road Charge: How California's Transportation System is Funded">
            <a:hlinkClick r:id="" action="ppaction://media"/>
            <a:extLst>
              <a:ext uri="{FF2B5EF4-FFF2-40B4-BE49-F238E27FC236}">
                <a16:creationId xmlns:a16="http://schemas.microsoft.com/office/drawing/2014/main" id="{11AD6BB6-CB0E-41CC-B85E-1DB40C04AD6A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17830" y="1844086"/>
            <a:ext cx="8128000" cy="45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0BAA03-A45A-45D6-8E7B-A42CF234B647}"/>
              </a:ext>
            </a:extLst>
          </p:cNvPr>
          <p:cNvSpPr txBox="1"/>
          <p:nvPr/>
        </p:nvSpPr>
        <p:spPr>
          <a:xfrm>
            <a:off x="508000" y="640084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https://vimeo.com/459031006/cdaba68b6e</a:t>
            </a:r>
          </a:p>
        </p:txBody>
      </p:sp>
    </p:spTree>
    <p:extLst>
      <p:ext uri="{BB962C8B-B14F-4D97-AF65-F5344CB8AC3E}">
        <p14:creationId xmlns:p14="http://schemas.microsoft.com/office/powerpoint/2010/main" val="875742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17C4B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42E3C1-08A5-4424-86F1-5B8C58D21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…may come with problems</a:t>
            </a:r>
          </a:p>
        </p:txBody>
      </p:sp>
      <p:pic>
        <p:nvPicPr>
          <p:cNvPr id="1026" name="Picture 2" descr="Shaping The Future | Northstar Church">
            <a:extLst>
              <a:ext uri="{FF2B5EF4-FFF2-40B4-BE49-F238E27FC236}">
                <a16:creationId xmlns:a16="http://schemas.microsoft.com/office/drawing/2014/main" id="{51BEBB13-BA7D-4537-AB9F-B0FB33703D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0" r="21499" b="1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3d model gas pump | Gas pumps, Gas station, Petrol station">
            <a:extLst>
              <a:ext uri="{FF2B5EF4-FFF2-40B4-BE49-F238E27FC236}">
                <a16:creationId xmlns:a16="http://schemas.microsoft.com/office/drawing/2014/main" id="{A74E8485-9E44-4CB2-8639-8155BE2043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86" y="1087039"/>
            <a:ext cx="4683919" cy="46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370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B8FEA-1A5C-45DC-ABC9-47C1EF89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Imbalance in the Current System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2F16A0D-85F0-4565-8E64-8A1D42E1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03CB6B-1857-4AAF-8159-5E5D832B6D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C7C88064-FE2E-48D7-8A13-CD32CA48BB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28333" r="12083" b="9931"/>
          <a:stretch/>
        </p:blipFill>
        <p:spPr bwMode="auto">
          <a:xfrm>
            <a:off x="1066800" y="1943100"/>
            <a:ext cx="6972300" cy="423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5150679-2740-45B2-9192-2424B0E423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28333" r="12083" b="9931"/>
          <a:stretch/>
        </p:blipFill>
        <p:spPr bwMode="auto">
          <a:xfrm>
            <a:off x="811099" y="1943100"/>
            <a:ext cx="7418501" cy="452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211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9157</TotalTime>
  <Words>778</Words>
  <Application>Microsoft Office PowerPoint</Application>
  <PresentationFormat>On-screen Show (4:3)</PresentationFormat>
  <Paragraphs>134</Paragraphs>
  <Slides>24</Slides>
  <Notes>24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Calibri Light</vt:lpstr>
      <vt:lpstr>Century Gothic</vt:lpstr>
      <vt:lpstr>Copperplate Gothic Light</vt:lpstr>
      <vt:lpstr>Poppins</vt:lpstr>
      <vt:lpstr>Poppins Medium</vt:lpstr>
      <vt:lpstr>Poppins SemiBold</vt:lpstr>
      <vt:lpstr>Wingdings</vt:lpstr>
      <vt:lpstr>Wingdings 2</vt:lpstr>
      <vt:lpstr>Office Theme</vt:lpstr>
      <vt:lpstr>State Transportation Funding</vt:lpstr>
      <vt:lpstr>Primary Transportation Fund Sources Flowing Through the State </vt:lpstr>
      <vt:lpstr>Senate Bill 1 - The Road Repair &amp; Accountability Act</vt:lpstr>
      <vt:lpstr>SB1 State and Local Programs (in millions)</vt:lpstr>
      <vt:lpstr>Primary Transportation Revenue</vt:lpstr>
      <vt:lpstr>Federal Infrastructure Law</vt:lpstr>
      <vt:lpstr>How Transportation Funding Works</vt:lpstr>
      <vt:lpstr>…may come with problems</vt:lpstr>
      <vt:lpstr>Imbalance in the Current System</vt:lpstr>
      <vt:lpstr>ZEV Adoption Impacts to the Effectiveness of the Gas Tax</vt:lpstr>
      <vt:lpstr>The Future is Closer Than You Think</vt:lpstr>
      <vt:lpstr>What Do We Need to Do?</vt:lpstr>
      <vt:lpstr>What is a Road Charge?</vt:lpstr>
      <vt:lpstr>PowerPoint Presentation</vt:lpstr>
      <vt:lpstr>PowerPoint Presentation</vt:lpstr>
      <vt:lpstr>PowerPoint Presentation</vt:lpstr>
      <vt:lpstr>Mileage Reporting Methods</vt:lpstr>
      <vt:lpstr>PowerPoint Presentation</vt:lpstr>
      <vt:lpstr>With the Governor’s Executive Order banning the sale of gas-powered vehicles in 2035, can a Road Charge be implemented in time?</vt:lpstr>
      <vt:lpstr>Questions</vt:lpstr>
      <vt:lpstr>State Transportation Funding</vt:lpstr>
      <vt:lpstr>State Funding of State and Local Infrastructure</vt:lpstr>
      <vt:lpstr>How the Transportation Improvement Fee Works</vt:lpstr>
      <vt:lpstr>Impact of COVID-19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Transportation Funding</dc:title>
  <dc:creator>Steven Keck</dc:creator>
  <cp:lastModifiedBy>Roxanna Ibarra</cp:lastModifiedBy>
  <cp:revision>55</cp:revision>
  <dcterms:created xsi:type="dcterms:W3CDTF">2021-01-21T17:19:22Z</dcterms:created>
  <dcterms:modified xsi:type="dcterms:W3CDTF">2023-01-03T21:01:23Z</dcterms:modified>
</cp:coreProperties>
</file>