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D7_FC5DABB8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487" r:id="rId5"/>
    <p:sldId id="471" r:id="rId6"/>
    <p:sldId id="491" r:id="rId7"/>
    <p:sldId id="636" r:id="rId8"/>
    <p:sldId id="628" r:id="rId9"/>
    <p:sldId id="646" r:id="rId10"/>
    <p:sldId id="651" r:id="rId11"/>
    <p:sldId id="650" r:id="rId12"/>
    <p:sldId id="483" r:id="rId13"/>
    <p:sldId id="5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9F7A8C11-0E8F-4D03-9192-746662FDBF9B}">
          <p14:sldIdLst>
            <p14:sldId id="487"/>
            <p14:sldId id="471"/>
            <p14:sldId id="491"/>
            <p14:sldId id="636"/>
            <p14:sldId id="628"/>
            <p14:sldId id="646"/>
            <p14:sldId id="651"/>
            <p14:sldId id="650"/>
            <p14:sldId id="483"/>
            <p14:sldId id="512"/>
          </p14:sldIdLst>
        </p14:section>
        <p14:section name="Super secret slides" id="{3201DF29-9A5D-4BD6-BE72-E76BE6742BF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1F8B11-9D20-4D71-D982-0241A5101B34}" name="Guest User" initials="GU" userId="S::urn:spo:anon#7cd5afa8a0a7bdf2212abb1dcdfd2410dc08d96171a7fec25f547171a30a10e0::" providerId="AD"/>
  <p188:author id="{60FF6673-2498-1BCD-87EA-2DA837A7DE86}" name="Ezra Pincus-Roth" initials="EP" userId="S::epincusroth@nelsonnygaard.com::98f2547d-cddd-4172-97b3-1124a3d08e3a" providerId="AD"/>
  <p188:author id="{D06C10CD-1EA2-0F06-8EE5-2CAEFD5E6B30}" name="Donato Perez" initials="DP" userId="S::dperez@nelsonnygaard.com::f33d897a-bc1f-48c1-9fe7-9ff8b5dbf90b" providerId="AD"/>
  <p188:author id="{256A24E0-32A7-ED49-A685-B27E42BA4C3E}" name="Monique Ho" initials="MH" userId="S::mho@nelsonnygaard.com::dcc7a478-03c4-4799-ad44-b8739a2e4f3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hman, Brendan" initials="RB" lastIdx="1" clrIdx="0">
    <p:extLst>
      <p:ext uri="{19B8F6BF-5375-455C-9EA6-DF929625EA0E}">
        <p15:presenceInfo xmlns:p15="http://schemas.microsoft.com/office/powerpoint/2012/main" userId="S::brahman@nelsonnygaard.com::8d23c9bf-c749-4521-a5fe-09d5e5cc5171" providerId="AD"/>
      </p:ext>
    </p:extLst>
  </p:cmAuthor>
  <p:cmAuthor id="2" name="Monique Ho" initials="MH" lastIdx="11" clrIdx="1">
    <p:extLst>
      <p:ext uri="{19B8F6BF-5375-455C-9EA6-DF929625EA0E}">
        <p15:presenceInfo xmlns:p15="http://schemas.microsoft.com/office/powerpoint/2012/main" userId="S::mho@nelsonnygaard.com::dcc7a478-03c4-4799-ad44-b8739a2e4f30" providerId="AD"/>
      </p:ext>
    </p:extLst>
  </p:cmAuthor>
  <p:cmAuthor id="3" name="Guest User" initials="GU" lastIdx="1" clrIdx="2">
    <p:extLst>
      <p:ext uri="{19B8F6BF-5375-455C-9EA6-DF929625EA0E}">
        <p15:presenceInfo xmlns:p15="http://schemas.microsoft.com/office/powerpoint/2012/main" userId="S::urn:spo:anon#578915a042a9a132917c77708fc2e7ef071f6ebf8a2e85e4c88bce8d32cae0d8::" providerId="AD"/>
      </p:ext>
    </p:extLst>
  </p:cmAuthor>
  <p:cmAuthor id="4" name="Ezra Pincus-Roth" initials="EP" lastIdx="1" clrIdx="3">
    <p:extLst>
      <p:ext uri="{19B8F6BF-5375-455C-9EA6-DF929625EA0E}">
        <p15:presenceInfo xmlns:p15="http://schemas.microsoft.com/office/powerpoint/2012/main" userId="S::epincusroth@nelsonnygaard.com::98f2547d-cddd-4172-97b3-1124a3d08e3a" providerId="AD"/>
      </p:ext>
    </p:extLst>
  </p:cmAuthor>
  <p:cmAuthor id="5" name="Donato Perez" initials="DP" lastIdx="1" clrIdx="4">
    <p:extLst>
      <p:ext uri="{19B8F6BF-5375-455C-9EA6-DF929625EA0E}">
        <p15:presenceInfo xmlns:p15="http://schemas.microsoft.com/office/powerpoint/2012/main" userId="S::dperez@nelsonnygaard.com::f33d897a-bc1f-48c1-9fe7-9ff8b5dbf9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FF1"/>
    <a:srgbClr val="FFFFFF"/>
    <a:srgbClr val="00659A"/>
    <a:srgbClr val="288CB4"/>
    <a:srgbClr val="D9D9D9"/>
    <a:srgbClr val="32A0D2"/>
    <a:srgbClr val="008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Grasty" userId="246496bb-2601-4f84-9525-364c92a02db9" providerId="ADAL" clId="{96E67CD4-F043-4B35-B484-6623198FF733}"/>
    <pc:docChg chg="delSld modSection">
      <pc:chgData name="Claire Grasty" userId="246496bb-2601-4f84-9525-364c92a02db9" providerId="ADAL" clId="{96E67CD4-F043-4B35-B484-6623198FF733}" dt="2022-09-01T19:58:06.669" v="0" actId="47"/>
      <pc:docMkLst>
        <pc:docMk/>
      </pc:docMkLst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3634923981" sldId="460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186763818" sldId="492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4238362783" sldId="494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523545300" sldId="495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1383467036" sldId="496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2583994037" sldId="501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2832518310" sldId="502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2985386916" sldId="503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3841010305" sldId="504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3388285934" sldId="505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2427984560" sldId="506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4109030892" sldId="507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4247610448" sldId="508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1748120085" sldId="510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2914889034" sldId="511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3792604468" sldId="626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2969919588" sldId="632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3404707791" sldId="634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3004184276" sldId="637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3667292359" sldId="638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1106005967" sldId="639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1327521838" sldId="641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473589160" sldId="642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3528254782" sldId="643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2639017695" sldId="644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44763002" sldId="645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638720396" sldId="647"/>
        </pc:sldMkLst>
      </pc:sldChg>
      <pc:sldChg chg="del">
        <pc:chgData name="Claire Grasty" userId="246496bb-2601-4f84-9525-364c92a02db9" providerId="ADAL" clId="{96E67CD4-F043-4B35-B484-6623198FF733}" dt="2022-09-01T19:58:06.669" v="0" actId="47"/>
        <pc:sldMkLst>
          <pc:docMk/>
          <pc:sldMk cId="1861701596" sldId="648"/>
        </pc:sldMkLst>
      </pc:sldChg>
    </pc:docChg>
  </pc:docChgLst>
</pc:chgInfo>
</file>

<file path=ppt/comments/modernComment_1D7_FC5DAB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166556-59AD-45B7-9C70-01FFE7F4ACFF}" authorId="{D21F8B11-9D20-4D71-D982-0241A5101B34}" status="resolved" created="2022-05-25T19:44:14.55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33997240" sldId="471"/>
      <ac:picMk id="18" creationId="{2404390B-E1B5-43E9-B484-5EEA944B9373}"/>
    </ac:deMkLst>
    <p188:replyLst>
      <p188:reply id="{97600435-710D-4348-8AD4-7A7F2B6976AA}" authorId="{256A24E0-32A7-ED49-A685-B27E42BA4C3E}" created="2022-05-31T16:59:27.640">
        <p188:txBody>
          <a:bodyPr/>
          <a:lstStyle/>
          <a:p>
            <a:r>
              <a:rPr lang="en-US"/>
              <a:t>Updated</a:t>
            </a:r>
          </a:p>
        </p188:txBody>
      </p188:reply>
    </p188:replyLst>
    <p188:txBody>
      <a:bodyPr/>
      <a:lstStyle/>
      <a:p>
        <a:r>
          <a:rPr lang="en-US"/>
          <a:t>replace w/ pic of new GCT buses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EC8D-4CCD-47EF-8B41-A446FCC39265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A1BD1-E95F-4200-8AFF-B5635E484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CTAC/SSTAC - 01.11.2022 - 1:30 p.m.</a:t>
            </a:r>
          </a:p>
          <a:p>
            <a:r>
              <a:rPr lang="en-US">
                <a:cs typeface="Calibri"/>
              </a:rPr>
              <a:t>TRANSCOMM – 01.12.2022 - 1:30 p.m.</a:t>
            </a:r>
          </a:p>
          <a:p>
            <a:r>
              <a:rPr lang="en-US">
                <a:cs typeface="Calibri"/>
              </a:rPr>
              <a:t>UTN – Countywide – Noon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UTN East County – 01.12-2022 – 6 p.m. </a:t>
            </a:r>
          </a:p>
          <a:p>
            <a:r>
              <a:rPr lang="en-US">
                <a:cs typeface="Calibri"/>
              </a:rPr>
              <a:t>UTN Heritage Noon – 02.23.2022 - Noon</a:t>
            </a:r>
          </a:p>
          <a:p>
            <a:endParaRPr lang="en-US">
              <a:cs typeface="Calibri"/>
            </a:endParaRPr>
          </a:p>
          <a:p>
            <a:r>
              <a:rPr lang="en-US"/>
              <a:t>NOTE: As a reminder, this is in DRAFT mode. Following incorporation of feedback and confirmation of agenda times, we will create two separate slide decks for the two presentations.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9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8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These are not presented in order of popularity or frequency in which the feedback came up during the community involvement process. </a:t>
            </a:r>
            <a:endParaRPr lang="en-US"/>
          </a:p>
          <a:p>
            <a:endParaRPr lang="en-US"/>
          </a:p>
          <a:p>
            <a:r>
              <a:rPr lang="en-US"/>
              <a:t>NOTE: For CTAC/SSTAC, we'll take questions at the end. For UTN -- If there is sufficient time, we can ask the public the extent they agree with these findings.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/>
              <a:t>Also, as this project evolves and we refine these needs, we'll devote more time and slide space to each item.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1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There are some strategies that communities voted for that fell into the Medium Priority category.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Even though they are lower priority, VCTC and it's partners can still act on these now though the actual, more permanent implementation of these programs would take place a longer time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Implementation timeframe varies depending on funding availability, staffing, and resources though generally High Priority strategies can be implemented in the short-term (0-2 years) and Medium Priority Strategies can be implemented in the long-term (3-5 years) with short-term implementation steps that can be taken in the near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EZRA</a:t>
            </a: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Conducted stakeholder survey, receiving feedback from 41 organizations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Had conversations with representatives of multiple organizations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Communitywide pop-up events: Ventura College Foundation Weekend Market, Oxnard Transit Center, and Simi Valley Senior Center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0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EZRA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7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Communitywide Pop-Up Events at the Ventura College Foundation Weekend Market, Oxnard Transit Center, and Simi Valley Senior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15200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52084" y="457200"/>
            <a:ext cx="4114800" cy="3429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4400" b="1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651273" y="3790950"/>
            <a:ext cx="4114800" cy="559833"/>
          </a:xfrm>
        </p:spPr>
        <p:txBody>
          <a:bodyPr>
            <a:sp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or Client or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FB2C2-72B4-48F0-BD9A-AA4636815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7465" y="4572000"/>
            <a:ext cx="4114323" cy="766685"/>
          </a:xfrm>
        </p:spPr>
        <p:txBody>
          <a:bodyPr>
            <a:spAutoFit/>
          </a:bodyPr>
          <a:lstStyle>
            <a:lvl1pPr marL="1588" indent="-1588">
              <a:buNone/>
              <a:defRPr sz="1600"/>
            </a:lvl1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126811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ing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79EF9AA-9F24-46B8-AC41-0D67E10D9B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6C7044-00DB-4907-A7A4-8E5AC54F9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925684"/>
            <a:ext cx="11274552" cy="1077411"/>
          </a:xfrm>
          <a:gradFill>
            <a:gsLst>
              <a:gs pos="0">
                <a:schemeClr val="accent1">
                  <a:alpha val="90000"/>
                </a:schemeClr>
              </a:gs>
              <a:gs pos="75000">
                <a:schemeClr val="accent1">
                  <a:lumMod val="90000"/>
                  <a:alpha val="90000"/>
                </a:schemeClr>
              </a:gs>
            </a:gsLst>
            <a:lin ang="2700000" scaled="0"/>
          </a:gradFill>
        </p:spPr>
        <p:txBody>
          <a:bodyPr wrap="square" lIns="914400" tIns="292608" rIns="457200" bIns="22860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65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ing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79EF9AA-9F24-46B8-AC41-0D67E10D9B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6C7044-00DB-4907-A7A4-8E5AC54F9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925684"/>
            <a:ext cx="11274552" cy="1077411"/>
          </a:xfrm>
          <a:solidFill>
            <a:schemeClr val="bg1">
              <a:alpha val="90000"/>
            </a:schemeClr>
          </a:solidFill>
        </p:spPr>
        <p:txBody>
          <a:bodyPr wrap="square" lIns="914400" tIns="292608" rIns="457200" bIns="228600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81350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ing_5">
    <p:bg>
      <p:bgPr>
        <a:gradFill>
          <a:gsLst>
            <a:gs pos="0">
              <a:schemeClr val="accent1"/>
            </a:gs>
            <a:gs pos="75000">
              <a:schemeClr val="accent1">
                <a:lumMod val="9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E967-E308-4746-99C3-A3A1089CB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704" y="3033410"/>
            <a:ext cx="6400800" cy="7911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Name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E6109F0-C50A-4230-9A49-082D248AA25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05755" y="1828799"/>
            <a:ext cx="3200400" cy="32004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Replace this text with section # and increase font size to 128pt</a:t>
            </a:r>
          </a:p>
          <a:p>
            <a:pPr lvl="0"/>
            <a:r>
              <a:rPr lang="en-US"/>
              <a:t>Or copy-paste icon from end of deck</a:t>
            </a:r>
          </a:p>
        </p:txBody>
      </p:sp>
    </p:spTree>
    <p:extLst>
      <p:ext uri="{BB962C8B-B14F-4D97-AF65-F5344CB8AC3E}">
        <p14:creationId xmlns:p14="http://schemas.microsoft.com/office/powerpoint/2010/main" val="313206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ing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E967-E308-4746-99C3-A3A1089CB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704" y="3033410"/>
            <a:ext cx="6400800" cy="79117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Section Name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67D0128-234D-4347-8733-E473D36C64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05755" y="1828799"/>
            <a:ext cx="3200400" cy="32004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Replace this text with section # and increase font size to 128pt</a:t>
            </a:r>
          </a:p>
          <a:p>
            <a:pPr lvl="0"/>
            <a:r>
              <a:rPr lang="en-US"/>
              <a:t>Or copy-paste icon from end of deck</a:t>
            </a:r>
          </a:p>
        </p:txBody>
      </p:sp>
    </p:spTree>
    <p:extLst>
      <p:ext uri="{BB962C8B-B14F-4D97-AF65-F5344CB8AC3E}">
        <p14:creationId xmlns:p14="http://schemas.microsoft.com/office/powerpoint/2010/main" val="74528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1">
    <p:bg>
      <p:bgPr>
        <a:gradFill>
          <a:gsLst>
            <a:gs pos="0">
              <a:schemeClr val="accent1"/>
            </a:gs>
            <a:gs pos="75000">
              <a:schemeClr val="accent1">
                <a:lumMod val="9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85EC55FA-A164-4210-8517-D5D7B06146D3}"/>
              </a:ext>
            </a:extLst>
          </p:cNvPr>
          <p:cNvSpPr>
            <a:spLocks noGrp="1" noChangeAspect="1"/>
          </p:cNvSpPr>
          <p:nvPr>
            <p:ph type="pic" sz="quarter" idx="121" hasCustomPrompt="1"/>
          </p:nvPr>
        </p:nvSpPr>
        <p:spPr>
          <a:xfrm>
            <a:off x="1188720" y="4087306"/>
            <a:ext cx="1371600" cy="137160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/>
          <a:lstStyle>
            <a:lvl1pPr marL="0" indent="0" algn="ctr">
              <a:buNone/>
              <a:def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and insert headshot from M:\03-Proposal Materials\Headshots\Circle Headshots 300dpi_InDesign-Word PRINT\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7210F3C-4277-41FF-B67B-336769722057}"/>
              </a:ext>
            </a:extLst>
          </p:cNvPr>
          <p:cNvSpPr>
            <a:spLocks noGrp="1" noChangeAspect="1"/>
          </p:cNvSpPr>
          <p:nvPr>
            <p:ph type="pic" sz="quarter" idx="122" hasCustomPrompt="1"/>
          </p:nvPr>
        </p:nvSpPr>
        <p:spPr>
          <a:xfrm>
            <a:off x="4003040" y="4087306"/>
            <a:ext cx="1371600" cy="137160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/>
          <a:lstStyle>
            <a:lvl1pPr marL="0" indent="0" algn="ctr">
              <a:buNone/>
              <a:def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and insert headshot from M:\03-Proposal Materials\Headshots\Circle Headshots 300dpi_InDesign-Word PRINT\</a:t>
            </a:r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9956CD08-B138-4A16-87C7-BEDE8ABBA133}"/>
              </a:ext>
            </a:extLst>
          </p:cNvPr>
          <p:cNvSpPr>
            <a:spLocks noGrp="1" noChangeAspect="1"/>
          </p:cNvSpPr>
          <p:nvPr>
            <p:ph type="pic" sz="quarter" idx="123" hasCustomPrompt="1"/>
          </p:nvPr>
        </p:nvSpPr>
        <p:spPr>
          <a:xfrm>
            <a:off x="6817360" y="4087306"/>
            <a:ext cx="1371600" cy="137160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/>
          <a:lstStyle>
            <a:lvl1pPr marL="0" indent="0" algn="ctr">
              <a:buNone/>
              <a:def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and insert headshot from M:\03-Proposal Materials\Headshots\Circle Headshots 300dpi_InDesign-Word PRINT\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6FE1D6ED-C67B-4BCB-BB5E-55C45E64EAC9}"/>
              </a:ext>
            </a:extLst>
          </p:cNvPr>
          <p:cNvSpPr>
            <a:spLocks noGrp="1" noChangeAspect="1"/>
          </p:cNvSpPr>
          <p:nvPr>
            <p:ph type="pic" sz="quarter" idx="124" hasCustomPrompt="1"/>
          </p:nvPr>
        </p:nvSpPr>
        <p:spPr>
          <a:xfrm>
            <a:off x="9631680" y="4087306"/>
            <a:ext cx="1371600" cy="137160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/>
          <a:lstStyle>
            <a:lvl1pPr marL="0" indent="0" algn="ctr">
              <a:buNone/>
              <a:def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and insert headshot from M:\03-Proposal Materials\Headshots\Circle Headshots 300dpi_InDesign-Word PRINT\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6A5D3BC-E742-49F8-A09F-8F087BB29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[Say Hello to Our Team of Badass Superstars]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E54E609-10CB-4031-A570-0E48CACFFD7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31520" y="3293391"/>
            <a:ext cx="2286000" cy="461665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8" name="Text Placeholder 23">
            <a:extLst>
              <a:ext uri="{FF2B5EF4-FFF2-40B4-BE49-F238E27FC236}">
                <a16:creationId xmlns:a16="http://schemas.microsoft.com/office/drawing/2014/main" id="{583A5F71-3BCB-4416-A1D3-112CF89C4F6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545840" y="3293391"/>
            <a:ext cx="2286000" cy="461665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7AA99720-F9FD-4A5C-B635-E6EE90F8E6B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360160" y="3293391"/>
            <a:ext cx="2286000" cy="461665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8C6845E4-C6B8-43D7-B020-B178274DCBC1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174480" y="3293391"/>
            <a:ext cx="2286000" cy="461665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7" name="Picture Placeholder 9">
            <a:extLst>
              <a:ext uri="{FF2B5EF4-FFF2-40B4-BE49-F238E27FC236}">
                <a16:creationId xmlns:a16="http://schemas.microsoft.com/office/drawing/2014/main" id="{21D86167-54BC-4199-AA29-57A785A68B46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188720" y="1604257"/>
            <a:ext cx="1371600" cy="137160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/>
          <a:lstStyle>
            <a:lvl1pPr marL="0" indent="0" algn="ctr">
              <a:buNone/>
              <a:def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and insert headshot from M:\03-Proposal Materials\Headshots\Circle Headshots 300dpi_InDesign-Word PRINT\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71A6-0E67-427F-9A1F-641F303EE8ED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731520" y="3014690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537E4DD-02E5-45F5-8984-1CEBD3CC8A6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3545840" y="3014690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18B5E33-F24C-4C6A-8100-DF668C1A97A0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360160" y="3014690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35EF5AE-DD8A-450F-97D2-F1931741BCE2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9174480" y="3014690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6763A2AB-ADE3-4220-9476-A3F309BE8CA5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731520" y="5776440"/>
            <a:ext cx="2286000" cy="461665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640518D5-8597-42D4-B80E-8062786EBE9A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3545840" y="5776440"/>
            <a:ext cx="2286000" cy="461665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C94BD6F9-5BB8-4E0A-801D-A860DA8AB5C5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360160" y="5776440"/>
            <a:ext cx="2286000" cy="461665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D756BC94-F4D8-47CE-86BA-B871064DCFFA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9174480" y="5776440"/>
            <a:ext cx="2286000" cy="461665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4719E19-497F-44E1-9B8A-C63D5170AA88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731520" y="5497739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9498AC2-F1BC-4794-9CEF-D537AA680B00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3545840" y="5497739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F66E6B7-7D2F-46D8-97F1-B81DED7D9955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6360160" y="5497739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9914132E-794F-4535-A726-202B337476E6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9174480" y="5497739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5F6450FB-CFD8-4EBE-9872-B82BBF9D63B1}"/>
              </a:ext>
            </a:extLst>
          </p:cNvPr>
          <p:cNvSpPr>
            <a:spLocks noGrp="1" noChangeAspect="1"/>
          </p:cNvSpPr>
          <p:nvPr>
            <p:ph type="pic" sz="quarter" idx="118" hasCustomPrompt="1"/>
          </p:nvPr>
        </p:nvSpPr>
        <p:spPr>
          <a:xfrm>
            <a:off x="4003040" y="1604257"/>
            <a:ext cx="1371600" cy="137160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/>
          <a:lstStyle>
            <a:lvl1pPr marL="0" indent="0" algn="ctr">
              <a:buNone/>
              <a:def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and insert headshot from M:\03-Proposal Materials\Headshots\Circle Headshots 300dpi_InDesign-Word PRINT\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503D280-3CBA-4F3D-A6AD-494E34AB61A3}"/>
              </a:ext>
            </a:extLst>
          </p:cNvPr>
          <p:cNvSpPr>
            <a:spLocks noGrp="1" noChangeAspect="1"/>
          </p:cNvSpPr>
          <p:nvPr>
            <p:ph type="pic" sz="quarter" idx="119" hasCustomPrompt="1"/>
          </p:nvPr>
        </p:nvSpPr>
        <p:spPr>
          <a:xfrm>
            <a:off x="6817360" y="1604257"/>
            <a:ext cx="1371600" cy="137160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/>
          <a:lstStyle>
            <a:lvl1pPr marL="0" indent="0" algn="ctr">
              <a:buNone/>
              <a:def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and insert headshot from M:\03-Proposal Materials\Headshots\Circle Headshots 300dpi_InDesign-Word PRINT\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CA73F40A-F432-454D-9A23-E90DF84D68A7}"/>
              </a:ext>
            </a:extLst>
          </p:cNvPr>
          <p:cNvSpPr>
            <a:spLocks noGrp="1" noChangeAspect="1"/>
          </p:cNvSpPr>
          <p:nvPr>
            <p:ph type="pic" sz="quarter" idx="120" hasCustomPrompt="1"/>
          </p:nvPr>
        </p:nvSpPr>
        <p:spPr>
          <a:xfrm>
            <a:off x="9631680" y="1604257"/>
            <a:ext cx="1371600" cy="137160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/>
          <a:lstStyle>
            <a:lvl1pPr marL="0" indent="0" algn="ctr">
              <a:buNone/>
              <a:def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and insert headshot from M:\03-Proposal Materials\Headshots\Circle Headshots 300dpi_InDesign-Word PRINT\</a:t>
            </a:r>
          </a:p>
        </p:txBody>
      </p:sp>
    </p:spTree>
    <p:extLst>
      <p:ext uri="{BB962C8B-B14F-4D97-AF65-F5344CB8AC3E}">
        <p14:creationId xmlns:p14="http://schemas.microsoft.com/office/powerpoint/2010/main" val="67961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EB4213-52F6-4279-BC21-F952F011C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[Say Hello to Our Team of Badass Superstars]</a:t>
            </a:r>
          </a:p>
        </p:txBody>
      </p:sp>
      <p:sp>
        <p:nvSpPr>
          <p:cNvPr id="78" name="Text Placeholder 23">
            <a:extLst>
              <a:ext uri="{FF2B5EF4-FFF2-40B4-BE49-F238E27FC236}">
                <a16:creationId xmlns:a16="http://schemas.microsoft.com/office/drawing/2014/main" id="{4C12AD7A-2C42-4E3D-A617-BD129FC64F77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731520" y="3293391"/>
            <a:ext cx="2286000" cy="495841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9" name="Text Placeholder 23">
            <a:extLst>
              <a:ext uri="{FF2B5EF4-FFF2-40B4-BE49-F238E27FC236}">
                <a16:creationId xmlns:a16="http://schemas.microsoft.com/office/drawing/2014/main" id="{2F6EB4A5-67ED-4140-8CE5-B530D95FC98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545840" y="3293391"/>
            <a:ext cx="2286000" cy="495841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0" name="Text Placeholder 23">
            <a:extLst>
              <a:ext uri="{FF2B5EF4-FFF2-40B4-BE49-F238E27FC236}">
                <a16:creationId xmlns:a16="http://schemas.microsoft.com/office/drawing/2014/main" id="{A5BE7C79-C036-4A65-B4EE-77E7E08D8AC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360160" y="3293391"/>
            <a:ext cx="2286000" cy="495841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1" name="Text Placeholder 23">
            <a:extLst>
              <a:ext uri="{FF2B5EF4-FFF2-40B4-BE49-F238E27FC236}">
                <a16:creationId xmlns:a16="http://schemas.microsoft.com/office/drawing/2014/main" id="{3A5C7491-DD8C-46DB-B868-AF485C2BBA41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174480" y="3293391"/>
            <a:ext cx="2286000" cy="495841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44E0AC63-7F49-44D7-9B83-0BDFD3B62C7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731520" y="3014690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B511DC6-ADFE-418E-88FE-F86B99A617CE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3545840" y="3014690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483C56B2-9BDB-4414-A28C-3648327D059D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6360160" y="3014690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0F18AD40-C625-4A6D-BFB6-C214B3BEF0D6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9174480" y="3014690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4759DF3E-713F-47AB-A522-F4B1062EAE04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731520" y="5776440"/>
            <a:ext cx="2286000" cy="495841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1" name="Text Placeholder 23">
            <a:extLst>
              <a:ext uri="{FF2B5EF4-FFF2-40B4-BE49-F238E27FC236}">
                <a16:creationId xmlns:a16="http://schemas.microsoft.com/office/drawing/2014/main" id="{8CFA5A13-314B-49DF-A6EA-18AAB4D0FB46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3545840" y="5776440"/>
            <a:ext cx="2286000" cy="495841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2" name="Text Placeholder 23">
            <a:extLst>
              <a:ext uri="{FF2B5EF4-FFF2-40B4-BE49-F238E27FC236}">
                <a16:creationId xmlns:a16="http://schemas.microsoft.com/office/drawing/2014/main" id="{0269F39A-1580-4D48-8DEC-58E23B8E04A2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6360160" y="5776440"/>
            <a:ext cx="2286000" cy="495841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3" name="Text Placeholder 23">
            <a:extLst>
              <a:ext uri="{FF2B5EF4-FFF2-40B4-BE49-F238E27FC236}">
                <a16:creationId xmlns:a16="http://schemas.microsoft.com/office/drawing/2014/main" id="{3BA8DBE2-EB99-43F1-A9AF-41EBF94DA457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9174480" y="5776440"/>
            <a:ext cx="2286000" cy="495841"/>
          </a:xfrm>
        </p:spPr>
        <p:txBody>
          <a:bodyPr>
            <a:sp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C453ED0E-94E4-4696-80BC-D706612D0744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731520" y="5497739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5604741C-B963-4213-BEC7-B1A75B3F4BFF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3545840" y="5497739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E3FEDE07-5875-4E5F-8CBE-FD4772B2BFC2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6360160" y="5497739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2B9C9FDE-E636-4926-B783-FF86789A3814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9174480" y="5497739"/>
            <a:ext cx="2286000" cy="489365"/>
          </a:xfrm>
        </p:spPr>
        <p:txBody>
          <a:bodyPr>
            <a:spAutoFit/>
          </a:bodyPr>
          <a:lstStyle>
            <a:lvl1pPr algn="ctr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0421A95B-216E-44A4-B051-A4D457004C11}"/>
              </a:ext>
            </a:extLst>
          </p:cNvPr>
          <p:cNvSpPr>
            <a:spLocks noGrp="1" noChangeAspect="1"/>
          </p:cNvSpPr>
          <p:nvPr>
            <p:ph type="pic" sz="quarter" idx="121" hasCustomPrompt="1"/>
          </p:nvPr>
        </p:nvSpPr>
        <p:spPr>
          <a:xfrm>
            <a:off x="1188720" y="4087306"/>
            <a:ext cx="1371600" cy="1371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lang="en-US" sz="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- insert Square Headshot from M:\03-Proposal Materials\Headshots\Square Headshots 300dpi_InDesign-Word PRINT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F110D95B-5287-4ECA-8FE4-9B3207114351}"/>
              </a:ext>
            </a:extLst>
          </p:cNvPr>
          <p:cNvSpPr>
            <a:spLocks noGrp="1" noChangeAspect="1"/>
          </p:cNvSpPr>
          <p:nvPr>
            <p:ph type="pic" sz="quarter" idx="122" hasCustomPrompt="1"/>
          </p:nvPr>
        </p:nvSpPr>
        <p:spPr>
          <a:xfrm>
            <a:off x="4003040" y="4087306"/>
            <a:ext cx="1371600" cy="1371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lang="en-US" sz="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- insert Square Headshot from M:\03-Proposal Materials\Headshots\Square Headshots 300dpi_InDesign-Word PRINT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E74B0713-B5EF-4A97-8B9A-5550208E178A}"/>
              </a:ext>
            </a:extLst>
          </p:cNvPr>
          <p:cNvSpPr>
            <a:spLocks noGrp="1" noChangeAspect="1"/>
          </p:cNvSpPr>
          <p:nvPr>
            <p:ph type="pic" sz="quarter" idx="139" hasCustomPrompt="1"/>
          </p:nvPr>
        </p:nvSpPr>
        <p:spPr>
          <a:xfrm>
            <a:off x="6817360" y="4087306"/>
            <a:ext cx="1371600" cy="1371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lang="en-US" sz="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- insert Square Headshot from M:\03-Proposal Materials\Headshots\Square Headshots 300dpi_InDesign-Word PRINT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2B67FD3D-C9B5-4DBF-ACF6-B47200462975}"/>
              </a:ext>
            </a:extLst>
          </p:cNvPr>
          <p:cNvSpPr>
            <a:spLocks noGrp="1" noChangeAspect="1"/>
          </p:cNvSpPr>
          <p:nvPr>
            <p:ph type="pic" sz="quarter" idx="140" hasCustomPrompt="1"/>
          </p:nvPr>
        </p:nvSpPr>
        <p:spPr>
          <a:xfrm>
            <a:off x="9631680" y="4087306"/>
            <a:ext cx="1371600" cy="1371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lang="en-US" sz="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- insert Square Headshot from M:\03-Proposal Materials\Headshots\Square Headshots 300dpi_InDesign-Word PRINT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7D4BB5DA-9E4F-4280-A417-D046523AB2E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188720" y="1604257"/>
            <a:ext cx="1371600" cy="1371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lang="en-US" sz="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- insert Square Headshot from M:\03-Proposal Materials\Headshots\Square Headshots 300dpi_InDesign-Word PRINT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B44D4E1-EEDA-4F4A-A18F-962910EB9B83}"/>
              </a:ext>
            </a:extLst>
          </p:cNvPr>
          <p:cNvSpPr>
            <a:spLocks noGrp="1" noChangeAspect="1"/>
          </p:cNvSpPr>
          <p:nvPr>
            <p:ph type="pic" sz="quarter" idx="141" hasCustomPrompt="1"/>
          </p:nvPr>
        </p:nvSpPr>
        <p:spPr>
          <a:xfrm>
            <a:off x="4003040" y="1604257"/>
            <a:ext cx="1371600" cy="1371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lang="en-US" sz="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- insert Square Headshot from M:\03-Proposal Materials\Headshots\Square Headshots 300dpi_InDesign-Word PRINT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4E0630F6-C7DF-498A-A96A-0CE014E440AC}"/>
              </a:ext>
            </a:extLst>
          </p:cNvPr>
          <p:cNvSpPr>
            <a:spLocks noGrp="1" noChangeAspect="1"/>
          </p:cNvSpPr>
          <p:nvPr>
            <p:ph type="pic" sz="quarter" idx="119" hasCustomPrompt="1"/>
          </p:nvPr>
        </p:nvSpPr>
        <p:spPr>
          <a:xfrm>
            <a:off x="6817360" y="1604257"/>
            <a:ext cx="1371600" cy="1371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lang="en-US" sz="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- insert Square Headshot from M:\03-Proposal Materials\Headshots\Square Headshots 300dpi_InDesign-Word PRINT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C55D97-0E97-438B-955B-DA2816F978DA}"/>
              </a:ext>
            </a:extLst>
          </p:cNvPr>
          <p:cNvSpPr>
            <a:spLocks noGrp="1" noChangeAspect="1"/>
          </p:cNvSpPr>
          <p:nvPr>
            <p:ph type="pic" sz="quarter" idx="120" hasCustomPrompt="1"/>
          </p:nvPr>
        </p:nvSpPr>
        <p:spPr>
          <a:xfrm>
            <a:off x="9631680" y="1604257"/>
            <a:ext cx="1371600" cy="1371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anchor="ctr" anchorCtr="0"/>
          <a:lstStyle>
            <a:lvl1pPr marL="0" indent="0" algn="ctr">
              <a:buNone/>
              <a:defRPr lang="en-US" sz="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- insert Square Headshot from M:\03-Proposal Materials\Headshots\Square Headshots 300dpi_InDesign-Word PRINT</a:t>
            </a:r>
          </a:p>
        </p:txBody>
      </p:sp>
    </p:spTree>
    <p:extLst>
      <p:ext uri="{BB962C8B-B14F-4D97-AF65-F5344CB8AC3E}">
        <p14:creationId xmlns:p14="http://schemas.microsoft.com/office/powerpoint/2010/main" val="419904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0244F7-20C0-4A57-9BC8-073CF8546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172643C-0C47-40D5-947B-DAED4C103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11391-C7CA-4CD4-AFA1-FE94CB349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585ECF-F156-4127-8305-8EE402C474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76621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129302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5538"/>
            <a:ext cx="11274552" cy="4878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44F7-20C0-4A57-9BC8-073CF8546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F8BD1D3-6336-4E14-86E7-3442F8A6D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7B21655-36B9-4DA6-97EE-D3ACC2AB0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B37236-E686-49C6-A9AF-23943C15C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39625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2990199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Text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27225"/>
            <a:ext cx="11274552" cy="43364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44F7-20C0-4A57-9BC8-073CF8546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94360"/>
            <a:ext cx="11274552" cy="791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(2 Lines)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0E1710C-42E3-482D-BD54-F3E6A8345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775985-60AE-4F4F-A33F-871731C8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D870CF-2B54-4784-AA9C-6A56D7DEE3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39625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1955336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_Tex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97905A-AF60-4C45-8ED2-65ABF4F024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05785"/>
            <a:ext cx="11274552" cy="45578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2AA2667-1606-436E-8743-31C946902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94360"/>
            <a:ext cx="11274552" cy="791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4074432-9C28-4FD6-8801-E04A0428C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88720"/>
            <a:ext cx="11274552" cy="5170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="1" cap="all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AC75E96-32C5-4673-A73B-66275A802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AEF1E0D-8C01-42B6-86B4-217ACBE0F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2477D15-830C-4DE2-A022-898C4ABE7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39625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917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90A539A-EE51-4D13-8CB0-3AC06BA27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198" y="-1"/>
            <a:ext cx="4114801" cy="6857999"/>
          </a:xfrm>
          <a:gradFill>
            <a:gsLst>
              <a:gs pos="0">
                <a:schemeClr val="accent1">
                  <a:alpha val="90000"/>
                </a:schemeClr>
              </a:gs>
              <a:gs pos="75000">
                <a:schemeClr val="accent1">
                  <a:lumMod val="80000"/>
                  <a:alpha val="90000"/>
                </a:schemeClr>
              </a:gs>
            </a:gsLst>
            <a:lin ang="8100000" scaled="0"/>
          </a:gra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en-US"/>
              <a:t>Leave this box blank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3800" y="457199"/>
            <a:ext cx="3657600" cy="3010677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44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543800" y="3384866"/>
            <a:ext cx="3657600" cy="559833"/>
          </a:xfrm>
        </p:spPr>
        <p:txBody>
          <a:bodyPr wrap="square"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or Client or Project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FF8A91-2C8A-476A-BC59-A6924DC91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3801" y="4572000"/>
            <a:ext cx="3657600" cy="766685"/>
          </a:xfrm>
        </p:spPr>
        <p:txBody>
          <a:bodyPr wrap="square">
            <a:spAutoFit/>
          </a:bodyPr>
          <a:lstStyle>
            <a:lvl1pPr marL="1588" indent="-1588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66184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5538"/>
            <a:ext cx="11274552" cy="466344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44F7-20C0-4A57-9BC8-073CF8546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BD9395-38B3-4A6A-A4FE-171E429626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95178" y="5615015"/>
            <a:ext cx="2236574" cy="433965"/>
          </a:xfrm>
          <a:solidFill>
            <a:schemeClr val="bg1">
              <a:alpha val="67000"/>
            </a:schemeClr>
          </a:solidFill>
        </p:spPr>
        <p:txBody>
          <a:bodyPr wrap="none" lIns="228600" rIns="228600" anchor="ctr" anchorCtr="0">
            <a:sp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caption and source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7837360-7468-4A7A-94D7-61580C083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1CC8A94-C4A0-45E9-BC66-B18EA0234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1DC9591-90C6-445D-A598-BF6F6285E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39625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386037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Imag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18C2B5-1AC8-4FB4-B807-212CD4DA83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05785"/>
            <a:ext cx="11274552" cy="4343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253598B-A5F4-430C-856D-7098B0F33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88720"/>
            <a:ext cx="11274552" cy="5170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="1" cap="all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7EC2E7B-03B6-431D-ADBD-BFF24C893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95178" y="5615015"/>
            <a:ext cx="2236574" cy="433965"/>
          </a:xfrm>
          <a:solidFill>
            <a:schemeClr val="bg1">
              <a:alpha val="67000"/>
            </a:schemeClr>
          </a:solidFill>
        </p:spPr>
        <p:txBody>
          <a:bodyPr wrap="none" lIns="228600" rIns="228600" anchor="ctr" anchorCtr="0">
            <a:sp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caption and source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279AE5-5BD7-485D-8D57-0872A7BB5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AACD57A-9D75-471E-AAA9-BC8D16856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9F4267-4874-40FE-8277-3786BFE4B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1B2E0F5-69FD-4B59-AB38-BAB8FF6C66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39625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192668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27070" y="0"/>
            <a:ext cx="6858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77FB49-D950-4B9B-9A57-9E98DB6A9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94360"/>
            <a:ext cx="4233672" cy="791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41907A-28E0-4899-BDC4-7A2564D8F8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4074" y="4800600"/>
            <a:ext cx="4106798" cy="146304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Insert text describing the image to the right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B8FA7AE-E0F1-44DC-8A78-541AE0556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4D624DC-A5FC-4410-BC37-84908F219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AE01395-53BC-4160-8AB1-750BE2CF89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39625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30281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71360" y="0"/>
            <a:ext cx="512064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77FB49-D950-4B9B-9A57-9E98DB6A9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94360"/>
            <a:ext cx="6099048" cy="791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41907A-28E0-4899-BDC4-7A2564D8F8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57200" y="1385539"/>
            <a:ext cx="6099048" cy="4878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B8FA7AE-E0F1-44DC-8A78-541AE0556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4D624DC-A5FC-4410-BC37-84908F219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9E93A9-ECCD-4AC9-9F89-995F347A3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39625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8609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Right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71360" y="0"/>
            <a:ext cx="512064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77FB49-D950-4B9B-9A57-9E98DB6A9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94360"/>
            <a:ext cx="6099048" cy="791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(2 lines)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41907A-28E0-4899-BDC4-7A2564D8F8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57200" y="1929384"/>
            <a:ext cx="6099048" cy="43342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B8FA7AE-E0F1-44DC-8A78-541AE0556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4D624DC-A5FC-4410-BC37-84908F219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3FB538-2838-455A-96CD-B39ABE6FB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39625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4013869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Righ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71360" y="0"/>
            <a:ext cx="512064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77FB49-D950-4B9B-9A57-9E98DB6A9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94360"/>
            <a:ext cx="6099048" cy="791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41907A-28E0-4899-BDC4-7A2564D8F8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57200" y="1705785"/>
            <a:ext cx="6099048" cy="45578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0192C49-9644-4582-9500-1461FFA1BC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88720"/>
            <a:ext cx="6099048" cy="5170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="1" cap="all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325315C-1BAC-4F91-84C1-11C527A55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D7A797D-63A9-420C-A8C9-348C3EF6A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5D69EB7-2EBD-417B-B687-135969C43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39625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407775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512064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77FB49-D950-4B9B-9A57-9E98DB6A9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703" y="594360"/>
            <a:ext cx="6099048" cy="791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41907A-28E0-4899-BDC4-7A2564D8F8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632703" y="1385539"/>
            <a:ext cx="6099048" cy="4878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B8FA7AE-E0F1-44DC-8A78-541AE0556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4D624DC-A5FC-4410-BC37-84908F219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34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eft_2_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512064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77FB49-D950-4B9B-9A57-9E98DB6A9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704" y="594360"/>
            <a:ext cx="6099048" cy="791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(2 Lines)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41907A-28E0-4899-BDC4-7A2564D8F8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632704" y="1929384"/>
            <a:ext cx="6099048" cy="43342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B8FA7AE-E0F1-44DC-8A78-541AE0556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4D624DC-A5FC-4410-BC37-84908F219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6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ef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-1" y="0"/>
            <a:ext cx="512064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77FB49-D950-4B9B-9A57-9E98DB6A9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704" y="594360"/>
            <a:ext cx="6099048" cy="791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41907A-28E0-4899-BDC4-7A2564D8F8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632704" y="1705785"/>
            <a:ext cx="6099048" cy="45578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Bullet 1</a:t>
            </a:r>
          </a:p>
          <a:p>
            <a:pPr lvl="0"/>
            <a:r>
              <a:rPr lang="en-US"/>
              <a:t>Bullet 2</a:t>
            </a:r>
          </a:p>
          <a:p>
            <a:pPr lvl="0"/>
            <a:r>
              <a:rPr lang="en-US"/>
              <a:t>Bullet 3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0192C49-9644-4582-9500-1461FFA1BC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2704" y="1188720"/>
            <a:ext cx="6099048" cy="5170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="1" cap="all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325315C-1BAC-4F91-84C1-11C527A55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D7A797D-63A9-420C-A8C9-348C3EF6A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4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enter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18C2B5-1AC8-4FB4-B807-212CD4DA83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2225" y="2040201"/>
            <a:ext cx="96012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253598B-A5F4-430C-856D-7098B0F33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88720"/>
            <a:ext cx="11274552" cy="517065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="1" cap="all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279AE5-5BD7-485D-8D57-0872A7BB5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6195A0D-40BC-41EE-85B1-BA97A9C1DF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63825" y="5192577"/>
            <a:ext cx="6858000" cy="904863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Quote or text describing the item above</a:t>
            </a:r>
            <a:br>
              <a:rPr lang="en-US"/>
            </a:br>
            <a:r>
              <a:rPr lang="en-US"/>
              <a:t>(up to 3 lines)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D8BC92-8EA5-451C-B092-B5130C73E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5200893-FCBE-475B-80E3-D90F4DAFF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1CC4DED-815A-4D21-845D-F58B123321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0"/>
            <a:ext cx="2139625" cy="431913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73877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768FC8-A50C-437C-9D68-7E8742105A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914400"/>
            <a:ext cx="5486400" cy="5029200"/>
          </a:xfrm>
          <a:gradFill>
            <a:gsLst>
              <a:gs pos="0">
                <a:schemeClr val="accent1">
                  <a:alpha val="95000"/>
                </a:schemeClr>
              </a:gs>
              <a:gs pos="75000">
                <a:schemeClr val="accent1">
                  <a:lumMod val="80000"/>
                  <a:alpha val="95000"/>
                </a:schemeClr>
              </a:gs>
            </a:gsLst>
            <a:lin ang="8100000" scaled="0"/>
          </a:gra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en-US"/>
              <a:t>Leave this box blank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63FB7F-B8EC-477F-B8A3-229A4ACE91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1598" y="1901563"/>
            <a:ext cx="4572000" cy="1432187"/>
          </a:xfrm>
        </p:spPr>
        <p:txBody>
          <a:bodyPr anchor="b" anchorCtr="0">
            <a:spAutoFit/>
          </a:bodyPr>
          <a:lstStyle>
            <a:lvl1pPr marL="0" indent="0">
              <a:lnSpc>
                <a:spcPct val="80000"/>
              </a:lnSpc>
              <a:buNone/>
              <a:defRPr sz="48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595C961-9313-4F6E-830D-1A145C1159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1598" y="3250740"/>
            <a:ext cx="4572000" cy="623761"/>
          </a:xfrm>
        </p:spPr>
        <p:txBody>
          <a:bodyPr wrap="square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or Client or Project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0815DCA-7D91-4CC4-8C27-39A76DB2F3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1598" y="4969335"/>
            <a:ext cx="4572000" cy="517065"/>
          </a:xfrm>
        </p:spPr>
        <p:txBody>
          <a:bodyPr wrap="square" anchor="b" anchorCtr="0">
            <a:spAutoFit/>
          </a:bodyPr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Presenter(s)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9EFAA8-5FB2-445E-A17B-17802DEF3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1600" y="1371600"/>
            <a:ext cx="4571998" cy="489365"/>
          </a:xfrm>
        </p:spPr>
        <p:txBody>
          <a:bodyPr wrap="square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20XX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 then right click and select “Send to Back”</a:t>
            </a:r>
          </a:p>
        </p:txBody>
      </p:sp>
    </p:spTree>
    <p:extLst>
      <p:ext uri="{BB962C8B-B14F-4D97-AF65-F5344CB8AC3E}">
        <p14:creationId xmlns:p14="http://schemas.microsoft.com/office/powerpoint/2010/main" val="3364172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FD0C266-CFF9-4FFB-B360-9DFA0AB8C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30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063936"/>
            <a:ext cx="8229600" cy="794064"/>
          </a:xfrm>
          <a:gradFill>
            <a:gsLst>
              <a:gs pos="0">
                <a:schemeClr val="accent1">
                  <a:alpha val="90000"/>
                </a:schemeClr>
              </a:gs>
              <a:gs pos="75000">
                <a:schemeClr val="accent1">
                  <a:lumMod val="90000"/>
                  <a:alpha val="90000"/>
                </a:schemeClr>
              </a:gs>
            </a:gsLst>
            <a:lin ang="8100000" scaled="0"/>
          </a:gradFill>
        </p:spPr>
        <p:txBody>
          <a:bodyPr lIns="228600" tIns="228600" rIns="228600" bIns="228600" anchor="b" anchorCtr="0">
            <a:spAutoFit/>
          </a:bodyPr>
          <a:lstStyle>
            <a:lvl1pPr marL="0" indent="0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Caption or quote or other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1FFF1-F9EB-411A-9155-98C5B1BCA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5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Ful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876800" y="5306396"/>
            <a:ext cx="7315200" cy="1015663"/>
          </a:xfrm>
          <a:gradFill>
            <a:gsLst>
              <a:gs pos="0">
                <a:schemeClr val="accent1">
                  <a:alpha val="90000"/>
                </a:schemeClr>
              </a:gs>
              <a:gs pos="75000">
                <a:schemeClr val="accent1">
                  <a:lumMod val="90000"/>
                  <a:alpha val="90000"/>
                </a:schemeClr>
              </a:gs>
            </a:gsLst>
            <a:lin ang="8100000" scaled="0"/>
          </a:gradFill>
        </p:spPr>
        <p:txBody>
          <a:bodyPr wrap="square" lIns="228600" tIns="228600" rIns="228600" bIns="228600" anchor="b" anchorCtr="0">
            <a:spAutoFit/>
          </a:bodyPr>
          <a:lstStyle>
            <a:lvl1pPr marL="0" indent="0">
              <a:buNone/>
              <a:defRPr lang="en-US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Caption or quote or other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47DAB-5BF5-4137-BA03-427022CA3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15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1">
    <p:bg>
      <p:bgPr>
        <a:gradFill>
          <a:gsLst>
            <a:gs pos="0">
              <a:schemeClr val="accent1"/>
            </a:gs>
            <a:gs pos="75000">
              <a:schemeClr val="accent1">
                <a:lumMod val="9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808575"/>
            <a:ext cx="9601199" cy="791179"/>
          </a:xfrm>
        </p:spPr>
        <p:txBody>
          <a:bodyPr anchor="ctr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key point</a:t>
            </a:r>
          </a:p>
        </p:txBody>
      </p:sp>
    </p:spTree>
    <p:extLst>
      <p:ext uri="{BB962C8B-B14F-4D97-AF65-F5344CB8AC3E}">
        <p14:creationId xmlns:p14="http://schemas.microsoft.com/office/powerpoint/2010/main" val="2954573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2">
    <p:bg>
      <p:bgPr>
        <a:gradFill>
          <a:gsLst>
            <a:gs pos="0">
              <a:schemeClr val="accent2"/>
            </a:gs>
            <a:gs pos="75000">
              <a:schemeClr val="accent2">
                <a:lumMod val="9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808575"/>
            <a:ext cx="9601199" cy="791179"/>
          </a:xfrm>
        </p:spPr>
        <p:txBody>
          <a:bodyPr anchor="ctr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key point</a:t>
            </a:r>
          </a:p>
        </p:txBody>
      </p:sp>
    </p:spTree>
    <p:extLst>
      <p:ext uri="{BB962C8B-B14F-4D97-AF65-F5344CB8AC3E}">
        <p14:creationId xmlns:p14="http://schemas.microsoft.com/office/powerpoint/2010/main" val="25101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808575"/>
            <a:ext cx="9601199" cy="791179"/>
          </a:xfrm>
        </p:spPr>
        <p:txBody>
          <a:bodyPr anchor="ctr" anchorCtr="0">
            <a:sp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Quote or key point</a:t>
            </a:r>
          </a:p>
        </p:txBody>
      </p:sp>
    </p:spTree>
    <p:extLst>
      <p:ext uri="{BB962C8B-B14F-4D97-AF65-F5344CB8AC3E}">
        <p14:creationId xmlns:p14="http://schemas.microsoft.com/office/powerpoint/2010/main" val="2138364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15200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652084" y="457200"/>
            <a:ext cx="4114800" cy="3429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80000"/>
              </a:lnSpc>
              <a:buNone/>
              <a:defRPr sz="4400" b="1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[Thank you!]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A33155-A497-4420-A5C7-0ECA7D8648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2084" y="4572000"/>
            <a:ext cx="4114800" cy="766685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ysClr val="windowText" lastClr="000000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015111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767501A1-4A1B-4633-8608-D529754DE6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90A6F1D-1000-4450-8EF2-991D36DF3D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198" y="-1"/>
            <a:ext cx="4114801" cy="6857999"/>
          </a:xfrm>
          <a:gradFill>
            <a:gsLst>
              <a:gs pos="0">
                <a:schemeClr val="accent1">
                  <a:alpha val="90000"/>
                </a:schemeClr>
              </a:gs>
              <a:gs pos="75000">
                <a:schemeClr val="accent1">
                  <a:lumMod val="80000"/>
                  <a:alpha val="90000"/>
                </a:schemeClr>
              </a:gs>
            </a:gsLst>
            <a:lin ang="8100000" scaled="0"/>
          </a:gra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en-US"/>
              <a:t>Leave this box blank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44402" y="3735388"/>
            <a:ext cx="0" cy="127995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27C706C-B7A1-44C9-81A2-1F14DA928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9676" y="1828800"/>
            <a:ext cx="3657600" cy="791179"/>
          </a:xfrm>
        </p:spPr>
        <p:txBody>
          <a:bodyPr wrap="square" anchor="ctr" anchorCtr="0">
            <a:sp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4400" b="1">
                <a:solidFill>
                  <a:schemeClr val="bg1"/>
                </a:solidFill>
              </a:rPr>
              <a:t>[Thank you!]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59676" y="4572000"/>
            <a:ext cx="3657600" cy="766685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027757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3">
    <p:bg>
      <p:bgPr>
        <a:gradFill>
          <a:gsLst>
            <a:gs pos="0">
              <a:schemeClr val="accent1"/>
            </a:gs>
            <a:gs pos="75000">
              <a:schemeClr val="accent1">
                <a:lumMod val="9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2D236-CE4E-44AF-B42F-151F4D0725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35258" y="3735388"/>
            <a:ext cx="9144" cy="1280160"/>
          </a:xfrm>
          <a:solidFill>
            <a:schemeClr val="bg1">
              <a:alpha val="67000"/>
            </a:schemeClr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01336" y="3959099"/>
            <a:ext cx="4946650" cy="832536"/>
          </a:xfrm>
        </p:spPr>
        <p:txBody>
          <a:bodyPr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Email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7C706C-B7A1-44C9-81A2-1F14DA928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1336" y="2103934"/>
            <a:ext cx="4946650" cy="741037"/>
          </a:xfrm>
        </p:spPr>
        <p:txBody>
          <a:bodyPr wrap="square" anchor="ctr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[Thank you!]</a:t>
            </a:r>
          </a:p>
        </p:txBody>
      </p:sp>
    </p:spTree>
    <p:extLst>
      <p:ext uri="{BB962C8B-B14F-4D97-AF65-F5344CB8AC3E}">
        <p14:creationId xmlns:p14="http://schemas.microsoft.com/office/powerpoint/2010/main" val="38860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A1E8AE-744E-4204-A598-4A0CA8BCCB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12192000" cy="6857999"/>
          </a:xfrm>
          <a:gradFill>
            <a:gsLst>
              <a:gs pos="0">
                <a:schemeClr val="accent1"/>
              </a:gs>
              <a:gs pos="75000">
                <a:schemeClr val="accent1">
                  <a:lumMod val="80000"/>
                </a:schemeClr>
              </a:gs>
            </a:gsLst>
            <a:lin ang="8100000" scaled="0"/>
          </a:gra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en-US"/>
              <a:t>Leave this box blank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124200" y="3333750"/>
            <a:ext cx="5943600" cy="623761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or Client or Project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CCD629C-292B-4FBB-A545-17D02E3CD4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3124" y="2286000"/>
            <a:ext cx="9445752" cy="1141851"/>
          </a:xfrm>
        </p:spPr>
        <p:txBody>
          <a:bodyPr wrap="square" anchor="b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72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50EF44A-E507-4165-84E8-FC443835D3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4200" y="4663440"/>
            <a:ext cx="5943600" cy="766685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276389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7225C46-6C7C-4C7C-B9DD-9706BC70A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0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EA3C17B-35A1-4251-95CF-B07FF194B83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876800" y="-1"/>
            <a:ext cx="73152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A9DB1A-B333-4520-87CD-561FC0369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94360"/>
            <a:ext cx="3886074" cy="1874552"/>
          </a:xfrm>
        </p:spPr>
        <p:txBody>
          <a:bodyPr/>
          <a:lstStyle>
            <a:lvl1pPr>
              <a:defRPr/>
            </a:lvl1pPr>
          </a:lstStyle>
          <a:p>
            <a:pPr marL="0" indent="0">
              <a:lnSpc>
                <a:spcPct val="80000"/>
              </a:lnSpc>
              <a:buNone/>
            </a:pPr>
            <a:r>
              <a:rPr lang="en-US" sz="4400" b="1">
                <a:solidFill>
                  <a:schemeClr val="accent1"/>
                </a:solidFill>
              </a:rPr>
              <a:t>[What Are We</a:t>
            </a:r>
            <a:r>
              <a:rPr lang="en-US" sz="3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b="1">
                <a:solidFill>
                  <a:schemeClr val="accent1"/>
                </a:solidFill>
              </a:rPr>
              <a:t>Covering Today?]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8310BA-B1B9-4965-8D9C-4FFB240B92C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3272" y="2645848"/>
            <a:ext cx="3310002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69D766A5-08C8-4C46-BD1E-FD963784240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3272" y="5746574"/>
            <a:ext cx="3310002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177C604-5386-4B88-A396-27CF7D5CC3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33272" y="5126428"/>
            <a:ext cx="3310002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E3EE6914-3D7F-432D-8770-AF6CBFE9F92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3272" y="4506283"/>
            <a:ext cx="3310002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2257A0BC-BA11-4126-8AD8-22BD8D429FB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33272" y="3886138"/>
            <a:ext cx="3310002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8F87D130-F6D8-4D66-A492-5D53E8BBC4D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272" y="3265993"/>
            <a:ext cx="3310002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3CE2C5F-67F6-4696-BA1F-DE8CC783A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A2AD97B-DA6F-43DB-B793-F575FF48FAA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76072" y="2678826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388C049-F965-4B98-A506-A91CEA8158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76072" y="3298362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5CA670F-4537-4FA2-B721-B8EE665C68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76072" y="3917898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0B8469-B5E8-46AF-B431-B6B6A81E9CB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76072" y="4537434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95DEE0D-EF98-47D2-8697-5312CC71967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6072" y="5156970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094E5A2-B6D3-4F90-BCE1-4844538934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76072" y="5776507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7875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EA3C17B-35A1-4251-95CF-B07FF194B83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0" y="-1"/>
            <a:ext cx="73152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93A1C4F-FC35-4540-BE30-9014F33DAE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9808" y="2644831"/>
            <a:ext cx="3285617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B67E9D5-94A5-416D-A4F9-2B110AF0D7F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69808" y="5746575"/>
            <a:ext cx="3285617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90B8C5B-2D48-46FC-AD83-62C063D2DE2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69808" y="5126227"/>
            <a:ext cx="3285617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906DFCA-16AC-40C1-AE12-9E6A711AA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69808" y="4505878"/>
            <a:ext cx="3285617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5F7DD72-ADB3-4945-A193-AD5F7E55D51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69808" y="3885529"/>
            <a:ext cx="3285617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DF6826B-B1A8-4662-9DFE-EE0712BF185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369808" y="3265180"/>
            <a:ext cx="3285617" cy="559833"/>
          </a:xfrm>
        </p:spPr>
        <p:txBody>
          <a:bodyPr wrap="square">
            <a:spAutoFit/>
          </a:bodyPr>
          <a:lstStyle>
            <a:lvl1pPr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20F76C09-E0AC-4D27-80DE-B25240411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0" y="594360"/>
            <a:ext cx="3883025" cy="1874552"/>
          </a:xfrm>
        </p:spPr>
        <p:txBody>
          <a:bodyPr/>
          <a:lstStyle>
            <a:lvl1pPr>
              <a:defRPr/>
            </a:lvl1pPr>
          </a:lstStyle>
          <a:p>
            <a:pPr marL="0" indent="0">
              <a:lnSpc>
                <a:spcPct val="80000"/>
              </a:lnSpc>
              <a:buNone/>
            </a:pPr>
            <a:r>
              <a:rPr lang="en-US" sz="4400" b="1">
                <a:solidFill>
                  <a:schemeClr val="accent1"/>
                </a:solidFill>
              </a:rPr>
              <a:t>[What Are We</a:t>
            </a:r>
            <a:r>
              <a:rPr lang="en-US" sz="36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b="1">
                <a:solidFill>
                  <a:schemeClr val="accent1"/>
                </a:solidFill>
              </a:rPr>
              <a:t>Covering Today?]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860AD371-30BC-40D8-877B-94D313A41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677468C-6871-47D1-920C-FB4A45EC2B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891272" y="2678826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E92B8B5-A339-4A5D-9828-ABAEE353C88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891272" y="3298362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CFCBA1E-906A-4354-8251-51E76DC572E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891272" y="3917898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CC43EDD-DBB3-4466-BC98-15C5D836D20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891272" y="4537434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4C9141B-BF37-463B-B9A6-D4411B66D80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891272" y="5156970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C8430F9-77CA-4452-BA3D-38E773F83B0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891272" y="5776507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3175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1899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ing_1">
    <p:bg>
      <p:bgPr>
        <a:gradFill>
          <a:gsLst>
            <a:gs pos="0">
              <a:schemeClr val="accent1"/>
            </a:gs>
            <a:gs pos="75000">
              <a:schemeClr val="accent1">
                <a:lumMod val="9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AC8DD-AD38-4B96-9439-87AE0C8CE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86200"/>
            <a:ext cx="11274552" cy="916405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US" sz="5400" b="1" cap="none" baseline="0">
                <a:solidFill>
                  <a:schemeClr val="bg1"/>
                </a:solidFill>
              </a:rPr>
              <a:t>Section 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C77C427-2228-4310-A78F-C0B8865CC0D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94376" y="1969826"/>
            <a:ext cx="1600200" cy="16002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3175" algn="ctr"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Replace this text with section # and increase font size to 72pt</a:t>
            </a:r>
          </a:p>
          <a:p>
            <a:pPr lvl="0"/>
            <a:r>
              <a:rPr lang="en-US"/>
              <a:t>Or copy-paste icon from end of deck</a:t>
            </a:r>
          </a:p>
        </p:txBody>
      </p:sp>
    </p:spTree>
    <p:extLst>
      <p:ext uri="{BB962C8B-B14F-4D97-AF65-F5344CB8AC3E}">
        <p14:creationId xmlns:p14="http://schemas.microsoft.com/office/powerpoint/2010/main" val="117682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ing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A48D93-7D81-4E28-94BD-541ACFB5A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86200"/>
            <a:ext cx="11274552" cy="916405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/>
              <a:t>Section Name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C82AF9A-03FE-446C-ABFC-8422C0E557B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94376" y="1969826"/>
            <a:ext cx="1600200" cy="16002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3175" algn="ctr"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Replace this text with section # and increase font size to 72pt</a:t>
            </a:r>
          </a:p>
          <a:p>
            <a:pPr lvl="0"/>
            <a:r>
              <a:rPr lang="en-US"/>
              <a:t>Or copy-paste icon from end of deck</a:t>
            </a:r>
          </a:p>
        </p:txBody>
      </p:sp>
    </p:spTree>
    <p:extLst>
      <p:ext uri="{BB962C8B-B14F-4D97-AF65-F5344CB8AC3E}">
        <p14:creationId xmlns:p14="http://schemas.microsoft.com/office/powerpoint/2010/main" val="15762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11274552" cy="791179"/>
          </a:xfrm>
          <a:prstGeom prst="rect">
            <a:avLst/>
          </a:prstGeom>
        </p:spPr>
        <p:txBody>
          <a:bodyPr vert="horz" lIns="118872" tIns="118872" rIns="118872" bIns="118872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11274552" cy="4754880"/>
          </a:xfrm>
          <a:prstGeom prst="rect">
            <a:avLst/>
          </a:prstGeom>
        </p:spPr>
        <p:txBody>
          <a:bodyPr vert="horz" lIns="118872" tIns="118872" rIns="118872" bIns="118872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F15B0-DB8F-40D6-8625-BBD462E06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495926"/>
            <a:ext cx="1218507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86554-C8AC-4F3C-8556-F649CB6D1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1751" y="6495926"/>
            <a:ext cx="453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2A4042-46D4-4582-A3E5-9D790DCCF68C}" type="slidenum">
              <a:rPr lang="en-US" smtClean="0"/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706" r:id="rId3"/>
    <p:sldLayoutId id="2147483682" r:id="rId4"/>
    <p:sldLayoutId id="2147483655" r:id="rId5"/>
    <p:sldLayoutId id="2147483672" r:id="rId6"/>
    <p:sldLayoutId id="2147483679" r:id="rId7"/>
    <p:sldLayoutId id="2147483674" r:id="rId8"/>
    <p:sldLayoutId id="2147483698" r:id="rId9"/>
    <p:sldLayoutId id="2147483699" r:id="rId10"/>
    <p:sldLayoutId id="2147483700" r:id="rId11"/>
    <p:sldLayoutId id="2147483703" r:id="rId12"/>
    <p:sldLayoutId id="2147483704" r:id="rId13"/>
    <p:sldLayoutId id="2147483673" r:id="rId14"/>
    <p:sldLayoutId id="2147483681" r:id="rId15"/>
    <p:sldLayoutId id="2147483663" r:id="rId16"/>
    <p:sldLayoutId id="2147483689" r:id="rId17"/>
    <p:sldLayoutId id="2147483705" r:id="rId18"/>
    <p:sldLayoutId id="2147483675" r:id="rId19"/>
    <p:sldLayoutId id="2147483685" r:id="rId20"/>
    <p:sldLayoutId id="2147483667" r:id="rId21"/>
    <p:sldLayoutId id="2147483712" r:id="rId22"/>
    <p:sldLayoutId id="2147483707" r:id="rId23"/>
    <p:sldLayoutId id="2147483652" r:id="rId24"/>
    <p:sldLayoutId id="2147483687" r:id="rId25"/>
    <p:sldLayoutId id="2147483708" r:id="rId26"/>
    <p:sldLayoutId id="2147483709" r:id="rId27"/>
    <p:sldLayoutId id="2147483710" r:id="rId28"/>
    <p:sldLayoutId id="2147483690" r:id="rId29"/>
    <p:sldLayoutId id="2147483660" r:id="rId30"/>
    <p:sldLayoutId id="2147483666" r:id="rId31"/>
    <p:sldLayoutId id="2147483691" r:id="rId32"/>
    <p:sldLayoutId id="2147483692" r:id="rId33"/>
    <p:sldLayoutId id="2147483693" r:id="rId34"/>
    <p:sldLayoutId id="2147483711" r:id="rId35"/>
    <p:sldLayoutId id="2147483702" r:id="rId36"/>
    <p:sldLayoutId id="2147483701" r:id="rId37"/>
    <p:sldLayoutId id="2147483668" r:id="rId38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ts val="1000"/>
        </a:spcBef>
        <a:buNone/>
        <a:defRPr sz="44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495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85000"/>
        <a:buFont typeface="Tw Cen MT" panose="020B06020201040206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542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6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750" indent="-234950" algn="l" defTabSz="914400" rtl="0" eaLnBrk="1" latinLnBrk="0" hangingPunct="1">
        <a:lnSpc>
          <a:spcPct val="90000"/>
        </a:lnSpc>
        <a:spcBef>
          <a:spcPts val="500"/>
        </a:spcBef>
        <a:buFont typeface="Gotham Book" panose="0200060404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D7_FC5DABB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white bus parked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E8A617BE-0C8F-4A25-A7D0-49367E1F6A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7" r="11233"/>
          <a:stretch/>
        </p:blipFill>
        <p:spPr>
          <a:xfrm>
            <a:off x="1" y="0"/>
            <a:ext cx="73152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8FDE2-F0FE-487D-B6DD-582A0801B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VCTC Coordinated Public Transit-Human Services Transportation Plan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74562-7976-45E1-B254-B1CD9EA98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51273" y="3790950"/>
            <a:ext cx="4114800" cy="898387"/>
          </a:xfrm>
        </p:spPr>
        <p:txBody>
          <a:bodyPr/>
          <a:lstStyle/>
          <a:p>
            <a:r>
              <a:rPr lang="en-US"/>
              <a:t>Ventura County Transportation Commission (VCTC)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177F7-D56A-4A29-86AB-C720FEB55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47465" y="4572000"/>
            <a:ext cx="4114323" cy="894925"/>
          </a:xfrm>
        </p:spPr>
        <p:txBody>
          <a:bodyPr vert="horz" lIns="118872" tIns="118872" rIns="118872" bIns="118872" rtlCol="0" anchor="t">
            <a:spAutoFit/>
          </a:bodyPr>
          <a:lstStyle/>
          <a:p>
            <a:pPr marL="1270" indent="-1270"/>
            <a:r>
              <a:rPr lang="en-US"/>
              <a:t>Claire Grasty</a:t>
            </a:r>
          </a:p>
          <a:p>
            <a:pPr marL="1270" indent="-1270"/>
            <a:r>
              <a:rPr lang="en-US"/>
              <a:t>September 2022</a:t>
            </a:r>
          </a:p>
        </p:txBody>
      </p:sp>
      <p:pic>
        <p:nvPicPr>
          <p:cNvPr id="6" name="Picture 5" descr="A picture containing shape, rectangle&#10;&#10;Description automatically generated">
            <a:extLst>
              <a:ext uri="{FF2B5EF4-FFF2-40B4-BE49-F238E27FC236}">
                <a16:creationId xmlns:a16="http://schemas.microsoft.com/office/drawing/2014/main" id="{D9EB9335-7152-49DF-B8EA-66EF033DD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65" y="5942438"/>
            <a:ext cx="1828800" cy="4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3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8A1765-F425-4686-ADDE-7BF2A49E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5267069" cy="1332865"/>
          </a:xfrm>
        </p:spPr>
        <p:txBody>
          <a:bodyPr/>
          <a:lstStyle/>
          <a:p>
            <a:r>
              <a:rPr lang="en-US"/>
              <a:t>What We've Done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B6A8A-2E96-4795-BE88-39923A567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2A4042-46D4-4582-A3E5-9D790DCCF68C}" type="slidenum">
              <a:rPr lang="en-US" smtClean="0"/>
              <a:pPr/>
              <a:t>10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54D02-FB6F-400A-9F58-C52ECD64C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0"/>
            <a:ext cx="240130" cy="4319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07988-D521-49A6-9D41-5E658F9896D4}"/>
              </a:ext>
            </a:extLst>
          </p:cNvPr>
          <p:cNvSpPr txBox="1"/>
          <p:nvPr/>
        </p:nvSpPr>
        <p:spPr>
          <a:xfrm>
            <a:off x="594360" y="1260792"/>
            <a:ext cx="5410679" cy="3992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/>
              <a:t>Reviewed prior plans, current demographics, and available transit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/>
              <a:t>Presented to CTAC/SSTAC, UTN, and Commission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/>
              <a:t>Received survey feedback from 41 organizations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/>
              <a:t>Engaged with individuals representing multiple organizations (see table to right)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/>
              <a:t>Facilitated communitywide pop-up events across Ventura County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/>
              <a:t>Developed, presented, and revised plan strategies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2852091-FD15-4011-84B5-16FC83433068}"/>
              </a:ext>
            </a:extLst>
          </p:cNvPr>
          <p:cNvSpPr txBox="1">
            <a:spLocks/>
          </p:cNvSpPr>
          <p:nvPr/>
        </p:nvSpPr>
        <p:spPr>
          <a:xfrm>
            <a:off x="6186962" y="401449"/>
            <a:ext cx="5593017" cy="6250927"/>
          </a:xfrm>
          <a:prstGeom prst="rect">
            <a:avLst/>
          </a:prstGeom>
          <a:solidFill>
            <a:schemeClr val="bg2"/>
          </a:solidFill>
        </p:spPr>
        <p:txBody>
          <a:bodyPr vert="horz" lIns="118872" tIns="118872" rIns="118872" bIns="118872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Tw Cen MT" panose="020B06020201040206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otham Book" panose="02000604040000020004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Some Organizations We've Spoken With: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/>
              <a:t>Gold Coast Transit District </a:t>
            </a:r>
            <a:endParaRPr lang="en-US" sz="1500"/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/>
              <a:t>Thousand Oaks Transit 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/>
              <a:t>Ventura County Area Agency on Aging 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/>
              <a:t>Ventura County Human Services Agency (Disaster Response)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/>
              <a:t>Senior Concerns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/>
              <a:t>The ARC 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/>
              <a:t>Mobility Management Partners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>
                <a:ea typeface="+mn-lt"/>
                <a:cs typeface="+mn-lt"/>
              </a:rPr>
              <a:t>CSU Channel Islands 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>
                <a:ea typeface="+mn-lt"/>
                <a:cs typeface="+mn-lt"/>
              </a:rPr>
              <a:t>Ventura Adult and Continuing Education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>
                <a:ea typeface="+mn-lt"/>
                <a:cs typeface="+mn-lt"/>
              </a:rPr>
              <a:t>211Ride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>
                <a:ea typeface="+mn-lt"/>
                <a:cs typeface="+mn-lt"/>
              </a:rPr>
              <a:t>MV Transit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>
                <a:ea typeface="+mn-lt"/>
                <a:cs typeface="+mn-lt"/>
              </a:rPr>
              <a:t>Independent Living Resource Center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>
                <a:ea typeface="+mn-lt"/>
                <a:cs typeface="+mn-lt"/>
              </a:rPr>
              <a:t>Caregivers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1500" b="0">
                <a:ea typeface="+mn-lt"/>
                <a:cs typeface="+mn-lt"/>
              </a:rPr>
              <a:t>Point Mugu Naval Base</a:t>
            </a:r>
            <a:endParaRPr lang="en-US" sz="1500" b="0"/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sz="1800" b="0"/>
          </a:p>
          <a:p>
            <a:pPr marL="342900" indent="-342900">
              <a:buFont typeface="Arial" panose="05000000000000000000" pitchFamily="2" charset="2"/>
              <a:buChar char="•"/>
            </a:pPr>
            <a:endParaRPr lang="en-US" sz="1800" b="0"/>
          </a:p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89DEA45-07CB-49AD-E6AC-8C86556130B7}"/>
              </a:ext>
            </a:extLst>
          </p:cNvPr>
          <p:cNvSpPr txBox="1">
            <a:spLocks/>
          </p:cNvSpPr>
          <p:nvPr/>
        </p:nvSpPr>
        <p:spPr>
          <a:xfrm>
            <a:off x="594360" y="0"/>
            <a:ext cx="1732847" cy="43191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18872" tIns="118872" rIns="118872" bIns="118872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Tw Cen MT" panose="020B06020201040206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otham Book" panose="02000604040000020004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What we’ve learned</a:t>
            </a:r>
          </a:p>
        </p:txBody>
      </p:sp>
    </p:spTree>
    <p:extLst>
      <p:ext uri="{BB962C8B-B14F-4D97-AF65-F5344CB8AC3E}">
        <p14:creationId xmlns:p14="http://schemas.microsoft.com/office/powerpoint/2010/main" val="54522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2404390B-E1B5-43E9-B484-5EEA944B937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/>
          <a:srcRect t="14844" b="14844"/>
          <a:stretch/>
        </p:blipFill>
        <p:spPr>
          <a:xfrm>
            <a:off x="0" y="-1"/>
            <a:ext cx="73152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09E2E-829D-49C4-A816-80D4C8F15AD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/>
              <a:t>Project Purpose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F9FA7-A684-4CE8-98FA-2854FE8CB7D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vert="horz" wrap="square" lIns="118872" tIns="118872" rIns="118872" bIns="118872" rtlCol="0" anchor="t">
            <a:sp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388AD6-E847-4345-9EE7-9452E56948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 vert="horz" wrap="square" lIns="118872" tIns="118872" rIns="118872" bIns="118872" rtlCol="0" anchor="t">
            <a:spAutoFit/>
          </a:bodyPr>
          <a:lstStyle/>
          <a:p>
            <a:r>
              <a:rPr lang="en-US"/>
              <a:t>Changes to Draft Plan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2D88F2-771D-4D46-A64E-3E29EE61609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 vert="horz" wrap="square" lIns="118872" tIns="118872" rIns="118872" bIns="118872" rtlCol="0" anchor="t">
            <a:spAutoFit/>
          </a:bodyPr>
          <a:lstStyle/>
          <a:p>
            <a:r>
              <a:rPr lang="en-US"/>
              <a:t>Plan Goals and Strategies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A48543-3ADA-44A5-AB79-48B84D1EF15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 vert="horz" wrap="square" lIns="118872" tIns="118872" rIns="118872" bIns="118872" rtlCol="0" anchor="t">
            <a:spAutoFit/>
          </a:bodyPr>
          <a:lstStyle/>
          <a:p>
            <a:r>
              <a:rPr lang="en-US"/>
              <a:t>What We've Learned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2EDE40E-0C14-4AFD-AEC5-9EA98D32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594360"/>
            <a:ext cx="3883025" cy="791179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37E227-D939-4B49-8553-3226B0C4E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2A4042-46D4-4582-A3E5-9D790DCCF68C}" type="slidenum">
              <a:rPr lang="en-US" smtClean="0"/>
              <a:pPr/>
              <a:t>2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4DBD5B-EB48-4052-8897-5D6ECD56272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E0BF0F-668B-4494-9D8A-4A07F741C87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D0F98C-404F-4D7A-B4C8-29288345F9B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A02B09-A138-404E-94CC-AD020953EF68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0260B1-FBB5-43CE-B4FC-B5AADBB1DC3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398C21A-9CBC-4D0B-A581-9B5E56CC06EA}"/>
              </a:ext>
            </a:extLst>
          </p:cNvPr>
          <p:cNvSpPr txBox="1">
            <a:spLocks/>
          </p:cNvSpPr>
          <p:nvPr/>
        </p:nvSpPr>
        <p:spPr>
          <a:xfrm>
            <a:off x="8365900" y="5698704"/>
            <a:ext cx="3285617" cy="559833"/>
          </a:xfrm>
          <a:prstGeom prst="rect">
            <a:avLst/>
          </a:prstGeom>
        </p:spPr>
        <p:txBody>
          <a:bodyPr vert="horz" wrap="square" lIns="118872" tIns="118872" rIns="118872" bIns="118872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Tw Cen MT" panose="020B06020201040206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otham Book" panose="02000604040000020004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Questions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C570565-8E80-4118-AF26-4CB7B88DB0F2}"/>
              </a:ext>
            </a:extLst>
          </p:cNvPr>
          <p:cNvSpPr txBox="1">
            <a:spLocks/>
          </p:cNvSpPr>
          <p:nvPr/>
        </p:nvSpPr>
        <p:spPr>
          <a:xfrm>
            <a:off x="7887364" y="5729447"/>
            <a:ext cx="457200" cy="457200"/>
          </a:xfrm>
          <a:prstGeom prst="ellipse">
            <a:avLst/>
          </a:prstGeom>
          <a:solidFill>
            <a:schemeClr val="bg2"/>
          </a:solidFill>
        </p:spPr>
        <p:txBody>
          <a:bodyPr vert="horz" lIns="118872" tIns="118872" rIns="118872" bIns="118872" rtlCol="0" anchor="ctr">
            <a:noAutofit/>
          </a:bodyPr>
          <a:lstStyle>
            <a:lvl1pPr marL="0" indent="3175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Tw Cen MT" panose="020B0602020104020603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750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otham Book" panose="02000604040000020004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339972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9E89E51A-35EE-4CBA-AD53-B6B197A03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45" y="1020074"/>
            <a:ext cx="5902480" cy="530055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8A1765-F425-4686-ADDE-7BF2A49E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4360"/>
            <a:ext cx="4991493" cy="791179"/>
          </a:xfrm>
        </p:spPr>
        <p:txBody>
          <a:bodyPr/>
          <a:lstStyle/>
          <a:p>
            <a:r>
              <a:rPr lang="en-US"/>
              <a:t>Project Purpose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B6A8A-2E96-4795-BE88-39923A567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2A4042-46D4-4582-A3E5-9D790DCCF68C}" type="slidenum">
              <a:rPr lang="en-US" smtClean="0"/>
              <a:pPr/>
              <a:t>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54D02-FB6F-400A-9F58-C52ECD64C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0"/>
            <a:ext cx="1623714" cy="431913"/>
          </a:xfrm>
        </p:spPr>
        <p:txBody>
          <a:bodyPr/>
          <a:lstStyle/>
          <a:p>
            <a:r>
              <a:rPr lang="en-US"/>
              <a:t>ABOUT THE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DBAB5-3BCC-4414-8A95-B27C03E13799}"/>
              </a:ext>
            </a:extLst>
          </p:cNvPr>
          <p:cNvSpPr txBox="1"/>
          <p:nvPr/>
        </p:nvSpPr>
        <p:spPr>
          <a:xfrm>
            <a:off x="594360" y="1260792"/>
            <a:ext cx="5118283" cy="42026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Update of Coordinated Plan from FY 2016-2017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Required for Section 5310 funding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Document transportation access gaps, barriers, and opportunities for target communities (low-income, people with disabilities, seniors, youth, veterans)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Educate communities and human services on the full extent of available transportation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Addresses similar issues as Transit Integration Efficiency Study (TIES), but greater emphasis on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76348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bus parked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B01E0D90-C85A-4EDF-B375-7C10C4E6A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4" r="6701"/>
          <a:stretch/>
        </p:blipFill>
        <p:spPr>
          <a:xfrm>
            <a:off x="6183983" y="1498861"/>
            <a:ext cx="6008017" cy="437033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8A1765-F425-4686-ADDE-7BF2A49E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8969604" cy="1332865"/>
          </a:xfrm>
        </p:spPr>
        <p:txBody>
          <a:bodyPr/>
          <a:lstStyle/>
          <a:p>
            <a:r>
              <a:rPr lang="en-US"/>
              <a:t>Gaps &amp; Needs Assessment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B6A8A-2E96-4795-BE88-39923A567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2A4042-46D4-4582-A3E5-9D790DCCF68C}" type="slidenum">
              <a:rPr lang="en-US" smtClean="0"/>
              <a:pPr/>
              <a:t>4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54D02-FB6F-400A-9F58-C52ECD64C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0"/>
            <a:ext cx="1732847" cy="431913"/>
          </a:xfrm>
        </p:spPr>
        <p:txBody>
          <a:bodyPr/>
          <a:lstStyle/>
          <a:p>
            <a:r>
              <a:rPr lang="en-US"/>
              <a:t>What we’ve learned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A4474-C890-4004-AA8F-4E49462065A2}"/>
              </a:ext>
            </a:extLst>
          </p:cNvPr>
          <p:cNvSpPr txBox="1"/>
          <p:nvPr/>
        </p:nvSpPr>
        <p:spPr>
          <a:xfrm>
            <a:off x="594360" y="1260792"/>
            <a:ext cx="5589623" cy="5062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/>
              <a:t>Trips involving multiple demand-response systems are </a:t>
            </a:r>
            <a:r>
              <a:rPr lang="en-US" sz="1550" b="1"/>
              <a:t>complicated</a:t>
            </a:r>
            <a:r>
              <a:rPr lang="en-US" sz="155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/>
              <a:t>Some </a:t>
            </a:r>
            <a:r>
              <a:rPr lang="en-US" sz="1550" b="1"/>
              <a:t>fixed-route stops remain difficult to access </a:t>
            </a:r>
            <a:r>
              <a:rPr lang="en-US" sz="1550"/>
              <a:t>and are unprotected from the elements.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/>
              <a:t>On-demand transportation options are </a:t>
            </a:r>
            <a:r>
              <a:rPr lang="en-US" sz="1550" b="1"/>
              <a:t>limited for non-emergency medical transportation</a:t>
            </a:r>
            <a:r>
              <a:rPr lang="en-US" sz="1550"/>
              <a:t> trips.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/>
              <a:t>Older adults and people living with a disability have </a:t>
            </a:r>
            <a:r>
              <a:rPr lang="en-US" sz="1550" b="1"/>
              <a:t>limited options for assistance to the front door </a:t>
            </a:r>
            <a:r>
              <a:rPr lang="en-US" sz="1550"/>
              <a:t>of their destinations.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 b="1"/>
              <a:t>Cross-county &amp; inter-county travel trips are hard to achieve</a:t>
            </a:r>
            <a:r>
              <a:rPr lang="en-US" sz="1550"/>
              <a:t>, especially if outside larger population &amp; transit centers.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/>
              <a:t>People are generally satisfied with their local fixed-route service but want to see </a:t>
            </a:r>
            <a:r>
              <a:rPr lang="en-US" sz="1550" b="1"/>
              <a:t>improved bus stop &amp; station conditions</a:t>
            </a:r>
            <a:r>
              <a:rPr lang="en-US" sz="155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 b="1"/>
              <a:t>People are unaware of the full range of transportation options </a:t>
            </a:r>
            <a:r>
              <a:rPr lang="en-US" sz="1550"/>
              <a:t>offered in Ventura County. </a:t>
            </a:r>
          </a:p>
        </p:txBody>
      </p:sp>
    </p:spTree>
    <p:extLst>
      <p:ext uri="{BB962C8B-B14F-4D97-AF65-F5344CB8AC3E}">
        <p14:creationId xmlns:p14="http://schemas.microsoft.com/office/powerpoint/2010/main" val="185507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8A1765-F425-4686-ADDE-7BF2A49E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4273964" cy="1332865"/>
          </a:xfrm>
        </p:spPr>
        <p:txBody>
          <a:bodyPr/>
          <a:lstStyle/>
          <a:p>
            <a:r>
              <a:rPr lang="en-US"/>
              <a:t>Coordinated Plan Goals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B6A8A-2E96-4795-BE88-39923A567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2A4042-46D4-4582-A3E5-9D790DCCF68C}" type="slidenum">
              <a:rPr lang="en-US" smtClean="0"/>
              <a:pPr/>
              <a:t>5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54D02-FB6F-400A-9F58-C52ECD64C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0"/>
            <a:ext cx="2050690" cy="431913"/>
          </a:xfrm>
        </p:spPr>
        <p:txBody>
          <a:bodyPr/>
          <a:lstStyle/>
          <a:p>
            <a:r>
              <a:rPr lang="en-US"/>
              <a:t>Plan goals &amp; STRATEGIES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83611-AF85-4F2B-A24E-9E95AE68857E}"/>
              </a:ext>
            </a:extLst>
          </p:cNvPr>
          <p:cNvSpPr txBox="1"/>
          <p:nvPr/>
        </p:nvSpPr>
        <p:spPr>
          <a:xfrm>
            <a:off x="594360" y="1930801"/>
            <a:ext cx="4273964" cy="37871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The goals of the Coordinated Plan </a:t>
            </a:r>
          </a:p>
          <a:p>
            <a:pPr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(FY 2021 – 2022) include: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>
                <a:latin typeface="Tw Cen MT"/>
                <a:ea typeface="+mn-lt"/>
                <a:cs typeface="+mn-lt"/>
              </a:rPr>
              <a:t>Enhance mobility of key communities (e.g., individuals with disabilities, seniors, people with low incomes, and veterans)</a:t>
            </a:r>
          </a:p>
          <a:p>
            <a:pPr marL="285750" indent="-28575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>
                <a:latin typeface="Tw Cen MT"/>
                <a:ea typeface="+mn-lt"/>
                <a:cs typeface="+mn-lt"/>
              </a:rPr>
              <a:t>Improve connections and access to transit and services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>
                <a:latin typeface="Tw Cen MT"/>
                <a:ea typeface="+mn-lt"/>
                <a:cs typeface="+mn-lt"/>
              </a:rPr>
              <a:t>Expand transportation options</a:t>
            </a:r>
          </a:p>
          <a:p>
            <a:pPr marL="285750" indent="-285750">
              <a:lnSpc>
                <a:spcPct val="150000"/>
              </a:lnSpc>
              <a:buFont typeface="Arial,Sans-Serif" panose="020B0604020202020204" pitchFamily="34" charset="0"/>
              <a:buChar char="•"/>
            </a:pPr>
            <a:r>
              <a:rPr lang="en-US">
                <a:latin typeface="Tw Cen MT"/>
                <a:ea typeface="+mn-lt"/>
                <a:cs typeface="+mn-lt"/>
              </a:rPr>
              <a:t>Prioritize convenience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C67A75-0D21-4797-91ED-C3DDD043E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650" y="1140008"/>
            <a:ext cx="6858000" cy="4577984"/>
          </a:xfrm>
        </p:spPr>
      </p:pic>
    </p:spTree>
    <p:extLst>
      <p:ext uri="{BB962C8B-B14F-4D97-AF65-F5344CB8AC3E}">
        <p14:creationId xmlns:p14="http://schemas.microsoft.com/office/powerpoint/2010/main" val="376924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8A1765-F425-4686-ADDE-7BF2A49E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4360"/>
            <a:ext cx="4619625" cy="590739"/>
          </a:xfrm>
        </p:spPr>
        <p:txBody>
          <a:bodyPr/>
          <a:lstStyle/>
          <a:p>
            <a:r>
              <a:rPr lang="en-US" sz="2800"/>
              <a:t> Coordinated Plan Strategies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B6A8A-2E96-4795-BE88-39923A567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2A4042-46D4-4582-A3E5-9D790DCCF68C}" type="slidenum">
              <a:rPr lang="en-US" smtClean="0"/>
              <a:pPr/>
              <a:t>6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54D02-FB6F-400A-9F58-C52ECD64C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0"/>
            <a:ext cx="2050690" cy="431913"/>
          </a:xfrm>
        </p:spPr>
        <p:txBody>
          <a:bodyPr/>
          <a:lstStyle/>
          <a:p>
            <a:r>
              <a:rPr lang="en-US">
                <a:ea typeface="+mn-lt"/>
                <a:cs typeface="+mn-lt"/>
              </a:rPr>
              <a:t>Plan goals &amp; STRATEGIES</a:t>
            </a:r>
            <a:endParaRPr lang="en-US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DCA1BF33-2CCA-BC3B-ECA4-DDEAFE4C7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03193"/>
              </p:ext>
            </p:extLst>
          </p:nvPr>
        </p:nvGraphicFramePr>
        <p:xfrm>
          <a:off x="400306" y="1185099"/>
          <a:ext cx="11391388" cy="511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1757">
                  <a:extLst>
                    <a:ext uri="{9D8B030D-6E8A-4147-A177-3AD203B41FA5}">
                      <a16:colId xmlns:a16="http://schemas.microsoft.com/office/drawing/2014/main" val="1276651140"/>
                    </a:ext>
                  </a:extLst>
                </a:gridCol>
                <a:gridCol w="987003">
                  <a:extLst>
                    <a:ext uri="{9D8B030D-6E8A-4147-A177-3AD203B41FA5}">
                      <a16:colId xmlns:a16="http://schemas.microsoft.com/office/drawing/2014/main" val="834913793"/>
                    </a:ext>
                  </a:extLst>
                </a:gridCol>
                <a:gridCol w="1620296">
                  <a:extLst>
                    <a:ext uri="{9D8B030D-6E8A-4147-A177-3AD203B41FA5}">
                      <a16:colId xmlns:a16="http://schemas.microsoft.com/office/drawing/2014/main" val="542662027"/>
                    </a:ext>
                  </a:extLst>
                </a:gridCol>
                <a:gridCol w="1612332">
                  <a:extLst>
                    <a:ext uri="{9D8B030D-6E8A-4147-A177-3AD203B41FA5}">
                      <a16:colId xmlns:a16="http://schemas.microsoft.com/office/drawing/2014/main" val="1447541236"/>
                    </a:ext>
                  </a:extLst>
                </a:gridCol>
              </a:tblGrid>
              <a:tr h="56239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Level of Implementation Effort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17864"/>
                  </a:ext>
                </a:extLst>
              </a:tr>
              <a:tr h="344555">
                <a:tc>
                  <a:txBody>
                    <a:bodyPr/>
                    <a:lstStyle/>
                    <a:p>
                      <a:r>
                        <a:rPr lang="en-US" sz="1500"/>
                        <a:t>Document Accessibility of All Stations and Stops Countywide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287997"/>
                  </a:ext>
                </a:extLst>
              </a:tr>
              <a:tr h="562390">
                <a:tc>
                  <a:txBody>
                    <a:bodyPr/>
                    <a:lstStyle/>
                    <a:p>
                      <a:r>
                        <a:rPr lang="en-US" sz="1500"/>
                        <a:t>Continue Standardizing and Regularly Updating User Information on Existing Countywide Transportation Programs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Medium</a:t>
                      </a:r>
                    </a:p>
                    <a:p>
                      <a:pPr lvl="0" algn="ctr">
                        <a:buNone/>
                      </a:pP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507931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r>
                        <a:rPr lang="en-US" sz="1500"/>
                        <a:t>Continue Procuring Wheelchair-Accessible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Medium</a:t>
                      </a:r>
                    </a:p>
                    <a:p>
                      <a:pPr lvl="0" algn="ctr">
                        <a:buNone/>
                      </a:pP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080888"/>
                  </a:ext>
                </a:extLst>
              </a:tr>
              <a:tr h="364434">
                <a:tc>
                  <a:txBody>
                    <a:bodyPr/>
                    <a:lstStyle/>
                    <a:p>
                      <a:r>
                        <a:rPr lang="en-US" sz="1500"/>
                        <a:t>Consolidate All ADA Paratransit Eligible Processes and Rider 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Medium</a:t>
                      </a:r>
                    </a:p>
                    <a:p>
                      <a:pPr lvl="0" algn="ctr">
                        <a:buNone/>
                      </a:pP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359959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r>
                        <a:rPr lang="en-US" sz="1500"/>
                        <a:t>Expand Travel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Programs/Services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/>
                        <a:t>Medium</a:t>
                      </a:r>
                    </a:p>
                    <a:p>
                      <a:pPr lvl="0" algn="ctr">
                        <a:buNone/>
                      </a:pP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648059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r>
                        <a:rPr lang="en-US" sz="1500"/>
                        <a:t>Pilot On-Demand Medical Rides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>
                          <a:latin typeface="Tw Cen MT"/>
                        </a:rPr>
                        <a:t>Programs/Services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>
                          <a:latin typeface="Tw Cen MT"/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77627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r>
                        <a:rPr lang="en-US" sz="1500"/>
                        <a:t>Study Reduced/Free Fare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>
                          <a:latin typeface="Tw Cen MT"/>
                        </a:rPr>
                        <a:t>Programs/Services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>
                          <a:latin typeface="Tw Cen MT"/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83430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/>
                        <a:t>Study Volunteer Driver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>
                          <a:latin typeface="Tw Cen MT"/>
                        </a:rPr>
                        <a:t>Programs/Services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>
                          <a:latin typeface="Tw Cen MT"/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257970"/>
                  </a:ext>
                </a:extLst>
              </a:tr>
              <a:tr h="3379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/>
                        <a:t>One-Seat Demand-Response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>
                          <a:latin typeface="Tw Cen MT"/>
                        </a:rPr>
                        <a:t>Programs/Services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>
                          <a:latin typeface="Tw Cen MT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068927"/>
                  </a:ext>
                </a:extLst>
              </a:tr>
              <a:tr h="3843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/>
                        <a:t>Feeder Services to Existing Regional and Inter-County Transit Hubs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>
                          <a:latin typeface="Tw Cen MT"/>
                        </a:rPr>
                        <a:t>Programs/Services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0" i="0" u="none" strike="noStrike" noProof="0">
                          <a:latin typeface="Tw Cen MT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6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02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8A1765-F425-4686-ADDE-7BF2A49E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5547839" cy="1332865"/>
          </a:xfrm>
        </p:spPr>
        <p:txBody>
          <a:bodyPr/>
          <a:lstStyle/>
          <a:p>
            <a:r>
              <a:rPr lang="en-US"/>
              <a:t>Changes to Draft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B6A8A-2E96-4795-BE88-39923A567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2A4042-46D4-4582-A3E5-9D790DCCF68C}" type="slidenum">
              <a:rPr lang="en-US" smtClean="0"/>
              <a:pPr/>
              <a:t>7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54D02-FB6F-400A-9F58-C52ECD64C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0"/>
            <a:ext cx="2003497" cy="431913"/>
          </a:xfrm>
        </p:spPr>
        <p:txBody>
          <a:bodyPr/>
          <a:lstStyle/>
          <a:p>
            <a:r>
              <a:rPr lang="en-US"/>
              <a:t>Changes to draft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07988-D521-49A6-9D41-5E658F9896D4}"/>
              </a:ext>
            </a:extLst>
          </p:cNvPr>
          <p:cNvSpPr txBox="1"/>
          <p:nvPr/>
        </p:nvSpPr>
        <p:spPr>
          <a:xfrm>
            <a:off x="594360" y="1260792"/>
            <a:ext cx="5024015" cy="54491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CTAC/SSTAC, Commission, and public comments integrated throughout Final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Updated population and employment projections with more recent data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Updated provider info with latest fare and hours of operation details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Created appendices with detailed provider inventory, future funding opportunities, strategy development methodology, public comment log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Updated </a:t>
            </a:r>
            <a:r>
              <a:rPr lang="en-US" sz="1800" i="1"/>
              <a:t>Consolidate All ADA Paratransit Eligible Processes and Rider Databases </a:t>
            </a:r>
            <a:r>
              <a:rPr lang="en-US" sz="1800"/>
              <a:t>strategy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26D6A5-96FE-509E-65FE-83112DC74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t="21906"/>
          <a:stretch/>
        </p:blipFill>
        <p:spPr bwMode="auto">
          <a:xfrm>
            <a:off x="5755769" y="1605109"/>
            <a:ext cx="6436231" cy="364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6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8A1765-F425-4686-ADDE-7BF2A49E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4233672" cy="791179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B6A8A-2E96-4795-BE88-39923A567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2A4042-46D4-4582-A3E5-9D790DCCF68C}" type="slidenum">
              <a:rPr lang="en-US" smtClean="0"/>
              <a:pPr/>
              <a:t>8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54D02-FB6F-400A-9F58-C52ECD64C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0"/>
            <a:ext cx="1009507" cy="431913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33AA9-5676-4A0F-8426-39A50D9EF00F}"/>
              </a:ext>
            </a:extLst>
          </p:cNvPr>
          <p:cNvSpPr txBox="1"/>
          <p:nvPr/>
        </p:nvSpPr>
        <p:spPr>
          <a:xfrm>
            <a:off x="594360" y="1385539"/>
            <a:ext cx="5225163" cy="4659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Adapt strategies as needed while continuing the transition out of COVID restrictions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Identify potential funding and resources to implement high-priority strategies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Expand community involvement equitably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Coordinate strategy implementation with TIES as necessary</a:t>
            </a:r>
          </a:p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</a:pPr>
            <a:endParaRPr lang="en-US" sz="20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0E5F8-0A8D-5CCA-1861-644CCA155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249" y="-1"/>
            <a:ext cx="5140751" cy="685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4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F6EA98-4C92-4856-8266-81FDC59F2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4402" y="3140861"/>
            <a:ext cx="49471" cy="246921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5F48F-EA5B-4036-A8B3-F7EC4F8FA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1336" y="3678511"/>
            <a:ext cx="4946650" cy="1393715"/>
          </a:xfrm>
        </p:spPr>
        <p:txBody>
          <a:bodyPr/>
          <a:lstStyle/>
          <a:p>
            <a:r>
              <a:rPr lang="en-US"/>
              <a:t>Claire Grasty</a:t>
            </a:r>
          </a:p>
          <a:p>
            <a:r>
              <a:rPr lang="en-US">
                <a:ea typeface="+mj-lt"/>
                <a:cs typeface="+mj-lt"/>
              </a:rPr>
              <a:t>Director of Public Transit</a:t>
            </a:r>
          </a:p>
          <a:p>
            <a:r>
              <a:rPr lang="en-US">
                <a:ea typeface="+mj-lt"/>
                <a:cs typeface="+mj-lt"/>
              </a:rPr>
              <a:t>cgrasty@goventura.org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189087-D284-4E80-A92D-62C1EB10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2595518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NN Colors 2020">
      <a:dk1>
        <a:sysClr val="windowText" lastClr="000000"/>
      </a:dk1>
      <a:lt1>
        <a:sysClr val="window" lastClr="FFFFFF"/>
      </a:lt1>
      <a:dk2>
        <a:srgbClr val="636466"/>
      </a:dk2>
      <a:lt2>
        <a:srgbClr val="CCEFF1"/>
      </a:lt2>
      <a:accent1>
        <a:srgbClr val="00659A"/>
      </a:accent1>
      <a:accent2>
        <a:srgbClr val="00ADBB"/>
      </a:accent2>
      <a:accent3>
        <a:srgbClr val="E86228"/>
      </a:accent3>
      <a:accent4>
        <a:srgbClr val="595DA9"/>
      </a:accent4>
      <a:accent5>
        <a:srgbClr val="D3A809"/>
      </a:accent5>
      <a:accent6>
        <a:srgbClr val="987366"/>
      </a:accent6>
      <a:hlink>
        <a:srgbClr val="00659A"/>
      </a:hlink>
      <a:folHlink>
        <a:srgbClr val="555555"/>
      </a:folHlink>
    </a:clrScheme>
    <a:fontScheme name="NN Fonts 2021 - PP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 PPT Template 2021" id="{7BF7D009-D004-4611-89C7-EAA7B2B07CA4}" vid="{94E718A1-6C66-4637-8A6F-CDE4DDF8DC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21B9801554F4B883C36686C2298E8" ma:contentTypeVersion="17" ma:contentTypeDescription="Create a new document." ma:contentTypeScope="" ma:versionID="717bdddad1a6bb38f0df68937ec63fea">
  <xsd:schema xmlns:xsd="http://www.w3.org/2001/XMLSchema" xmlns:xs="http://www.w3.org/2001/XMLSchema" xmlns:p="http://schemas.microsoft.com/office/2006/metadata/properties" xmlns:ns2="45a44402-b276-4534-aac1-8870565a4f4d" xmlns:ns3="9ea5a256-b9fe-4f14-8a53-c659ab5888f0" targetNamespace="http://schemas.microsoft.com/office/2006/metadata/properties" ma:root="true" ma:fieldsID="a1a77180da2383a5209acc1d3337a21b" ns2:_="" ns3:_="">
    <xsd:import namespace="45a44402-b276-4534-aac1-8870565a4f4d"/>
    <xsd:import namespace="9ea5a256-b9fe-4f14-8a53-c659ab588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44402-b276-4534-aac1-8870565a4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5aa16a-efdf-4c4a-b97e-f492f99eca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5a256-b9fe-4f14-8a53-c659ab5888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c8f9f8a-63de-4b74-a0c2-574f6fc2e874}" ma:internalName="TaxCatchAll" ma:showField="CatchAllData" ma:web="9ea5a256-b9fe-4f14-8a53-c659ab5888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a44402-b276-4534-aac1-8870565a4f4d">
      <Terms xmlns="http://schemas.microsoft.com/office/infopath/2007/PartnerControls"/>
    </lcf76f155ced4ddcb4097134ff3c332f>
    <TaxCatchAll xmlns="9ea5a256-b9fe-4f14-8a53-c659ab5888f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7F97F0-613F-4AEC-A54D-98CD46FD5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a44402-b276-4534-aac1-8870565a4f4d"/>
    <ds:schemaRef ds:uri="9ea5a256-b9fe-4f14-8a53-c659ab588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437136-5D70-4F8F-9FA1-45AABB68F626}">
  <ds:schemaRefs>
    <ds:schemaRef ds:uri="869af264-3df5-45cb-88d3-21a8c8df1a80"/>
    <ds:schemaRef ds:uri="cf1b1d21-db4f-4b0d-92fd-f7c43994bb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5a44402-b276-4534-aac1-8870565a4f4d"/>
    <ds:schemaRef ds:uri="9ea5a256-b9fe-4f14-8a53-c659ab5888f0"/>
  </ds:schemaRefs>
</ds:datastoreItem>
</file>

<file path=customXml/itemProps3.xml><?xml version="1.0" encoding="utf-8"?>
<ds:datastoreItem xmlns:ds="http://schemas.openxmlformats.org/officeDocument/2006/customXml" ds:itemID="{34141E78-307C-45A6-BFD8-42DB926AAD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974</Words>
  <Application>Microsoft Office PowerPoint</Application>
  <PresentationFormat>Widescreen</PresentationFormat>
  <Paragraphs>168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Arial,Sans-Serif</vt:lpstr>
      <vt:lpstr>Calibri</vt:lpstr>
      <vt:lpstr>Courier New</vt:lpstr>
      <vt:lpstr>Gotham Book</vt:lpstr>
      <vt:lpstr>Tw Cen MT</vt:lpstr>
      <vt:lpstr>Wingdings</vt:lpstr>
      <vt:lpstr>Master Slide</vt:lpstr>
      <vt:lpstr>PowerPoint Presentation</vt:lpstr>
      <vt:lpstr>Agenda</vt:lpstr>
      <vt:lpstr>Project Purpose</vt:lpstr>
      <vt:lpstr>Gaps &amp; Needs Assessment</vt:lpstr>
      <vt:lpstr>Coordinated Plan Goals</vt:lpstr>
      <vt:lpstr> Coordinated Plan Strategies</vt:lpstr>
      <vt:lpstr>Changes to Draft Plan</vt:lpstr>
      <vt:lpstr>Next Steps</vt:lpstr>
      <vt:lpstr>Thank you!</vt:lpstr>
      <vt:lpstr>What We've Done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Ho</dc:creator>
  <cp:lastModifiedBy>Claire Grasty</cp:lastModifiedBy>
  <cp:revision>3</cp:revision>
  <dcterms:created xsi:type="dcterms:W3CDTF">2021-08-16T21:18:20Z</dcterms:created>
  <dcterms:modified xsi:type="dcterms:W3CDTF">2022-09-01T19:58:10Z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0x010100C38ED59232D37D4AA72CE1F75F8F078D</vt:lpwstr>
  </property>
  <property fmtid="{D5CDD505-2E9C-101B-9397-08002B2CF9AE}" pid="3" name="MediaServiceImageTags">
    <vt:lpwstr/>
  </property>
</Properties>
</file>