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3" r:id="rId3"/>
    <p:sldId id="260" r:id="rId4"/>
    <p:sldId id="261" r:id="rId5"/>
    <p:sldId id="290" r:id="rId6"/>
    <p:sldId id="300" r:id="rId7"/>
    <p:sldId id="297" r:id="rId8"/>
    <p:sldId id="299" r:id="rId9"/>
    <p:sldId id="292" r:id="rId10"/>
    <p:sldId id="301" r:id="rId11"/>
    <p:sldId id="294"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AD9527-859A-406A-973F-E0218598B8E9}" v="4446" dt="2022-09-01T18:29:50.343"/>
    <p1510:client id="{FDE21B2E-68C9-4839-A80A-CBBC360FEDC0}" v="2" dt="2022-08-31T21:23:24.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2" autoAdjust="0"/>
    <p:restoredTop sz="77646" autoAdjust="0"/>
  </p:normalViewPr>
  <p:slideViewPr>
    <p:cSldViewPr snapToGrid="0">
      <p:cViewPr varScale="1">
        <p:scale>
          <a:sx n="88" d="100"/>
          <a:sy n="88" d="100"/>
        </p:scale>
        <p:origin x="17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Fagan" userId="369d17c3-3239-4515-88fa-39aeb09412c0" providerId="ADAL" clId="{FDE21B2E-68C9-4839-A80A-CBBC360FEDC0}"/>
    <pc:docChg chg="custSel delSld modSld">
      <pc:chgData name="Amanda Fagan" userId="369d17c3-3239-4515-88fa-39aeb09412c0" providerId="ADAL" clId="{FDE21B2E-68C9-4839-A80A-CBBC360FEDC0}" dt="2022-09-02T15:24:20.908" v="25" actId="255"/>
      <pc:docMkLst>
        <pc:docMk/>
      </pc:docMkLst>
      <pc:sldChg chg="modNotesTx">
        <pc:chgData name="Amanda Fagan" userId="369d17c3-3239-4515-88fa-39aeb09412c0" providerId="ADAL" clId="{FDE21B2E-68C9-4839-A80A-CBBC360FEDC0}" dt="2022-09-02T15:24:20.908" v="25" actId="255"/>
        <pc:sldMkLst>
          <pc:docMk/>
          <pc:sldMk cId="925831078" sldId="256"/>
        </pc:sldMkLst>
      </pc:sldChg>
      <pc:sldChg chg="del">
        <pc:chgData name="Amanda Fagan" userId="369d17c3-3239-4515-88fa-39aeb09412c0" providerId="ADAL" clId="{FDE21B2E-68C9-4839-A80A-CBBC360FEDC0}" dt="2022-08-31T21:22:17.078" v="0" actId="47"/>
        <pc:sldMkLst>
          <pc:docMk/>
          <pc:sldMk cId="2252225191" sldId="284"/>
        </pc:sldMkLst>
      </pc:sldChg>
      <pc:sldChg chg="del">
        <pc:chgData name="Amanda Fagan" userId="369d17c3-3239-4515-88fa-39aeb09412c0" providerId="ADAL" clId="{FDE21B2E-68C9-4839-A80A-CBBC360FEDC0}" dt="2022-08-31T21:22:17.078" v="0" actId="47"/>
        <pc:sldMkLst>
          <pc:docMk/>
          <pc:sldMk cId="891348230" sldId="285"/>
        </pc:sldMkLst>
      </pc:sldChg>
      <pc:sldChg chg="del">
        <pc:chgData name="Amanda Fagan" userId="369d17c3-3239-4515-88fa-39aeb09412c0" providerId="ADAL" clId="{FDE21B2E-68C9-4839-A80A-CBBC360FEDC0}" dt="2022-08-31T21:22:17.078" v="0" actId="47"/>
        <pc:sldMkLst>
          <pc:docMk/>
          <pc:sldMk cId="743621906" sldId="291"/>
        </pc:sldMkLst>
      </pc:sldChg>
      <pc:sldChg chg="modNotesTx">
        <pc:chgData name="Amanda Fagan" userId="369d17c3-3239-4515-88fa-39aeb09412c0" providerId="ADAL" clId="{FDE21B2E-68C9-4839-A80A-CBBC360FEDC0}" dt="2022-09-02T15:23:40.516" v="22" actId="404"/>
        <pc:sldMkLst>
          <pc:docMk/>
          <pc:sldMk cId="3253061019" sldId="292"/>
        </pc:sldMkLst>
      </pc:sldChg>
      <pc:sldChg chg="del">
        <pc:chgData name="Amanda Fagan" userId="369d17c3-3239-4515-88fa-39aeb09412c0" providerId="ADAL" clId="{FDE21B2E-68C9-4839-A80A-CBBC360FEDC0}" dt="2022-08-31T21:22:17.078" v="0" actId="47"/>
        <pc:sldMkLst>
          <pc:docMk/>
          <pc:sldMk cId="4111334133" sldId="295"/>
        </pc:sldMkLst>
      </pc:sldChg>
      <pc:sldChg chg="modNotesTx">
        <pc:chgData name="Amanda Fagan" userId="369d17c3-3239-4515-88fa-39aeb09412c0" providerId="ADAL" clId="{FDE21B2E-68C9-4839-A80A-CBBC360FEDC0}" dt="2022-09-02T15:23:52.147" v="24" actId="255"/>
        <pc:sldMkLst>
          <pc:docMk/>
          <pc:sldMk cId="2322352772" sldId="297"/>
        </pc:sldMkLst>
      </pc:sldChg>
      <pc:sldChg chg="del">
        <pc:chgData name="Amanda Fagan" userId="369d17c3-3239-4515-88fa-39aeb09412c0" providerId="ADAL" clId="{FDE21B2E-68C9-4839-A80A-CBBC360FEDC0}" dt="2022-08-31T21:22:17.078" v="0" actId="47"/>
        <pc:sldMkLst>
          <pc:docMk/>
          <pc:sldMk cId="3814301201" sldId="298"/>
        </pc:sldMkLst>
      </pc:sldChg>
      <pc:sldChg chg="modNotesTx">
        <pc:chgData name="Amanda Fagan" userId="369d17c3-3239-4515-88fa-39aeb09412c0" providerId="ADAL" clId="{FDE21B2E-68C9-4839-A80A-CBBC360FEDC0}" dt="2022-09-02T15:23:46.854" v="23" actId="255"/>
        <pc:sldMkLst>
          <pc:docMk/>
          <pc:sldMk cId="2448861386" sldId="299"/>
        </pc:sldMkLst>
      </pc:sldChg>
      <pc:sldChg chg="modNotesTx">
        <pc:chgData name="Amanda Fagan" userId="369d17c3-3239-4515-88fa-39aeb09412c0" providerId="ADAL" clId="{FDE21B2E-68C9-4839-A80A-CBBC360FEDC0}" dt="2022-09-02T15:23:08.216" v="20" actId="255"/>
        <pc:sldMkLst>
          <pc:docMk/>
          <pc:sldMk cId="1167576852" sldId="300"/>
        </pc:sldMkLst>
      </pc:sldChg>
      <pc:sldChg chg="addSp delSp modSp mod setBg setClrOvrMap modNotesTx">
        <pc:chgData name="Amanda Fagan" userId="369d17c3-3239-4515-88fa-39aeb09412c0" providerId="ADAL" clId="{FDE21B2E-68C9-4839-A80A-CBBC360FEDC0}" dt="2022-09-02T15:23:34.784" v="21" actId="255"/>
        <pc:sldMkLst>
          <pc:docMk/>
          <pc:sldMk cId="110766329" sldId="301"/>
        </pc:sldMkLst>
        <pc:spChg chg="mod">
          <ac:chgData name="Amanda Fagan" userId="369d17c3-3239-4515-88fa-39aeb09412c0" providerId="ADAL" clId="{FDE21B2E-68C9-4839-A80A-CBBC360FEDC0}" dt="2022-08-31T21:23:35.804" v="11" actId="1076"/>
          <ac:spMkLst>
            <pc:docMk/>
            <pc:sldMk cId="110766329" sldId="301"/>
            <ac:spMk id="2" creationId="{DE905DC3-7762-4103-9919-FA0AC8C2B22E}"/>
          </ac:spMkLst>
        </pc:spChg>
        <pc:spChg chg="mod">
          <ac:chgData name="Amanda Fagan" userId="369d17c3-3239-4515-88fa-39aeb09412c0" providerId="ADAL" clId="{FDE21B2E-68C9-4839-A80A-CBBC360FEDC0}" dt="2022-08-31T21:23:55.610" v="19" actId="14100"/>
          <ac:spMkLst>
            <pc:docMk/>
            <pc:sldMk cId="110766329" sldId="301"/>
            <ac:spMk id="3080" creationId="{FD1C238C-4811-465B-8676-04BFEEDBC060}"/>
          </ac:spMkLst>
        </pc:spChg>
        <pc:spChg chg="add">
          <ac:chgData name="Amanda Fagan" userId="369d17c3-3239-4515-88fa-39aeb09412c0" providerId="ADAL" clId="{FDE21B2E-68C9-4839-A80A-CBBC360FEDC0}" dt="2022-08-31T21:22:49.282" v="2" actId="26606"/>
          <ac:spMkLst>
            <pc:docMk/>
            <pc:sldMk cId="110766329" sldId="301"/>
            <ac:spMk id="3085" creationId="{A86541C6-61B1-4DAA-B57A-EAF3F24F0491}"/>
          </ac:spMkLst>
        </pc:spChg>
        <pc:spChg chg="add">
          <ac:chgData name="Amanda Fagan" userId="369d17c3-3239-4515-88fa-39aeb09412c0" providerId="ADAL" clId="{FDE21B2E-68C9-4839-A80A-CBBC360FEDC0}" dt="2022-08-31T21:22:49.282" v="2" actId="26606"/>
          <ac:spMkLst>
            <pc:docMk/>
            <pc:sldMk cId="110766329" sldId="301"/>
            <ac:spMk id="3087" creationId="{71750011-2006-46BB-AFDE-C6E461752333}"/>
          </ac:spMkLst>
        </pc:spChg>
        <pc:picChg chg="add del mod">
          <ac:chgData name="Amanda Fagan" userId="369d17c3-3239-4515-88fa-39aeb09412c0" providerId="ADAL" clId="{FDE21B2E-68C9-4839-A80A-CBBC360FEDC0}" dt="2022-08-31T21:23:16.561" v="8" actId="478"/>
          <ac:picMkLst>
            <pc:docMk/>
            <pc:sldMk cId="110766329" sldId="301"/>
            <ac:picMk id="3" creationId="{9122DE9B-1C2F-EF28-8B85-D3063E28A791}"/>
          </ac:picMkLst>
        </pc:picChg>
        <pc:picChg chg="mod">
          <ac:chgData name="Amanda Fagan" userId="369d17c3-3239-4515-88fa-39aeb09412c0" providerId="ADAL" clId="{FDE21B2E-68C9-4839-A80A-CBBC360FEDC0}" dt="2022-08-31T21:22:49.282" v="2" actId="26606"/>
          <ac:picMkLst>
            <pc:docMk/>
            <pc:sldMk cId="110766329" sldId="301"/>
            <ac:picMk id="4" creationId="{B364C97B-A4CD-B247-2652-C9D603F7ADC5}"/>
          </ac:picMkLst>
        </pc:picChg>
        <pc:picChg chg="mod ord">
          <ac:chgData name="Amanda Fagan" userId="369d17c3-3239-4515-88fa-39aeb09412c0" providerId="ADAL" clId="{FDE21B2E-68C9-4839-A80A-CBBC360FEDC0}" dt="2022-08-31T21:22:49.282" v="2" actId="26606"/>
          <ac:picMkLst>
            <pc:docMk/>
            <pc:sldMk cId="110766329" sldId="301"/>
            <ac:picMk id="5" creationId="{7E03244C-3700-A8E7-3E6D-9465A038000B}"/>
          </ac:picMkLst>
        </pc:picChg>
        <pc:picChg chg="add mod">
          <ac:chgData name="Amanda Fagan" userId="369d17c3-3239-4515-88fa-39aeb09412c0" providerId="ADAL" clId="{FDE21B2E-68C9-4839-A80A-CBBC360FEDC0}" dt="2022-08-31T21:23:29.344" v="10" actId="1076"/>
          <ac:picMkLst>
            <pc:docMk/>
            <pc:sldMk cId="110766329" sldId="301"/>
            <ac:picMk id="6" creationId="{F419B57E-10DB-D409-4D7F-B817971B06D4}"/>
          </ac:picMkLst>
        </pc:picChg>
        <pc:picChg chg="del">
          <ac:chgData name="Amanda Fagan" userId="369d17c3-3239-4515-88fa-39aeb09412c0" providerId="ADAL" clId="{FDE21B2E-68C9-4839-A80A-CBBC360FEDC0}" dt="2022-08-31T21:22:33.715" v="1" actId="478"/>
          <ac:picMkLst>
            <pc:docMk/>
            <pc:sldMk cId="110766329" sldId="301"/>
            <ac:picMk id="17" creationId="{0473CDDB-B36E-44B2-BC22-E3D5F77E1FF5}"/>
          </ac:picMkLst>
        </pc:picChg>
      </pc:sldChg>
    </pc:docChg>
  </pc:docChgLst>
  <pc:docChgLst>
    <pc:chgData name="Amanda Fagan" userId="369d17c3-3239-4515-88fa-39aeb09412c0" providerId="ADAL" clId="{E7AD9527-859A-406A-973F-E0218598B8E9}"/>
    <pc:docChg chg="undo custSel modSld">
      <pc:chgData name="Amanda Fagan" userId="369d17c3-3239-4515-88fa-39aeb09412c0" providerId="ADAL" clId="{E7AD9527-859A-406A-973F-E0218598B8E9}" dt="2022-09-01T18:29:50.343" v="4439" actId="20577"/>
      <pc:docMkLst>
        <pc:docMk/>
      </pc:docMkLst>
      <pc:sldChg chg="modNotesTx">
        <pc:chgData name="Amanda Fagan" userId="369d17c3-3239-4515-88fa-39aeb09412c0" providerId="ADAL" clId="{E7AD9527-859A-406A-973F-E0218598B8E9}" dt="2022-09-01T18:16:21.406" v="4031" actId="20577"/>
        <pc:sldMkLst>
          <pc:docMk/>
          <pc:sldMk cId="925831078" sldId="256"/>
        </pc:sldMkLst>
      </pc:sldChg>
      <pc:sldChg chg="modSp mod modNotesTx">
        <pc:chgData name="Amanda Fagan" userId="369d17c3-3239-4515-88fa-39aeb09412c0" providerId="ADAL" clId="{E7AD9527-859A-406A-973F-E0218598B8E9}" dt="2022-09-01T15:49:50.431" v="1343" actId="6549"/>
        <pc:sldMkLst>
          <pc:docMk/>
          <pc:sldMk cId="1784973669" sldId="260"/>
        </pc:sldMkLst>
        <pc:spChg chg="mod">
          <ac:chgData name="Amanda Fagan" userId="369d17c3-3239-4515-88fa-39aeb09412c0" providerId="ADAL" clId="{E7AD9527-859A-406A-973F-E0218598B8E9}" dt="2022-09-01T15:49:50.431" v="1343" actId="6549"/>
          <ac:spMkLst>
            <pc:docMk/>
            <pc:sldMk cId="1784973669" sldId="260"/>
            <ac:spMk id="3" creationId="{01F71771-B7D4-4D4D-AC61-70FF9BBA90F6}"/>
          </ac:spMkLst>
        </pc:spChg>
      </pc:sldChg>
      <pc:sldChg chg="addSp delSp modSp mod modNotesTx">
        <pc:chgData name="Amanda Fagan" userId="369d17c3-3239-4515-88fa-39aeb09412c0" providerId="ADAL" clId="{E7AD9527-859A-406A-973F-E0218598B8E9}" dt="2022-09-01T18:18:12.688" v="4050" actId="20577"/>
        <pc:sldMkLst>
          <pc:docMk/>
          <pc:sldMk cId="3551089254" sldId="263"/>
        </pc:sldMkLst>
        <pc:spChg chg="mod">
          <ac:chgData name="Amanda Fagan" userId="369d17c3-3239-4515-88fa-39aeb09412c0" providerId="ADAL" clId="{E7AD9527-859A-406A-973F-E0218598B8E9}" dt="2022-09-01T15:30:30.487" v="661"/>
          <ac:spMkLst>
            <pc:docMk/>
            <pc:sldMk cId="3551089254" sldId="263"/>
            <ac:spMk id="16" creationId="{B5EB3289-8B1E-E3DE-5AD7-CA7EE894AD36}"/>
          </ac:spMkLst>
        </pc:spChg>
        <pc:grpChg chg="add del mod">
          <ac:chgData name="Amanda Fagan" userId="369d17c3-3239-4515-88fa-39aeb09412c0" providerId="ADAL" clId="{E7AD9527-859A-406A-973F-E0218598B8E9}" dt="2022-09-01T18:17:09.902" v="4033" actId="478"/>
          <ac:grpSpMkLst>
            <pc:docMk/>
            <pc:sldMk cId="3551089254" sldId="263"/>
            <ac:grpSpMk id="13" creationId="{1E31D8F7-A4B8-2F9F-48B5-1FF3B4198AB1}"/>
          </ac:grpSpMkLst>
        </pc:grpChg>
        <pc:picChg chg="mod">
          <ac:chgData name="Amanda Fagan" userId="369d17c3-3239-4515-88fa-39aeb09412c0" providerId="ADAL" clId="{E7AD9527-859A-406A-973F-E0218598B8E9}" dt="2022-09-01T15:30:30.487" v="661"/>
          <ac:picMkLst>
            <pc:docMk/>
            <pc:sldMk cId="3551089254" sldId="263"/>
            <ac:picMk id="15" creationId="{19D75D08-703B-E46E-444F-65BD8EE1E0ED}"/>
          </ac:picMkLst>
        </pc:picChg>
      </pc:sldChg>
      <pc:sldChg chg="modNotesTx">
        <pc:chgData name="Amanda Fagan" userId="369d17c3-3239-4515-88fa-39aeb09412c0" providerId="ADAL" clId="{E7AD9527-859A-406A-973F-E0218598B8E9}" dt="2022-09-01T17:32:53.282" v="3354" actId="20577"/>
        <pc:sldMkLst>
          <pc:docMk/>
          <pc:sldMk cId="3253061019" sldId="292"/>
        </pc:sldMkLst>
      </pc:sldChg>
      <pc:sldChg chg="modNotesTx">
        <pc:chgData name="Amanda Fagan" userId="369d17c3-3239-4515-88fa-39aeb09412c0" providerId="ADAL" clId="{E7AD9527-859A-406A-973F-E0218598B8E9}" dt="2022-09-01T18:15:10.077" v="4022" actId="6549"/>
        <pc:sldMkLst>
          <pc:docMk/>
          <pc:sldMk cId="4282457397" sldId="294"/>
        </pc:sldMkLst>
      </pc:sldChg>
      <pc:sldChg chg="modNotesTx">
        <pc:chgData name="Amanda Fagan" userId="369d17c3-3239-4515-88fa-39aeb09412c0" providerId="ADAL" clId="{E7AD9527-859A-406A-973F-E0218598B8E9}" dt="2022-09-01T18:29:50.343" v="4439" actId="20577"/>
        <pc:sldMkLst>
          <pc:docMk/>
          <pc:sldMk cId="2322352772" sldId="297"/>
        </pc:sldMkLst>
      </pc:sldChg>
      <pc:sldChg chg="modNotesTx">
        <pc:chgData name="Amanda Fagan" userId="369d17c3-3239-4515-88fa-39aeb09412c0" providerId="ADAL" clId="{E7AD9527-859A-406A-973F-E0218598B8E9}" dt="2022-09-01T18:24:25.588" v="4119" actId="20577"/>
        <pc:sldMkLst>
          <pc:docMk/>
          <pc:sldMk cId="2448861386" sldId="299"/>
        </pc:sldMkLst>
      </pc:sldChg>
      <pc:sldChg chg="modNotesTx">
        <pc:chgData name="Amanda Fagan" userId="369d17c3-3239-4515-88fa-39aeb09412c0" providerId="ADAL" clId="{E7AD9527-859A-406A-973F-E0218598B8E9}" dt="2022-09-01T18:28:30.941" v="4224" actId="20577"/>
        <pc:sldMkLst>
          <pc:docMk/>
          <pc:sldMk cId="1167576852" sldId="300"/>
        </pc:sldMkLst>
      </pc:sldChg>
      <pc:sldChg chg="modNotesTx">
        <pc:chgData name="Amanda Fagan" userId="369d17c3-3239-4515-88fa-39aeb09412c0" providerId="ADAL" clId="{E7AD9527-859A-406A-973F-E0218598B8E9}" dt="2022-09-01T18:09:43.941" v="3788" actId="20577"/>
        <pc:sldMkLst>
          <pc:docMk/>
          <pc:sldMk cId="110766329"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AC83EF-A61B-4C70-8494-BC894F5909BC}" type="datetimeFigureOut">
              <a:rPr lang="en-US" smtClean="0"/>
              <a:t>8/31/2022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DEFA04-3C09-4339-A658-AD0964186815}" type="slidenum">
              <a:rPr lang="en-US" smtClean="0"/>
              <a:t>‹#›</a:t>
            </a:fld>
            <a:endParaRPr lang="en-US"/>
          </a:p>
        </p:txBody>
      </p:sp>
    </p:spTree>
    <p:extLst>
      <p:ext uri="{BB962C8B-B14F-4D97-AF65-F5344CB8AC3E}">
        <p14:creationId xmlns:p14="http://schemas.microsoft.com/office/powerpoint/2010/main" val="100215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ovierailroad.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Good Morning, Vice Chair MacDonald, and Members of the Commission, for the record, my name is Amanda Fagan, and I serve as the Director of Planning and Sustainability here at VCTC. </a:t>
            </a:r>
          </a:p>
          <a:p>
            <a:pPr marL="0" marR="0" algn="just">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These past six months have been an eventful time for the Santa Paula Branch Line, and while not without challenges, any growing pains have been in pursuit of a successful future for the Heritage Valley and Ventura County beyond. </a:t>
            </a:r>
          </a:p>
          <a:p>
            <a:pPr marL="0" marR="0" algn="just">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1</a:t>
            </a:fld>
            <a:endParaRPr lang="en-US"/>
          </a:p>
        </p:txBody>
      </p:sp>
    </p:spTree>
    <p:extLst>
      <p:ext uri="{BB962C8B-B14F-4D97-AF65-F5344CB8AC3E}">
        <p14:creationId xmlns:p14="http://schemas.microsoft.com/office/powerpoint/2010/main" val="204540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Before I turn the floor over, I would like to share a few trail planning and development updates.</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In April, the Commission adopted a goal to “Reinvigorate the process to complete the Santa Paula Branch Line bike trail.” </a:t>
            </a:r>
          </a:p>
          <a:p>
            <a:pPr marL="0" marR="0" algn="just">
              <a:lnSpc>
                <a:spcPct val="115000"/>
              </a:lnSpc>
              <a:spcBef>
                <a:spcPts val="0"/>
              </a:spcBef>
              <a:spcAft>
                <a:spcPts val="10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In June, the City of Ventura submitted a grant application to Caltrans for the Active Transportation Program (ATP) Cycle 6 to design and construct the approximately four miles section of bike trail from the Montalvo-East Ventura Metrolink station to the Saticoy Depot. VCTC staff supported application development through data, site visits, and feedback on draft application materials. Statewide results from Cycle 6 are scheduled to be adopted by the California Transportation Commission in December 2022. The Montalvo to Saticoy section of the SPBL bike trail was also included in a larger, multi-modal project concept submitted by VCTC to Caltrans to partner on a Solutions for Congested Corridors grant application, stemming from the 101 Communities Connected Multimodal Corridor Study. Feedback from Caltrans was very positive, and Caltrans approved the request to partner on an application when guidelines are released later this year.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VCTC staff also developed a conceptual scope of work for a grant application to SCAG through the Regional Early Action Planning (REAP) County Transportation Commissions (CTC) Partnership Program. The project would update the Master Plan and EIR, looking at existing conditions, phasing plans, and cost estimates; trail alignment to better serve housing areas and improve access to transit connections; conduct outreach to disadvantaged communities and neighboring landowners to address any concerns and build support for the project; and evaluate and make recommendations for lighting and other tools to improve safety, alleviate neighbor concerns, and encourage use of the trail and transit connections. Staff will return to the Commission for approval to submit a grant application once SCAG releases the Call for Projects in October 2022. </a:t>
            </a:r>
          </a:p>
          <a:p>
            <a:pPr marL="0" marR="0" algn="just">
              <a:lnSpc>
                <a:spcPct val="115000"/>
              </a:lnSpc>
              <a:spcBef>
                <a:spcPts val="0"/>
              </a:spcBef>
              <a:spcAft>
                <a:spcPts val="10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BACKUP:</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Sierra Northern and its sister companies have a strong history and are supportive of what Sierra refers to as a “Trains with Trails” Approach, combining passenger tourist rail service with bicycle and hiking trails, and even developing trails to complement existing tourist train service. Rather than being an impediment to developing the Santa Paula Branch Line Recreational Trail, Sierra Northern and the proposed Agreement recognize the primacy of the recreational trail. </a:t>
            </a:r>
          </a:p>
          <a:p>
            <a:pPr marL="0" marR="0" algn="just">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10</a:t>
            </a:fld>
            <a:endParaRPr lang="en-US"/>
          </a:p>
        </p:txBody>
      </p:sp>
    </p:spTree>
    <p:extLst>
      <p:ext uri="{BB962C8B-B14F-4D97-AF65-F5344CB8AC3E}">
        <p14:creationId xmlns:p14="http://schemas.microsoft.com/office/powerpoint/2010/main" val="228636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 happy to answer any questions you may have from the VCTC staff perspective and will turn the floor over to Ken Beard from Sierra Northern, and Robert Pinoli from Mendocino Railway.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BACKUP: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Agreement with Sierra Northern establishes a long-term operations and maintenance presence on the Branch Line where the interests of VCTC and Sierra Northern are aligned to facilitate infrastructure and business development investments, and to ensure active use for Railroad Purposes, while also preserving the corridor and improving the rail line for future passenger rail service and completion of the Recreational Trail. </a:t>
            </a:r>
          </a:p>
          <a:p>
            <a:endParaRPr lang="en-US"/>
          </a:p>
        </p:txBody>
      </p:sp>
      <p:sp>
        <p:nvSpPr>
          <p:cNvPr id="4" name="Slide Number Placeholder 3"/>
          <p:cNvSpPr>
            <a:spLocks noGrp="1"/>
          </p:cNvSpPr>
          <p:nvPr>
            <p:ph type="sldNum" sz="quarter" idx="5"/>
          </p:nvPr>
        </p:nvSpPr>
        <p:spPr/>
        <p:txBody>
          <a:bodyPr/>
          <a:lstStyle/>
          <a:p>
            <a:fld id="{CADEFA04-3C09-4339-A658-AD0964186815}" type="slidenum">
              <a:rPr lang="en-US" smtClean="0"/>
              <a:t>11</a:t>
            </a:fld>
            <a:endParaRPr lang="en-US"/>
          </a:p>
        </p:txBody>
      </p:sp>
    </p:spTree>
    <p:extLst>
      <p:ext uri="{BB962C8B-B14F-4D97-AF65-F5344CB8AC3E}">
        <p14:creationId xmlns:p14="http://schemas.microsoft.com/office/powerpoint/2010/main" val="322718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context, VCTC acquired the 32-mile Santa Paula Branch Line railroad and right-of-way in 1995 for use as a multimodal corridor that includes a trail, freight, and preservation of the corridor for possible future commuter rail service. In 2001, VCTC entered a 20-year operating lease with Fillmore &amp; Western Railway, during which Fillmore &amp; Western operated tourist and movie trains, and was responsible for maintaining the operational right-of-way, the area 15’ of centerline from the railroad tracks. The lease with Fillmore &amp; Western expired on June 30, 2021. </a:t>
            </a:r>
          </a:p>
        </p:txBody>
      </p:sp>
      <p:sp>
        <p:nvSpPr>
          <p:cNvPr id="4" name="Slide Number Placeholder 3"/>
          <p:cNvSpPr>
            <a:spLocks noGrp="1"/>
          </p:cNvSpPr>
          <p:nvPr>
            <p:ph type="sldNum" sz="quarter" idx="5"/>
          </p:nvPr>
        </p:nvSpPr>
        <p:spPr/>
        <p:txBody>
          <a:bodyPr/>
          <a:lstStyle/>
          <a:p>
            <a:fld id="{CADEFA04-3C09-4339-A658-AD0964186815}" type="slidenum">
              <a:rPr lang="en-US" smtClean="0"/>
              <a:t>2</a:t>
            </a:fld>
            <a:endParaRPr lang="en-US"/>
          </a:p>
        </p:txBody>
      </p:sp>
    </p:spTree>
    <p:extLst>
      <p:ext uri="{BB962C8B-B14F-4D97-AF65-F5344CB8AC3E}">
        <p14:creationId xmlns:p14="http://schemas.microsoft.com/office/powerpoint/2010/main" val="163150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developing a new Railroad Lease and Operations Agreement, VCTC established and followed an underlying principle that the Agreement should provide for economic activity in the Heritage Valley by continuing to support rail operations and preserving the corridor for a future trail by dedicating the lease, license, and permit revenues generated by the Branch Line to the ongoing maintenance requirements, while avoiding the need to subsidize the operations of the Line through public transit funds.</a:t>
            </a:r>
          </a:p>
        </p:txBody>
      </p:sp>
      <p:sp>
        <p:nvSpPr>
          <p:cNvPr id="4" name="Slide Number Placeholder 3"/>
          <p:cNvSpPr>
            <a:spLocks noGrp="1"/>
          </p:cNvSpPr>
          <p:nvPr>
            <p:ph type="sldNum" sz="quarter" idx="5"/>
          </p:nvPr>
        </p:nvSpPr>
        <p:spPr/>
        <p:txBody>
          <a:bodyPr/>
          <a:lstStyle/>
          <a:p>
            <a:fld id="{CADEFA04-3C09-4339-A658-AD0964186815}" type="slidenum">
              <a:rPr lang="en-US" smtClean="0"/>
              <a:t>3</a:t>
            </a:fld>
            <a:endParaRPr lang="en-US"/>
          </a:p>
        </p:txBody>
      </p:sp>
    </p:spTree>
    <p:extLst>
      <p:ext uri="{BB962C8B-B14F-4D97-AF65-F5344CB8AC3E}">
        <p14:creationId xmlns:p14="http://schemas.microsoft.com/office/powerpoint/2010/main" val="417637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basic premise in mind, the Commission approved the Agreement with Sierra Northern Railway on December 16, 2021, and since January 1</a:t>
            </a:r>
            <a:r>
              <a:rPr lang="en-US" baseline="30000" dirty="0"/>
              <a:t>st</a:t>
            </a:r>
            <a:r>
              <a:rPr lang="en-US" dirty="0"/>
              <a:t>, Sierra Northern has been responsible for operating and maintaining the Santa Paula Branch Line. Sierra Northern operates and maintains the railroad tracks and right-of-way and provides freight and film service. Tourist and excursion service will be provided through the cooperation of the sister company Mendocino Railway. The initial Agreement is for a 35-year term with two 30-year extension options. </a:t>
            </a:r>
          </a:p>
        </p:txBody>
      </p:sp>
      <p:sp>
        <p:nvSpPr>
          <p:cNvPr id="4" name="Slide Number Placeholder 3"/>
          <p:cNvSpPr>
            <a:spLocks noGrp="1"/>
          </p:cNvSpPr>
          <p:nvPr>
            <p:ph type="sldNum" sz="quarter" idx="5"/>
          </p:nvPr>
        </p:nvSpPr>
        <p:spPr/>
        <p:txBody>
          <a:bodyPr/>
          <a:lstStyle/>
          <a:p>
            <a:fld id="{CADEFA04-3C09-4339-A658-AD0964186815}" type="slidenum">
              <a:rPr lang="en-US" smtClean="0"/>
              <a:t>4</a:t>
            </a:fld>
            <a:endParaRPr lang="en-US"/>
          </a:p>
        </p:txBody>
      </p:sp>
    </p:spTree>
    <p:extLst>
      <p:ext uri="{BB962C8B-B14F-4D97-AF65-F5344CB8AC3E}">
        <p14:creationId xmlns:p14="http://schemas.microsoft.com/office/powerpoint/2010/main" val="397318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Agreement defines railroad purposes, including freight and transload, filming, and tourist and seasonal passenger services. </a:t>
            </a: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5</a:t>
            </a:fld>
            <a:endParaRPr lang="en-US"/>
          </a:p>
        </p:txBody>
      </p:sp>
    </p:spTree>
    <p:extLst>
      <p:ext uri="{BB962C8B-B14F-4D97-AF65-F5344CB8AC3E}">
        <p14:creationId xmlns:p14="http://schemas.microsoft.com/office/powerpoint/2010/main" val="413483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rPr>
              <a:t>Since January, Sierra Northern has begun railroad inspections, made improvements to the condition of the signals and railroad tracks, conducted weed abatement and other right-of-way maintenance activities, and begun rail operations on the SPBL. VCTC staff and Sierra Northern representatives meet virtually on a bi-weekly basis to coordinate activities. </a:t>
            </a:r>
          </a:p>
          <a:p>
            <a:pPr marL="0" marR="0" algn="just">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A few of the accomplishments include placement of over 650 railroad ties, reaching out to local businesses and residents to share information and build relationships with the community, attracting two new railroad-related businesses, and working with local industries to develop freight rail services in the Santa Clara River Valley. Freight rail service reduces truck traffic at a rate of four trucks for every rail car and provides an opportunity to lower greenhouse gas emissions associated with goods movement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Symbol" panose="05050102010706020507" pitchFamily="18" charset="2"/>
              <a:buChar char=""/>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lnSpc>
                <a:spcPct val="115000"/>
              </a:lnSpc>
              <a:spcBef>
                <a:spcPts val="0"/>
              </a:spcBef>
              <a:spcAft>
                <a:spcPts val="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Sierra Northern purchased remaining rolling stock and equipment from FWRY and assisted in the transport of sold items off the SPBL and Fillmore Rail Yard. </a:t>
            </a:r>
          </a:p>
          <a:p>
            <a:pPr marL="0" marR="0" lvl="0" indent="0" algn="just">
              <a:lnSpc>
                <a:spcPct val="115000"/>
              </a:lnSpc>
              <a:spcBef>
                <a:spcPts val="0"/>
              </a:spcBef>
              <a:spcAft>
                <a:spcPts val="0"/>
              </a:spcAft>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lnSpc>
                <a:spcPct val="115000"/>
              </a:lnSpc>
              <a:spcBef>
                <a:spcPts val="0"/>
              </a:spcBef>
              <a:spcAft>
                <a:spcPts val="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Sierra Northern constructed a new rail spur and siding track to serve Parallel Systems to expand its operations related to the development and testing of electric, autonomous train cars. </a:t>
            </a:r>
          </a:p>
          <a:p>
            <a:pPr marL="0" marR="0" lvl="0" indent="0" algn="just">
              <a:lnSpc>
                <a:spcPct val="115000"/>
              </a:lnSpc>
              <a:spcBef>
                <a:spcPts val="0"/>
              </a:spcBef>
              <a:spcAft>
                <a:spcPts val="0"/>
              </a:spcAft>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lnSpc>
                <a:spcPct val="115000"/>
              </a:lnSpc>
              <a:spcBef>
                <a:spcPts val="0"/>
              </a:spcBef>
              <a:spcAft>
                <a:spcPts val="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Sierra Northern is working to expand television and film business on the SPBL and has launched a new website, </a:t>
            </a:r>
            <a:r>
              <a:rPr lang="en-US" sz="11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http://www.movierailroad.com</a:t>
            </a:r>
            <a:r>
              <a:rPr lang="en-US" sz="11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15000"/>
              </a:lnSpc>
              <a:spcBef>
                <a:spcPts val="0"/>
              </a:spcBef>
              <a:spcAft>
                <a:spcPts val="0"/>
              </a:spcAft>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lnSpc>
                <a:spcPct val="115000"/>
              </a:lnSpc>
              <a:spcBef>
                <a:spcPts val="0"/>
              </a:spcBef>
              <a:spcAft>
                <a:spcPts val="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In the first two quarters of operations and maintenance of the SPBL, SNR and its partners invested nearly $1M in labor, equipment, materials, and services into the SPBL. According to the terms of the Railroad Lease and Operations Agreement, VCTC is responsible for reimbursing SNR for up to $225,000 for this period.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6</a:t>
            </a:fld>
            <a:endParaRPr lang="en-US"/>
          </a:p>
        </p:txBody>
      </p:sp>
    </p:spTree>
    <p:extLst>
      <p:ext uri="{BB962C8B-B14F-4D97-AF65-F5344CB8AC3E}">
        <p14:creationId xmlns:p14="http://schemas.microsoft.com/office/powerpoint/2010/main" val="2651325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r>
              <a:rPr lang="en-US" sz="1100" dirty="0">
                <a:effectLst/>
                <a:latin typeface="Arial" panose="020B0604020202020204" pitchFamily="34" charset="0"/>
                <a:ea typeface="Calibri" panose="020F0502020204030204" pitchFamily="34" charset="0"/>
                <a:cs typeface="Times New Roman" panose="02020603050405020304" pitchFamily="18" charset="0"/>
              </a:rPr>
              <a:t>Sierra Northern has established a new base of operations with an office in Santa Paula, hired a local team of staff, and is working with local businesses for support contractors to supplement its workforce. The Santa Paula Hay &amp; Grain lease is anticipated to support Sierra Northern operations for a period of one to two years, while Sierra Northern locates and prepares a site for a permanent home on the Branch Line. </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7</a:t>
            </a:fld>
            <a:endParaRPr lang="en-US"/>
          </a:p>
        </p:txBody>
      </p:sp>
    </p:spTree>
    <p:extLst>
      <p:ext uri="{BB962C8B-B14F-4D97-AF65-F5344CB8AC3E}">
        <p14:creationId xmlns:p14="http://schemas.microsoft.com/office/powerpoint/2010/main" val="56117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Before I reintroduce the Sierra Northern and Mendocino Railway representatives and open the floor for questions, I would like to reiterate a few of the benefits associated with the Railroad Lease and Operations Agreement.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Agreement reduces VCTC’s financial obligations to operate the railroad and to maintain the right-of-way, reducing and eventually eliminating the need to subsidize rail operations with public transit funds and leverages private sector investments to address deferred maintenance of the rail line, and activates the property to prevent and address trespass and other related issues.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the transition to a new operator has not been without challenges for VCTC, Sierra Northern, or corridor cities, progress has been made towards the goal of an improved multimodal railroad corridor, with rail service, filmmaking, and trail planning.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8</a:t>
            </a:fld>
            <a:endParaRPr lang="en-US"/>
          </a:p>
        </p:txBody>
      </p:sp>
    </p:spTree>
    <p:extLst>
      <p:ext uri="{BB962C8B-B14F-4D97-AF65-F5344CB8AC3E}">
        <p14:creationId xmlns:p14="http://schemas.microsoft.com/office/powerpoint/2010/main" val="2687632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Representatives of Sierra Northern Railway and Mendocino Railway are here today to answer any questions and to share a big announcement on the future of the tourist and excursion rail service. </a:t>
            </a:r>
          </a:p>
          <a:p>
            <a:endParaRPr lang="en-US" sz="1100" dirty="0"/>
          </a:p>
          <a:p>
            <a:r>
              <a:rPr lang="en-US" sz="1100" dirty="0"/>
              <a:t>Ken Beard is the President and CEO of Sierra Northern Railway. Matt Blackburn is the General Manager of the Ventura Division for Sierra Northern Railway, and Robert Pinoli, Jr. is the President of Mendocino Railway. </a:t>
            </a:r>
          </a:p>
          <a:p>
            <a:endParaRPr lang="en-US" dirty="0"/>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9</a:t>
            </a:fld>
            <a:endParaRPr lang="en-US"/>
          </a:p>
        </p:txBody>
      </p:sp>
    </p:spTree>
    <p:extLst>
      <p:ext uri="{BB962C8B-B14F-4D97-AF65-F5344CB8AC3E}">
        <p14:creationId xmlns:p14="http://schemas.microsoft.com/office/powerpoint/2010/main" val="237273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EDDF-1D2F-44A5-944C-EACE9C4BF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C0E916-D48B-42CD-BD03-19842A89E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968606-71F9-4E09-8ECD-4DDF2699838F}"/>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5" name="Footer Placeholder 4">
            <a:extLst>
              <a:ext uri="{FF2B5EF4-FFF2-40B4-BE49-F238E27FC236}">
                <a16:creationId xmlns:a16="http://schemas.microsoft.com/office/drawing/2014/main" id="{C0F18E0B-C034-44A9-A310-9AD1BBB15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2B017-296C-4F5B-A004-9B85F5939214}"/>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3960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1166-9CBE-4EA5-93D4-7F8EAB5934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3839E-37CD-439C-9509-7C6C6370B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5E679-DC52-42CF-9F0D-90E170389003}"/>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5" name="Footer Placeholder 4">
            <a:extLst>
              <a:ext uri="{FF2B5EF4-FFF2-40B4-BE49-F238E27FC236}">
                <a16:creationId xmlns:a16="http://schemas.microsoft.com/office/drawing/2014/main" id="{5DBFB7FE-E860-48CE-BD1C-827DB32FB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C7717-61B1-4820-BFFF-D55A9AB0D324}"/>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00365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F8C66F-FE4C-4775-ADCD-7F2CB9FC3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C51C4-8F9E-4EC4-9ABA-ABFB57290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9A53F-2EF4-40BF-965C-956F9721A4DE}"/>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5" name="Footer Placeholder 4">
            <a:extLst>
              <a:ext uri="{FF2B5EF4-FFF2-40B4-BE49-F238E27FC236}">
                <a16:creationId xmlns:a16="http://schemas.microsoft.com/office/drawing/2014/main" id="{42AF1E31-0726-41D4-A1B9-061FC8852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568F8-7D2B-4DFA-BB89-3A6249C085D0}"/>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37758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D7D2-40D3-475D-8EFF-AC9641B22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FE687-6949-4184-9A74-591B0BE2D5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83B2-55A2-4C21-BFEE-19D2E04BDB0D}"/>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5" name="Footer Placeholder 4">
            <a:extLst>
              <a:ext uri="{FF2B5EF4-FFF2-40B4-BE49-F238E27FC236}">
                <a16:creationId xmlns:a16="http://schemas.microsoft.com/office/drawing/2014/main" id="{AFEF111B-FEC8-4301-AF54-408BE2ED2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3F222-9B72-4133-9BB7-0B585B17A797}"/>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67871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5A59-8AA5-4A0F-A103-76466B7C6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2BD7F-986C-4A7B-9422-7B707765B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1BC7CF-313E-44CC-BA1C-F561FD115908}"/>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5" name="Footer Placeholder 4">
            <a:extLst>
              <a:ext uri="{FF2B5EF4-FFF2-40B4-BE49-F238E27FC236}">
                <a16:creationId xmlns:a16="http://schemas.microsoft.com/office/drawing/2014/main" id="{5DFCD526-EBE5-4165-AE4F-428C30969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190A7-79CB-40CB-93B5-9AB01D5E0BB6}"/>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80497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3845-A5E5-44AF-B855-6D988C0DD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FB0AB-72B3-4699-8B9C-E5D6A451A1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639DB-6D22-4393-B853-4C06227A7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24338-28D2-41CE-ABB3-02E8F5ED725E}"/>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6" name="Footer Placeholder 5">
            <a:extLst>
              <a:ext uri="{FF2B5EF4-FFF2-40B4-BE49-F238E27FC236}">
                <a16:creationId xmlns:a16="http://schemas.microsoft.com/office/drawing/2014/main" id="{2A0B42B1-2899-4271-8EC4-E27FE5A06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7212C-C3C5-40E9-94B1-8B1D9A49CE37}"/>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53289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8840-E46A-411E-9C35-6C5025553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E032F-A895-44CD-891D-D0275C7DB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A0CAC-110E-406E-BCFE-877F06CBA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DA12E1-5E25-4DAB-AB77-445CAE80A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62F34-FDAA-4473-8711-53968E588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766615-6ACC-4559-8DDA-2CD704200055}"/>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8" name="Footer Placeholder 7">
            <a:extLst>
              <a:ext uri="{FF2B5EF4-FFF2-40B4-BE49-F238E27FC236}">
                <a16:creationId xmlns:a16="http://schemas.microsoft.com/office/drawing/2014/main" id="{B1D92234-970F-4A4F-975F-CD29457DB2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2A37C-17FE-4EE2-BCB8-8A1D795CCD48}"/>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74282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A94A-D912-4BEB-936A-B9AA045BAD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358578-A86B-4C81-A173-BE3574397B1E}"/>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4" name="Footer Placeholder 3">
            <a:extLst>
              <a:ext uri="{FF2B5EF4-FFF2-40B4-BE49-F238E27FC236}">
                <a16:creationId xmlns:a16="http://schemas.microsoft.com/office/drawing/2014/main" id="{B39B632E-228F-49A6-8EAB-ADB94AAFC5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D1A81-9A36-4C69-A6ED-D153B7EC8CEE}"/>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73817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6C405-6831-4855-B02A-24AEABD5C2D7}"/>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3" name="Footer Placeholder 2">
            <a:extLst>
              <a:ext uri="{FF2B5EF4-FFF2-40B4-BE49-F238E27FC236}">
                <a16:creationId xmlns:a16="http://schemas.microsoft.com/office/drawing/2014/main" id="{CA8D0E4E-94F5-4815-BB0E-015C62DC97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BA0A2E-DF5E-4068-B73E-48569FCF6A6B}"/>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23540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15D3-13B3-41C3-AD32-3CA032F53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B6692-B599-4FC6-910C-18DC38B7E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C31C06-CB61-47ED-B00B-6CFD81E9A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12193-50EE-4C6D-AC53-6449747DCBE9}"/>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6" name="Footer Placeholder 5">
            <a:extLst>
              <a:ext uri="{FF2B5EF4-FFF2-40B4-BE49-F238E27FC236}">
                <a16:creationId xmlns:a16="http://schemas.microsoft.com/office/drawing/2014/main" id="{D4F33888-F2D4-4D97-851C-A680C9998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50E8F-1EE4-40D3-A354-862F2B5851AE}"/>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3776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1FA9-E964-4FA9-8891-3BDE45373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CD5B9-E5B6-4A6E-B267-F2E2AE5CE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905C4-D464-4826-9F8A-1BA111531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6AD33-1C23-4373-8443-74B86622987C}"/>
              </a:ext>
            </a:extLst>
          </p:cNvPr>
          <p:cNvSpPr>
            <a:spLocks noGrp="1"/>
          </p:cNvSpPr>
          <p:nvPr>
            <p:ph type="dt" sz="half" idx="10"/>
          </p:nvPr>
        </p:nvSpPr>
        <p:spPr/>
        <p:txBody>
          <a:bodyPr/>
          <a:lstStyle/>
          <a:p>
            <a:fld id="{F69FD939-8FE9-45F6-A484-C57273686AD9}" type="datetimeFigureOut">
              <a:rPr lang="en-US" smtClean="0"/>
              <a:t>8/31/2022</a:t>
            </a:fld>
            <a:endParaRPr lang="en-US"/>
          </a:p>
        </p:txBody>
      </p:sp>
      <p:sp>
        <p:nvSpPr>
          <p:cNvPr id="6" name="Footer Placeholder 5">
            <a:extLst>
              <a:ext uri="{FF2B5EF4-FFF2-40B4-BE49-F238E27FC236}">
                <a16:creationId xmlns:a16="http://schemas.microsoft.com/office/drawing/2014/main" id="{08C48BA4-BFCD-47F3-9A9E-B836B2970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CD177-1371-4D9E-82F9-A5EF34B4D145}"/>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48838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4D196-220A-4716-8DC3-81C9B48AD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18254-EAB2-41B3-82A7-534F9D58C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A6136-2994-4B4C-A24E-70DAB3185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FD939-8FE9-45F6-A484-C57273686AD9}" type="datetimeFigureOut">
              <a:rPr lang="en-US" smtClean="0"/>
              <a:t>8/31/2022</a:t>
            </a:fld>
            <a:endParaRPr lang="en-US"/>
          </a:p>
        </p:txBody>
      </p:sp>
      <p:sp>
        <p:nvSpPr>
          <p:cNvPr id="5" name="Footer Placeholder 4">
            <a:extLst>
              <a:ext uri="{FF2B5EF4-FFF2-40B4-BE49-F238E27FC236}">
                <a16:creationId xmlns:a16="http://schemas.microsoft.com/office/drawing/2014/main" id="{529D8EF8-C929-4FE8-B4C8-0E2DBC396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A26A40-D1B7-47D1-8AC6-9894EF28B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949DF-C673-41AF-B500-492E15445579}" type="slidenum">
              <a:rPr lang="en-US" smtClean="0"/>
              <a:t>‹#›</a:t>
            </a:fld>
            <a:endParaRPr lang="en-US"/>
          </a:p>
        </p:txBody>
      </p:sp>
    </p:spTree>
    <p:extLst>
      <p:ext uri="{BB962C8B-B14F-4D97-AF65-F5344CB8AC3E}">
        <p14:creationId xmlns:p14="http://schemas.microsoft.com/office/powerpoint/2010/main" val="89888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movierailroad.com/" TargetMode="External"/><Relationship Id="rId5" Type="http://schemas.openxmlformats.org/officeDocument/2006/relationships/hyperlink" Target="https://www.moveparallel.com/"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flag&#10;&#10;Description automatically generated with low confidence">
            <a:extLst>
              <a:ext uri="{FF2B5EF4-FFF2-40B4-BE49-F238E27FC236}">
                <a16:creationId xmlns:a16="http://schemas.microsoft.com/office/drawing/2014/main" id="{538C2993-C343-4AB2-B373-8BD70A184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601" r="-2" b="2060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Picture 12" descr="A train on the railway tracks&#10;&#10;Description automatically generated with medium confidence">
            <a:extLst>
              <a:ext uri="{FF2B5EF4-FFF2-40B4-BE49-F238E27FC236}">
                <a16:creationId xmlns:a16="http://schemas.microsoft.com/office/drawing/2014/main" id="{9E498523-63EF-7686-37AA-331FC3F3A2D3}"/>
              </a:ext>
            </a:extLst>
          </p:cNvPr>
          <p:cNvPicPr>
            <a:picLocks noChangeAspect="1"/>
          </p:cNvPicPr>
          <p:nvPr/>
        </p:nvPicPr>
        <p:blipFill rotWithShape="1">
          <a:blip r:embed="rId4">
            <a:extLst>
              <a:ext uri="{28A0092B-C50C-407E-A947-70E740481C1C}">
                <a14:useLocalDpi xmlns:a14="http://schemas.microsoft.com/office/drawing/2010/main" val="0"/>
              </a:ext>
            </a:extLst>
          </a:blip>
          <a:srcRect t="18490" r="-2" b="1253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8" name="Freeform: Shape 30">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2">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11228B-5EDE-4077-A33B-165F3FA58E9F}"/>
              </a:ext>
            </a:extLst>
          </p:cNvPr>
          <p:cNvSpPr>
            <a:spLocks noGrp="1"/>
          </p:cNvSpPr>
          <p:nvPr>
            <p:ph type="ctrTitle"/>
          </p:nvPr>
        </p:nvSpPr>
        <p:spPr>
          <a:xfrm>
            <a:off x="438912" y="1524659"/>
            <a:ext cx="5019074" cy="2774088"/>
          </a:xfrm>
        </p:spPr>
        <p:txBody>
          <a:bodyPr>
            <a:normAutofit/>
          </a:bodyPr>
          <a:lstStyle/>
          <a:p>
            <a:pPr algn="l"/>
            <a:r>
              <a:rPr lang="en-US" sz="5400" b="1" dirty="0">
                <a:solidFill>
                  <a:srgbClr val="002060"/>
                </a:solidFill>
                <a:latin typeface="+mn-lt"/>
              </a:rPr>
              <a:t>Santa Paula Branch Line</a:t>
            </a:r>
            <a:br>
              <a:rPr lang="en-US" sz="5400" b="1" dirty="0">
                <a:solidFill>
                  <a:srgbClr val="002060"/>
                </a:solidFill>
                <a:latin typeface="+mn-lt"/>
              </a:rPr>
            </a:br>
            <a:r>
              <a:rPr lang="en-US" sz="5400" b="1" dirty="0">
                <a:solidFill>
                  <a:srgbClr val="002060"/>
                </a:solidFill>
                <a:latin typeface="+mn-lt"/>
              </a:rPr>
              <a:t>Update</a:t>
            </a:r>
          </a:p>
        </p:txBody>
      </p:sp>
      <p:sp>
        <p:nvSpPr>
          <p:cNvPr id="3" name="Subtitle 2">
            <a:extLst>
              <a:ext uri="{FF2B5EF4-FFF2-40B4-BE49-F238E27FC236}">
                <a16:creationId xmlns:a16="http://schemas.microsoft.com/office/drawing/2014/main" id="{7EFEF5F0-77AE-474D-ABA0-D2637B3B5D4E}"/>
              </a:ext>
            </a:extLst>
          </p:cNvPr>
          <p:cNvSpPr>
            <a:spLocks noGrp="1"/>
          </p:cNvSpPr>
          <p:nvPr>
            <p:ph type="subTitle" idx="1"/>
          </p:nvPr>
        </p:nvSpPr>
        <p:spPr>
          <a:xfrm>
            <a:off x="438912" y="4687367"/>
            <a:ext cx="4917948" cy="1544950"/>
          </a:xfrm>
        </p:spPr>
        <p:txBody>
          <a:bodyPr>
            <a:normAutofit/>
          </a:bodyPr>
          <a:lstStyle/>
          <a:p>
            <a:pPr algn="l"/>
            <a:endParaRPr lang="en-US" sz="1500" dirty="0">
              <a:solidFill>
                <a:srgbClr val="002060"/>
              </a:solidFill>
            </a:endParaRPr>
          </a:p>
          <a:p>
            <a:pPr algn="l"/>
            <a:r>
              <a:rPr lang="en-US" sz="2000" dirty="0">
                <a:solidFill>
                  <a:srgbClr val="002060"/>
                </a:solidFill>
              </a:rPr>
              <a:t>Presentation to the</a:t>
            </a:r>
          </a:p>
          <a:p>
            <a:pPr algn="l"/>
            <a:r>
              <a:rPr lang="en-US" sz="2000" b="1" dirty="0">
                <a:solidFill>
                  <a:srgbClr val="002060"/>
                </a:solidFill>
              </a:rPr>
              <a:t>Ventura County Transportation Commission</a:t>
            </a:r>
          </a:p>
          <a:p>
            <a:pPr algn="l"/>
            <a:r>
              <a:rPr lang="en-US" sz="2000" dirty="0">
                <a:solidFill>
                  <a:srgbClr val="002060"/>
                </a:solidFill>
              </a:rPr>
              <a:t>September 2, 2022</a:t>
            </a:r>
          </a:p>
        </p:txBody>
      </p:sp>
      <p:sp>
        <p:nvSpPr>
          <p:cNvPr id="35" name="Rectangle 34">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7" name="Rectangle 36">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83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804677" y="1575195"/>
            <a:ext cx="4249006" cy="1325563"/>
          </a:xfrm>
        </p:spPr>
        <p:txBody>
          <a:bodyPr>
            <a:normAutofit/>
          </a:bodyPr>
          <a:lstStyle/>
          <a:p>
            <a:r>
              <a:rPr lang="en-US" b="1" dirty="0">
                <a:latin typeface="+mn-lt"/>
              </a:rPr>
              <a:t>SPBL Trail Planning</a:t>
            </a: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804676" y="2900758"/>
            <a:ext cx="5615677" cy="3637440"/>
          </a:xfrm>
        </p:spPr>
        <p:txBody>
          <a:bodyPr anchor="t">
            <a:normAutofit lnSpcReduction="10000"/>
          </a:bodyPr>
          <a:lstStyle/>
          <a:p>
            <a:pPr marR="0" lvl="0">
              <a:spcBef>
                <a:spcPts val="0"/>
              </a:spcBef>
              <a:spcAft>
                <a:spcPts val="600"/>
              </a:spcAft>
              <a:buFont typeface="Symbol" panose="05050102010706020507" pitchFamily="18" charset="2"/>
              <a:buChar char=""/>
            </a:pPr>
            <a:r>
              <a:rPr lang="en-US" sz="2000" dirty="0">
                <a:effectLst/>
                <a:ea typeface="Calibri" panose="020F0502020204030204" pitchFamily="34" charset="0"/>
                <a:cs typeface="Arial" panose="020B0604020202020204" pitchFamily="34" charset="0"/>
              </a:rPr>
              <a:t>April 2022 – Commission adopted goal to “Reinvigorate the process to complete the Santa Paula Branch Line bike trail.”</a:t>
            </a:r>
          </a:p>
          <a:p>
            <a:pPr marR="0" lvl="0">
              <a:spcBef>
                <a:spcPts val="0"/>
              </a:spcBef>
              <a:spcAft>
                <a:spcPts val="600"/>
              </a:spcAft>
              <a:buFont typeface="Symbol" panose="05050102010706020507" pitchFamily="18" charset="2"/>
              <a:buChar char=""/>
            </a:pPr>
            <a:r>
              <a:rPr lang="en-US" sz="2000" dirty="0">
                <a:ea typeface="Calibri" panose="020F0502020204030204" pitchFamily="34" charset="0"/>
                <a:cs typeface="Arial" panose="020B0604020202020204" pitchFamily="34" charset="0"/>
              </a:rPr>
              <a:t>June 2022 – City of Ventura submitted grant application to Active Transportation Program Cycle 6 to construct 4-mile segment from Montalvo to Saticoy</a:t>
            </a:r>
          </a:p>
          <a:p>
            <a:pPr marR="0" lvl="0">
              <a:spcBef>
                <a:spcPts val="0"/>
              </a:spcBef>
              <a:spcAft>
                <a:spcPts val="600"/>
              </a:spcAft>
              <a:buFont typeface="Symbol" panose="05050102010706020507" pitchFamily="18" charset="2"/>
              <a:buChar char=""/>
            </a:pPr>
            <a:r>
              <a:rPr lang="en-US" sz="2000" dirty="0">
                <a:effectLst/>
                <a:ea typeface="Calibri" panose="020F0502020204030204" pitchFamily="34" charset="0"/>
                <a:cs typeface="Arial" panose="020B0604020202020204" pitchFamily="34" charset="0"/>
              </a:rPr>
              <a:t>Included trail segment also in Solutions for Congested Corridors grant concept</a:t>
            </a:r>
          </a:p>
          <a:p>
            <a:pPr marR="0" lvl="0">
              <a:spcBef>
                <a:spcPts val="0"/>
              </a:spcBef>
              <a:spcAft>
                <a:spcPts val="600"/>
              </a:spcAft>
              <a:buFont typeface="Symbol" panose="05050102010706020507" pitchFamily="18" charset="2"/>
              <a:buChar char=""/>
            </a:pPr>
            <a:r>
              <a:rPr lang="en-US" sz="2000" dirty="0">
                <a:ea typeface="Calibri" panose="020F0502020204030204" pitchFamily="34" charset="0"/>
                <a:cs typeface="Arial" panose="020B0604020202020204" pitchFamily="34" charset="0"/>
              </a:rPr>
              <a:t>VCTC Staff developed scope of work for grant application to SCAG REAP 2.0 CTC Partnership Program to update Master Plan &amp; EIR </a:t>
            </a:r>
            <a:r>
              <a:rPr lang="en-US" sz="2000" dirty="0">
                <a:effectLst/>
                <a:ea typeface="Calibri" panose="020F0502020204030204" pitchFamily="34" charset="0"/>
                <a:cs typeface="Arial" panose="020B0604020202020204" pitchFamily="34" charset="0"/>
              </a:rPr>
              <a:t> </a:t>
            </a: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L="0" indent="0">
              <a:buNone/>
            </a:pPr>
            <a:endParaRPr lang="en-US" sz="1500" dirty="0"/>
          </a:p>
        </p:txBody>
      </p:sp>
      <p:sp>
        <p:nvSpPr>
          <p:cNvPr id="3085" name="Freeform: Shape 308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grass, scene, way, sky&#10;&#10;Description automatically generated">
            <a:extLst>
              <a:ext uri="{FF2B5EF4-FFF2-40B4-BE49-F238E27FC236}">
                <a16:creationId xmlns:a16="http://schemas.microsoft.com/office/drawing/2014/main" id="{B364C97B-A4CD-B247-2652-C9D603F7ADC5}"/>
              </a:ext>
            </a:extLst>
          </p:cNvPr>
          <p:cNvPicPr>
            <a:picLocks noChangeAspect="1"/>
          </p:cNvPicPr>
          <p:nvPr/>
        </p:nvPicPr>
        <p:blipFill rotWithShape="1">
          <a:blip r:embed="rId3">
            <a:extLst>
              <a:ext uri="{28A0092B-C50C-407E-A947-70E740481C1C}">
                <a14:useLocalDpi xmlns:a14="http://schemas.microsoft.com/office/drawing/2010/main" val="0"/>
              </a:ext>
            </a:extLst>
          </a:blip>
          <a:srcRect t="14856" b="121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3087" name="Freeform: Shape 308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calendar&#10;&#10;Description automatically generated">
            <a:extLst>
              <a:ext uri="{FF2B5EF4-FFF2-40B4-BE49-F238E27FC236}">
                <a16:creationId xmlns:a16="http://schemas.microsoft.com/office/drawing/2014/main" id="{7E03244C-3700-A8E7-3E6D-9465A038000B}"/>
              </a:ext>
            </a:extLst>
          </p:cNvPr>
          <p:cNvPicPr>
            <a:picLocks noChangeAspect="1"/>
          </p:cNvPicPr>
          <p:nvPr/>
        </p:nvPicPr>
        <p:blipFill rotWithShape="1">
          <a:blip r:embed="rId4">
            <a:extLst>
              <a:ext uri="{28A0092B-C50C-407E-A947-70E740481C1C}">
                <a14:useLocalDpi xmlns:a14="http://schemas.microsoft.com/office/drawing/2010/main" val="0"/>
              </a:ext>
            </a:extLst>
          </a:blip>
          <a:srcRect t="25731" r="-3" b="-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pic>
        <p:nvPicPr>
          <p:cNvPr id="6" name="Picture 5" descr="A blue and yellow flag&#10;&#10;Description automatically generated with low confidence">
            <a:extLst>
              <a:ext uri="{FF2B5EF4-FFF2-40B4-BE49-F238E27FC236}">
                <a16:creationId xmlns:a16="http://schemas.microsoft.com/office/drawing/2014/main" id="{F419B57E-10DB-D409-4D7F-B817971B06D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9601" r="-2" b="20607"/>
          <a:stretch/>
        </p:blipFill>
        <p:spPr>
          <a:xfrm>
            <a:off x="0" y="17851"/>
            <a:ext cx="3045335" cy="140204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1107663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3036832" y="2302625"/>
            <a:ext cx="6118336" cy="2252749"/>
          </a:xfrm>
        </p:spPr>
        <p:txBody>
          <a:bodyPr>
            <a:normAutofit/>
          </a:bodyPr>
          <a:lstStyle/>
          <a:p>
            <a:r>
              <a:rPr lang="en-US" sz="8000" b="1">
                <a:solidFill>
                  <a:srgbClr val="002060"/>
                </a:solidFill>
                <a:latin typeface="+mn-lt"/>
              </a:rPr>
              <a:t>QUESTIONS?</a:t>
            </a:r>
          </a:p>
        </p:txBody>
      </p:sp>
      <p:pic>
        <p:nvPicPr>
          <p:cNvPr id="17" name="Picture 16" descr="A blue and yellow flag&#10;&#10;Description automatically generated with low confidence">
            <a:extLst>
              <a:ext uri="{FF2B5EF4-FFF2-40B4-BE49-F238E27FC236}">
                <a16:creationId xmlns:a16="http://schemas.microsoft.com/office/drawing/2014/main" id="{0473CDDB-B36E-44B2-BC22-E3D5F77E1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10057817" y="0"/>
            <a:ext cx="2701143" cy="124358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428245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1" name="Freeform: Shape 14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3" name="Freeform: Shape 14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B5F7578-2A35-41F5-9580-0FD02B5537A3}"/>
              </a:ext>
            </a:extLst>
          </p:cNvPr>
          <p:cNvSpPr>
            <a:spLocks noGrp="1"/>
          </p:cNvSpPr>
          <p:nvPr>
            <p:ph type="title"/>
          </p:nvPr>
        </p:nvSpPr>
        <p:spPr>
          <a:xfrm>
            <a:off x="425613" y="1245249"/>
            <a:ext cx="4832802" cy="1243584"/>
          </a:xfrm>
        </p:spPr>
        <p:txBody>
          <a:bodyPr>
            <a:normAutofit fontScale="90000"/>
          </a:bodyPr>
          <a:lstStyle/>
          <a:p>
            <a:pPr>
              <a:lnSpc>
                <a:spcPct val="100000"/>
              </a:lnSpc>
            </a:pPr>
            <a:r>
              <a:rPr lang="en-US" sz="3600" b="1" dirty="0">
                <a:solidFill>
                  <a:srgbClr val="002060"/>
                </a:solidFill>
                <a:latin typeface="+mn-lt"/>
                <a:cs typeface="Arial" pitchFamily="34" charset="0"/>
              </a:rPr>
              <a:t>Santa Paula Branch Line History</a:t>
            </a:r>
            <a:br>
              <a:rPr lang="en-US" sz="2600" b="1" dirty="0">
                <a:effectLst>
                  <a:outerShdw blurRad="38100" dist="38100" dir="2700000" algn="tl">
                    <a:srgbClr val="000000">
                      <a:alpha val="43137"/>
                    </a:srgbClr>
                  </a:outerShdw>
                </a:effectLst>
                <a:latin typeface="Arial" pitchFamily="34" charset="0"/>
                <a:cs typeface="Arial" pitchFamily="34" charset="0"/>
              </a:rPr>
            </a:br>
            <a:endParaRPr lang="en-US" sz="2600" dirty="0"/>
          </a:p>
        </p:txBody>
      </p:sp>
      <p:sp>
        <p:nvSpPr>
          <p:cNvPr id="145" name="Rectangle 14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7" name="Rectangle 14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26" name="Content Placeholder 5125">
            <a:extLst>
              <a:ext uri="{FF2B5EF4-FFF2-40B4-BE49-F238E27FC236}">
                <a16:creationId xmlns:a16="http://schemas.microsoft.com/office/drawing/2014/main" id="{4D63C709-95C9-4D4C-93CB-A8BFB10E27CE}"/>
              </a:ext>
            </a:extLst>
          </p:cNvPr>
          <p:cNvSpPr>
            <a:spLocks noGrp="1"/>
          </p:cNvSpPr>
          <p:nvPr>
            <p:ph idx="1"/>
          </p:nvPr>
        </p:nvSpPr>
        <p:spPr>
          <a:xfrm>
            <a:off x="448056" y="2246100"/>
            <a:ext cx="5370853" cy="4435671"/>
          </a:xfrm>
        </p:spPr>
        <p:txBody>
          <a:bodyPr>
            <a:normAutofit lnSpcReduction="10000"/>
          </a:bodyPr>
          <a:lstStyle/>
          <a:p>
            <a:r>
              <a:rPr lang="en-US" sz="2200" b="1" dirty="0">
                <a:solidFill>
                  <a:srgbClr val="002060"/>
                </a:solidFill>
                <a:latin typeface="Calibri" panose="020F0502020204030204" pitchFamily="34" charset="0"/>
                <a:cs typeface="Calibri" panose="020F0502020204030204" pitchFamily="34" charset="0"/>
              </a:rPr>
              <a:t>1993: </a:t>
            </a:r>
            <a:r>
              <a:rPr lang="en-US" sz="2200" dirty="0">
                <a:solidFill>
                  <a:srgbClr val="002060"/>
                </a:solidFill>
                <a:latin typeface="Calibri" panose="020F0502020204030204" pitchFamily="34" charset="0"/>
                <a:cs typeface="Calibri" panose="020F0502020204030204" pitchFamily="34" charset="0"/>
              </a:rPr>
              <a:t>Joint application for Transportation Enhancement Activities (TEA) funds to purchase the rail right-of-way </a:t>
            </a:r>
          </a:p>
          <a:p>
            <a:r>
              <a:rPr lang="en-US" sz="2200" b="1" dirty="0">
                <a:solidFill>
                  <a:srgbClr val="002060"/>
                </a:solidFill>
                <a:latin typeface="Calibri" panose="020F0502020204030204" pitchFamily="34" charset="0"/>
                <a:cs typeface="Calibri" panose="020F0502020204030204" pitchFamily="34" charset="0"/>
              </a:rPr>
              <a:t>1995: </a:t>
            </a:r>
            <a:r>
              <a:rPr lang="en-US" sz="2200" dirty="0">
                <a:solidFill>
                  <a:srgbClr val="002060"/>
                </a:solidFill>
                <a:latin typeface="Calibri" panose="020F0502020204030204" pitchFamily="34" charset="0"/>
                <a:cs typeface="Calibri" panose="020F0502020204030204" pitchFamily="34" charset="0"/>
              </a:rPr>
              <a:t>VCTC purchased SPBL and Ventura Branch Line from Southern Pacific for $8.5M</a:t>
            </a:r>
          </a:p>
          <a:p>
            <a:r>
              <a:rPr lang="en-US" sz="2200" b="1" dirty="0">
                <a:solidFill>
                  <a:srgbClr val="002060"/>
                </a:solidFill>
                <a:latin typeface="Calibri" panose="020F0502020204030204" pitchFamily="34" charset="0"/>
                <a:cs typeface="Calibri" panose="020F0502020204030204" pitchFamily="34" charset="0"/>
              </a:rPr>
              <a:t>2001: </a:t>
            </a:r>
            <a:r>
              <a:rPr lang="en-US" sz="2200" dirty="0">
                <a:solidFill>
                  <a:srgbClr val="002060"/>
                </a:solidFill>
                <a:latin typeface="Calibri" panose="020F0502020204030204" pitchFamily="34" charset="0"/>
                <a:cs typeface="Calibri" panose="020F0502020204030204" pitchFamily="34" charset="0"/>
              </a:rPr>
              <a:t>VCTC executed 20-year operating lease with Fillmore &amp; Western Railway (FWRY) for the operational ROW only (15’ of centerline)</a:t>
            </a:r>
          </a:p>
          <a:p>
            <a:r>
              <a:rPr lang="en-US" sz="2200" b="1" dirty="0">
                <a:solidFill>
                  <a:srgbClr val="002060"/>
                </a:solidFill>
                <a:latin typeface="Calibri" panose="020F0502020204030204" pitchFamily="34" charset="0"/>
                <a:cs typeface="Calibri" panose="020F0502020204030204" pitchFamily="34" charset="0"/>
              </a:rPr>
              <a:t>2001 – 2021: </a:t>
            </a:r>
            <a:r>
              <a:rPr lang="en-US" sz="2200" dirty="0">
                <a:solidFill>
                  <a:srgbClr val="002060"/>
                </a:solidFill>
                <a:latin typeface="Calibri" panose="020F0502020204030204" pitchFamily="34" charset="0"/>
                <a:cs typeface="Calibri" panose="020F0502020204030204" pitchFamily="34" charset="0"/>
              </a:rPr>
              <a:t>FWRY operated railroad, including tourist excursion trains and movie production </a:t>
            </a:r>
          </a:p>
          <a:p>
            <a:r>
              <a:rPr lang="en-US" sz="2200" b="1" dirty="0">
                <a:solidFill>
                  <a:srgbClr val="002060"/>
                </a:solidFill>
                <a:latin typeface="Calibri" panose="020F0502020204030204" pitchFamily="34" charset="0"/>
                <a:cs typeface="Calibri" panose="020F0502020204030204" pitchFamily="34" charset="0"/>
              </a:rPr>
              <a:t>June 30, 2021: </a:t>
            </a:r>
            <a:r>
              <a:rPr lang="en-US" sz="2200" dirty="0">
                <a:solidFill>
                  <a:srgbClr val="002060"/>
                </a:solidFill>
                <a:latin typeface="Calibri" panose="020F0502020204030204" pitchFamily="34" charset="0"/>
                <a:cs typeface="Calibri" panose="020F0502020204030204" pitchFamily="34" charset="0"/>
              </a:rPr>
              <a:t>FWRY Lease expired</a:t>
            </a:r>
          </a:p>
          <a:p>
            <a:pPr marL="0" indent="0">
              <a:buNone/>
            </a:pPr>
            <a:endParaRPr lang="en-US" sz="1700" dirty="0">
              <a:latin typeface="Arial" pitchFamily="34" charset="0"/>
              <a:cs typeface="Arial" pitchFamily="34" charset="0"/>
            </a:endParaRPr>
          </a:p>
          <a:p>
            <a:endParaRPr lang="en-US" sz="1700" dirty="0"/>
          </a:p>
        </p:txBody>
      </p:sp>
      <p:pic>
        <p:nvPicPr>
          <p:cNvPr id="14" name="Picture 4" descr="See the source image">
            <a:extLst>
              <a:ext uri="{FF2B5EF4-FFF2-40B4-BE49-F238E27FC236}">
                <a16:creationId xmlns:a16="http://schemas.microsoft.com/office/drawing/2014/main" id="{58ADACE1-58EA-5439-4799-913F82FCB18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2"/>
          <a:stretch/>
        </p:blipFill>
        <p:spPr bwMode="auto">
          <a:xfrm>
            <a:off x="4883025" y="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close-up of train tracks&#10;&#10;Description automatically generated with medium confidence">
            <a:extLst>
              <a:ext uri="{FF2B5EF4-FFF2-40B4-BE49-F238E27FC236}">
                <a16:creationId xmlns:a16="http://schemas.microsoft.com/office/drawing/2014/main" id="{2A1E072E-3BFB-B1ED-B2D2-3D500B1A8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676" y="3429000"/>
            <a:ext cx="6082323" cy="3405438"/>
          </a:xfrm>
          <a:prstGeom prst="rect">
            <a:avLst/>
          </a:prstGeom>
        </p:spPr>
      </p:pic>
      <p:pic>
        <p:nvPicPr>
          <p:cNvPr id="8" name="Picture 7" descr="A blue and yellow flag&#10;&#10;Description automatically generated with low confidence">
            <a:extLst>
              <a:ext uri="{FF2B5EF4-FFF2-40B4-BE49-F238E27FC236}">
                <a16:creationId xmlns:a16="http://schemas.microsoft.com/office/drawing/2014/main" id="{9CB091D0-6146-409B-9A5F-55596818B1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
          <a:stretch/>
        </p:blipFill>
        <p:spPr>
          <a:xfrm>
            <a:off x="-521875" y="-64026"/>
            <a:ext cx="3027396" cy="139378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355108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0" name="Rectangle 149">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ain travels down the tracks&#10;&#10;Description automatically generated">
            <a:extLst>
              <a:ext uri="{FF2B5EF4-FFF2-40B4-BE49-F238E27FC236}">
                <a16:creationId xmlns:a16="http://schemas.microsoft.com/office/drawing/2014/main" id="{7687E715-2328-D0A5-17FF-AF3866AEA109}"/>
              </a:ext>
            </a:extLst>
          </p:cNvPr>
          <p:cNvPicPr>
            <a:picLocks noChangeAspect="1"/>
          </p:cNvPicPr>
          <p:nvPr/>
        </p:nvPicPr>
        <p:blipFill rotWithShape="1">
          <a:blip r:embed="rId3">
            <a:extLst>
              <a:ext uri="{28A0092B-C50C-407E-A947-70E740481C1C}">
                <a14:useLocalDpi xmlns:a14="http://schemas.microsoft.com/office/drawing/2010/main" val="0"/>
              </a:ext>
            </a:extLst>
          </a:blip>
          <a:srcRect t="4836" r="-2" b="-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A blue and yellow flag&#10;&#10;Description automatically generated with low confidence">
            <a:extLst>
              <a:ext uri="{FF2B5EF4-FFF2-40B4-BE49-F238E27FC236}">
                <a16:creationId xmlns:a16="http://schemas.microsoft.com/office/drawing/2014/main" id="{4FD3B2C2-BD9D-469F-A4FF-E85F3B317C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268" r="19031" b="1"/>
          <a:stretch/>
        </p:blipFill>
        <p:spPr>
          <a:xfrm>
            <a:off x="4365104" y="127613"/>
            <a:ext cx="2574125" cy="1758486"/>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descr="A train going by a fence&#10;&#10;Description automatically generated with low confidence">
            <a:extLst>
              <a:ext uri="{FF2B5EF4-FFF2-40B4-BE49-F238E27FC236}">
                <a16:creationId xmlns:a16="http://schemas.microsoft.com/office/drawing/2014/main" id="{38E90C84-1F8B-65D9-892F-2DCDE291239A}"/>
              </a:ext>
            </a:extLst>
          </p:cNvPr>
          <p:cNvPicPr>
            <a:picLocks noChangeAspect="1"/>
          </p:cNvPicPr>
          <p:nvPr/>
        </p:nvPicPr>
        <p:blipFill rotWithShape="1">
          <a:blip r:embed="rId5">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2" name="Freeform: Shape 151">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4" name="Freeform: Shape 153">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BA37C0-9477-48C7-9FD5-C6076B1C06FF}"/>
              </a:ext>
            </a:extLst>
          </p:cNvPr>
          <p:cNvSpPr>
            <a:spLocks noGrp="1"/>
          </p:cNvSpPr>
          <p:nvPr>
            <p:ph type="title"/>
          </p:nvPr>
        </p:nvSpPr>
        <p:spPr>
          <a:xfrm>
            <a:off x="448055" y="563880"/>
            <a:ext cx="4362293" cy="1447484"/>
          </a:xfrm>
        </p:spPr>
        <p:txBody>
          <a:bodyPr>
            <a:normAutofit/>
          </a:bodyPr>
          <a:lstStyle/>
          <a:p>
            <a:r>
              <a:rPr lang="en-US" sz="3200" b="1" dirty="0">
                <a:solidFill>
                  <a:srgbClr val="002060"/>
                </a:solidFill>
                <a:latin typeface="+mn-lt"/>
              </a:rPr>
              <a:t>Railroad Lease and Operations Agreement: </a:t>
            </a:r>
            <a:br>
              <a:rPr lang="en-US" sz="3200" b="1" dirty="0">
                <a:solidFill>
                  <a:srgbClr val="002060"/>
                </a:solidFill>
                <a:latin typeface="+mn-lt"/>
              </a:rPr>
            </a:br>
            <a:r>
              <a:rPr lang="en-US" sz="3200" b="1" dirty="0">
                <a:solidFill>
                  <a:srgbClr val="002060"/>
                </a:solidFill>
                <a:latin typeface="+mn-lt"/>
              </a:rPr>
              <a:t>Basic Premise</a:t>
            </a:r>
          </a:p>
        </p:txBody>
      </p:sp>
      <p:sp>
        <p:nvSpPr>
          <p:cNvPr id="156" name="Rectangle 15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1F71771-B7D4-4D4D-AC61-70FF9BBA90F6}"/>
              </a:ext>
            </a:extLst>
          </p:cNvPr>
          <p:cNvSpPr>
            <a:spLocks noGrp="1"/>
          </p:cNvSpPr>
          <p:nvPr>
            <p:ph idx="1"/>
          </p:nvPr>
        </p:nvSpPr>
        <p:spPr>
          <a:xfrm>
            <a:off x="448056" y="2258567"/>
            <a:ext cx="3255264" cy="4338175"/>
          </a:xfrm>
        </p:spPr>
        <p:txBody>
          <a:bodyPr>
            <a:normAutofit fontScale="85000" lnSpcReduction="10000"/>
          </a:bodyPr>
          <a:lstStyle/>
          <a:p>
            <a:pPr marL="0" indent="0">
              <a:lnSpc>
                <a:spcPct val="110000"/>
              </a:lnSpc>
              <a:spcBef>
                <a:spcPts val="0"/>
              </a:spcBef>
              <a:spcAft>
                <a:spcPts val="600"/>
              </a:spcAft>
              <a:buNone/>
            </a:pPr>
            <a:r>
              <a:rPr lang="en-US" sz="2400" dirty="0">
                <a:solidFill>
                  <a:srgbClr val="002060"/>
                </a:solidFill>
                <a:effectLst/>
                <a:ea typeface="Calibri" panose="020F0502020204030204" pitchFamily="34" charset="0"/>
                <a:cs typeface="Arial" panose="020B0604020202020204" pitchFamily="34" charset="0"/>
              </a:rPr>
              <a:t>Provide for economic activity in the Heritage Valley by continuing to support rail operations and preserving the corridor for a future trail by dedicating lease, license, and permit revenues to ongoing maintenance, while avoiding the continued expense of other transportation funds on the Santa Paula Branch Line</a:t>
            </a:r>
          </a:p>
          <a:p>
            <a:endParaRPr lang="en-US" sz="1700" dirty="0"/>
          </a:p>
        </p:txBody>
      </p:sp>
    </p:spTree>
    <p:extLst>
      <p:ext uri="{BB962C8B-B14F-4D97-AF65-F5344CB8AC3E}">
        <p14:creationId xmlns:p14="http://schemas.microsoft.com/office/powerpoint/2010/main" val="178497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waiting for a train&#10;&#10;Description automatically generated with low confidence">
            <a:extLst>
              <a:ext uri="{FF2B5EF4-FFF2-40B4-BE49-F238E27FC236}">
                <a16:creationId xmlns:a16="http://schemas.microsoft.com/office/drawing/2014/main" id="{7C328876-C408-F174-8C8B-E9D00283166D}"/>
              </a:ext>
            </a:extLst>
          </p:cNvPr>
          <p:cNvPicPr>
            <a:picLocks noChangeAspect="1"/>
          </p:cNvPicPr>
          <p:nvPr/>
        </p:nvPicPr>
        <p:blipFill rotWithShape="1">
          <a:blip r:embed="rId3">
            <a:extLst>
              <a:ext uri="{28A0092B-C50C-407E-A947-70E740481C1C}">
                <a14:useLocalDpi xmlns:a14="http://schemas.microsoft.com/office/drawing/2010/main" val="0"/>
              </a:ext>
            </a:extLst>
          </a:blip>
          <a:srcRect l="16573" r="11553"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descr="A train on a bridge&#10;&#10;Description automatically generated with low confidence">
            <a:extLst>
              <a:ext uri="{FF2B5EF4-FFF2-40B4-BE49-F238E27FC236}">
                <a16:creationId xmlns:a16="http://schemas.microsoft.com/office/drawing/2014/main" id="{E354F5DA-1387-2364-08D1-896C781C4340}"/>
              </a:ext>
            </a:extLst>
          </p:cNvPr>
          <p:cNvPicPr>
            <a:picLocks noChangeAspect="1"/>
          </p:cNvPicPr>
          <p:nvPr/>
        </p:nvPicPr>
        <p:blipFill rotWithShape="1">
          <a:blip r:embed="rId4">
            <a:extLst>
              <a:ext uri="{28A0092B-C50C-407E-A947-70E740481C1C}">
                <a14:useLocalDpi xmlns:a14="http://schemas.microsoft.com/office/drawing/2010/main" val="0"/>
              </a:ext>
            </a:extLst>
          </a:blip>
          <a:srcRect t="27209" r="-1" b="23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3087" name="Freeform: Shape 3086">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9" name="Freeform: Shape 3088">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48056" y="685800"/>
            <a:ext cx="4922338" cy="1325563"/>
          </a:xfrm>
        </p:spPr>
        <p:txBody>
          <a:bodyPr>
            <a:normAutofit/>
          </a:bodyPr>
          <a:lstStyle/>
          <a:p>
            <a:r>
              <a:rPr lang="en-US" sz="3100" b="1" dirty="0">
                <a:solidFill>
                  <a:srgbClr val="002060"/>
                </a:solidFill>
                <a:latin typeface="+mn-lt"/>
              </a:rPr>
              <a:t>Railroad Lease &amp; Operations Agreement Overview</a:t>
            </a:r>
          </a:p>
        </p:txBody>
      </p:sp>
      <p:sp>
        <p:nvSpPr>
          <p:cNvPr id="3091" name="Rectangle 3090">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3" name="Rectangle 3092">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8056" y="2514600"/>
            <a:ext cx="4922338" cy="3666744"/>
          </a:xfrm>
        </p:spPr>
        <p:txBody>
          <a:bodyPr>
            <a:normAutofit/>
          </a:bodyPr>
          <a:lstStyle/>
          <a:p>
            <a:pPr>
              <a:spcBef>
                <a:spcPts val="0"/>
              </a:spcBef>
              <a:spcAft>
                <a:spcPts val="600"/>
              </a:spcAft>
            </a:pPr>
            <a:r>
              <a:rPr lang="en-US" sz="2000" dirty="0">
                <a:solidFill>
                  <a:srgbClr val="002060"/>
                </a:solidFill>
                <a:effectLst/>
                <a:ea typeface="Calibri" panose="020F0502020204030204" pitchFamily="34" charset="0"/>
                <a:cs typeface="Calibri" panose="020F0502020204030204" pitchFamily="34" charset="0"/>
              </a:rPr>
              <a:t>Commission approved Agreement between VCTC and Sierra Northern Railway on December 16, 2021</a:t>
            </a:r>
          </a:p>
          <a:p>
            <a:pPr>
              <a:spcBef>
                <a:spcPts val="0"/>
              </a:spcBef>
              <a:spcAft>
                <a:spcPts val="600"/>
              </a:spcAft>
            </a:pPr>
            <a:r>
              <a:rPr lang="en-US" sz="2000" dirty="0">
                <a:solidFill>
                  <a:srgbClr val="002060"/>
                </a:solidFill>
                <a:ea typeface="Calibri" panose="020F0502020204030204" pitchFamily="34" charset="0"/>
                <a:cs typeface="Calibri" panose="020F0502020204030204" pitchFamily="34" charset="0"/>
              </a:rPr>
              <a:t>Since January 1, 2022, Sierra Northern operates and maintains the Branch Line and provides freight and film service</a:t>
            </a:r>
            <a:endParaRPr lang="en-US" sz="2000" dirty="0">
              <a:solidFill>
                <a:srgbClr val="002060"/>
              </a:solidFill>
              <a:effectLst/>
              <a:ea typeface="Calibri" panose="020F0502020204030204" pitchFamily="34" charset="0"/>
              <a:cs typeface="Calibri" panose="020F0502020204030204" pitchFamily="34" charset="0"/>
            </a:endParaRPr>
          </a:p>
          <a:p>
            <a:pPr>
              <a:spcBef>
                <a:spcPts val="0"/>
              </a:spcBef>
              <a:spcAft>
                <a:spcPts val="600"/>
              </a:spcAft>
            </a:pPr>
            <a:r>
              <a:rPr lang="en-US" sz="2000" dirty="0">
                <a:solidFill>
                  <a:srgbClr val="002060"/>
                </a:solidFill>
                <a:effectLst/>
                <a:ea typeface="Calibri" panose="020F0502020204030204" pitchFamily="34" charset="0"/>
                <a:cs typeface="Calibri" panose="020F0502020204030204" pitchFamily="34" charset="0"/>
              </a:rPr>
              <a:t>Tourist &amp; excursion service provided through sister company Mendocino Railway</a:t>
            </a:r>
          </a:p>
          <a:p>
            <a:pPr>
              <a:spcBef>
                <a:spcPts val="0"/>
              </a:spcBef>
              <a:spcAft>
                <a:spcPts val="600"/>
              </a:spcAft>
            </a:pPr>
            <a:r>
              <a:rPr lang="en-US" sz="2000" dirty="0">
                <a:solidFill>
                  <a:srgbClr val="002060"/>
                </a:solidFill>
                <a:effectLst/>
                <a:ea typeface="Calibri" panose="020F0502020204030204" pitchFamily="34" charset="0"/>
                <a:cs typeface="Arial" panose="020B0604020202020204" pitchFamily="34" charset="0"/>
              </a:rPr>
              <a:t>35-year term with two 30-year extension options</a:t>
            </a:r>
          </a:p>
        </p:txBody>
      </p:sp>
      <p:pic>
        <p:nvPicPr>
          <p:cNvPr id="5" name="Picture 4" descr="A blue and yellow flag&#10;&#10;Description automatically generated with low confidence">
            <a:extLst>
              <a:ext uri="{FF2B5EF4-FFF2-40B4-BE49-F238E27FC236}">
                <a16:creationId xmlns:a16="http://schemas.microsoft.com/office/drawing/2014/main" id="{40B4A5BE-F582-F9CE-7964-D43879CE87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9601" r="-2" b="20607"/>
          <a:stretch/>
        </p:blipFill>
        <p:spPr>
          <a:xfrm>
            <a:off x="6017146" y="1310341"/>
            <a:ext cx="3045335" cy="140204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34518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144">
            <a:extLst>
              <a:ext uri="{FF2B5EF4-FFF2-40B4-BE49-F238E27FC236}">
                <a16:creationId xmlns:a16="http://schemas.microsoft.com/office/drawing/2014/main" id="{CAD82CDB-5509-455C-A2AC-DBC53F85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9" name="Rectangle 146">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3078" y="201352"/>
            <a:ext cx="7568588"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521271" y="443668"/>
            <a:ext cx="2871216" cy="1609344"/>
          </a:xfrm>
        </p:spPr>
        <p:txBody>
          <a:bodyPr>
            <a:normAutofit/>
          </a:bodyPr>
          <a:lstStyle/>
          <a:p>
            <a:r>
              <a:rPr lang="en-US" sz="3600" b="1" dirty="0">
                <a:solidFill>
                  <a:srgbClr val="002060"/>
                </a:solidFill>
                <a:latin typeface="+mn-lt"/>
              </a:rPr>
              <a:t>Service and Activities</a:t>
            </a:r>
          </a:p>
        </p:txBody>
      </p:sp>
      <p:pic>
        <p:nvPicPr>
          <p:cNvPr id="8" name="Picture 7">
            <a:extLst>
              <a:ext uri="{FF2B5EF4-FFF2-40B4-BE49-F238E27FC236}">
                <a16:creationId xmlns:a16="http://schemas.microsoft.com/office/drawing/2014/main" id="{E450B8D0-3D9E-4288-A598-D8FD3D49B2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73920"/>
            <a:ext cx="3936404" cy="2148840"/>
          </a:xfrm>
          <a:prstGeom prst="rect">
            <a:avLst/>
          </a:prstGeom>
        </p:spPr>
      </p:pic>
      <p:sp>
        <p:nvSpPr>
          <p:cNvPr id="149" name="Rectangle 148">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702" y="89748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60118" y="123919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559890" y="2624526"/>
            <a:ext cx="5719157" cy="4233474"/>
          </a:xfrm>
        </p:spPr>
        <p:txBody>
          <a:bodyPr anchor="ctr">
            <a:normAutofit/>
          </a:bodyPr>
          <a:lstStyle/>
          <a:p>
            <a:pPr marL="274320" indent="-274320">
              <a:lnSpc>
                <a:spcPct val="110000"/>
              </a:lnSpc>
              <a:spcBef>
                <a:spcPts val="600"/>
              </a:spcBef>
              <a:buFont typeface="Symbol" panose="05050102010706020507" pitchFamily="18" charset="2"/>
              <a:buChar char=""/>
            </a:pPr>
            <a:r>
              <a:rPr lang="en-US" sz="2600" dirty="0">
                <a:solidFill>
                  <a:srgbClr val="002060"/>
                </a:solidFill>
                <a:ea typeface="Calibri" panose="020F0502020204030204" pitchFamily="34" charset="0"/>
                <a:cs typeface="Arial" panose="020B0604020202020204" pitchFamily="34" charset="0"/>
              </a:rPr>
              <a:t>Agreement d</a:t>
            </a:r>
            <a:r>
              <a:rPr lang="en-US" sz="2600" dirty="0">
                <a:solidFill>
                  <a:srgbClr val="002060"/>
                </a:solidFill>
                <a:effectLst/>
                <a:ea typeface="Calibri" panose="020F0502020204030204" pitchFamily="34" charset="0"/>
                <a:cs typeface="Arial" panose="020B0604020202020204" pitchFamily="34" charset="0"/>
              </a:rPr>
              <a:t>efines use of Property for “Railroad Purposes”</a:t>
            </a:r>
          </a:p>
          <a:p>
            <a:pPr marL="731520" lvl="1" indent="-274320">
              <a:lnSpc>
                <a:spcPct val="110000"/>
              </a:lnSpc>
              <a:spcBef>
                <a:spcPts val="600"/>
              </a:spcBef>
              <a:buFont typeface="Symbol" panose="05050102010706020507" pitchFamily="18" charset="2"/>
              <a:buChar char=""/>
            </a:pPr>
            <a:r>
              <a:rPr lang="en-US" sz="2200" dirty="0">
                <a:solidFill>
                  <a:srgbClr val="002060"/>
                </a:solidFill>
                <a:ea typeface="Calibri" panose="020F0502020204030204" pitchFamily="34" charset="0"/>
                <a:cs typeface="Arial" panose="020B0604020202020204" pitchFamily="34" charset="0"/>
              </a:rPr>
              <a:t>Freight and transload services</a:t>
            </a:r>
          </a:p>
          <a:p>
            <a:pPr marL="731520" lvl="1" indent="-274320">
              <a:lnSpc>
                <a:spcPct val="110000"/>
              </a:lnSpc>
              <a:spcBef>
                <a:spcPts val="600"/>
              </a:spcBef>
              <a:buFont typeface="Symbol" panose="05050102010706020507" pitchFamily="18" charset="2"/>
              <a:buChar char=""/>
            </a:pPr>
            <a:r>
              <a:rPr lang="en-US" sz="2200" dirty="0">
                <a:solidFill>
                  <a:srgbClr val="002060"/>
                </a:solidFill>
                <a:ea typeface="Calibri" panose="020F0502020204030204" pitchFamily="34" charset="0"/>
                <a:cs typeface="Arial" panose="020B0604020202020204" pitchFamily="34" charset="0"/>
              </a:rPr>
              <a:t>Installing spur lines</a:t>
            </a:r>
          </a:p>
          <a:p>
            <a:pPr marL="731520" lvl="1" indent="-274320">
              <a:lnSpc>
                <a:spcPct val="110000"/>
              </a:lnSpc>
              <a:spcBef>
                <a:spcPts val="600"/>
              </a:spcBef>
              <a:buFont typeface="Symbol" panose="05050102010706020507" pitchFamily="18" charset="2"/>
              <a:buChar char=""/>
            </a:pPr>
            <a:r>
              <a:rPr lang="en-US" sz="2200" dirty="0">
                <a:solidFill>
                  <a:srgbClr val="002060"/>
                </a:solidFill>
                <a:effectLst/>
                <a:ea typeface="Calibri" panose="020F0502020204030204" pitchFamily="34" charset="0"/>
                <a:cs typeface="Arial" panose="020B0604020202020204" pitchFamily="34" charset="0"/>
              </a:rPr>
              <a:t>Storing </a:t>
            </a:r>
            <a:r>
              <a:rPr lang="en-US" sz="2200" dirty="0">
                <a:solidFill>
                  <a:srgbClr val="002060"/>
                </a:solidFill>
                <a:ea typeface="Calibri" panose="020F0502020204030204" pitchFamily="34" charset="0"/>
                <a:cs typeface="Arial" panose="020B0604020202020204" pitchFamily="34" charset="0"/>
              </a:rPr>
              <a:t>/ </a:t>
            </a:r>
            <a:r>
              <a:rPr lang="en-US" sz="2200" dirty="0">
                <a:solidFill>
                  <a:srgbClr val="002060"/>
                </a:solidFill>
                <a:effectLst/>
                <a:ea typeface="Calibri" panose="020F0502020204030204" pitchFamily="34" charset="0"/>
                <a:cs typeface="Arial" panose="020B0604020202020204" pitchFamily="34" charset="0"/>
              </a:rPr>
              <a:t>switching rail cars</a:t>
            </a:r>
          </a:p>
          <a:p>
            <a:pPr marL="731520" lvl="1" indent="-274320">
              <a:lnSpc>
                <a:spcPct val="110000"/>
              </a:lnSpc>
              <a:spcBef>
                <a:spcPts val="600"/>
              </a:spcBef>
              <a:buFont typeface="Symbol" panose="05050102010706020507" pitchFamily="18" charset="2"/>
              <a:buChar char=""/>
            </a:pPr>
            <a:r>
              <a:rPr lang="en-US" sz="2200" dirty="0">
                <a:solidFill>
                  <a:srgbClr val="002060"/>
                </a:solidFill>
                <a:ea typeface="Calibri" panose="020F0502020204030204" pitchFamily="34" charset="0"/>
                <a:cs typeface="Arial" panose="020B0604020202020204" pitchFamily="34" charset="0"/>
              </a:rPr>
              <a:t>Services related to movie, film, television, commercial, media and entertainment</a:t>
            </a:r>
          </a:p>
          <a:p>
            <a:pPr marL="731520" lvl="1" indent="-274320">
              <a:lnSpc>
                <a:spcPct val="110000"/>
              </a:lnSpc>
              <a:spcBef>
                <a:spcPts val="600"/>
              </a:spcBef>
              <a:buFont typeface="Symbol" panose="05050102010706020507" pitchFamily="18" charset="2"/>
              <a:buChar char=""/>
            </a:pPr>
            <a:r>
              <a:rPr lang="en-US" sz="2200" dirty="0">
                <a:solidFill>
                  <a:srgbClr val="002060"/>
                </a:solidFill>
                <a:effectLst/>
                <a:ea typeface="Calibri" panose="020F0502020204030204" pitchFamily="34" charset="0"/>
                <a:cs typeface="Arial" panose="020B0604020202020204" pitchFamily="34" charset="0"/>
              </a:rPr>
              <a:t>Tourism and seasonal passenger services</a:t>
            </a:r>
            <a:endParaRPr lang="en-US" sz="1300" dirty="0">
              <a:effectLst/>
              <a:ea typeface="Calibri" panose="020F0502020204030204" pitchFamily="34" charset="0"/>
              <a:cs typeface="Arial" panose="020B0604020202020204" pitchFamily="34" charset="0"/>
            </a:endParaRPr>
          </a:p>
          <a:p>
            <a:pPr marL="0" indent="0">
              <a:lnSpc>
                <a:spcPct val="100000"/>
              </a:lnSpc>
              <a:buNone/>
            </a:pPr>
            <a:endParaRPr lang="en-US" sz="1700" dirty="0"/>
          </a:p>
        </p:txBody>
      </p:sp>
      <p:pic>
        <p:nvPicPr>
          <p:cNvPr id="17" name="Picture 16" descr="A blue and yellow flag&#10;&#10;Description automatically generated with low confidence">
            <a:extLst>
              <a:ext uri="{FF2B5EF4-FFF2-40B4-BE49-F238E27FC236}">
                <a16:creationId xmlns:a16="http://schemas.microsoft.com/office/drawing/2014/main" id="{0473CDDB-B36E-44B2-BC22-E3D5F77E1F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63899" y="238639"/>
            <a:ext cx="2127767" cy="2019401"/>
          </a:xfrm>
          <a:prstGeom prst="rect">
            <a:avLst/>
          </a:prstGeom>
        </p:spPr>
      </p:pic>
      <p:pic>
        <p:nvPicPr>
          <p:cNvPr id="5" name="Picture 4" descr="A train travels down the tracks&#10;&#10;Description automatically generated">
            <a:extLst>
              <a:ext uri="{FF2B5EF4-FFF2-40B4-BE49-F238E27FC236}">
                <a16:creationId xmlns:a16="http://schemas.microsoft.com/office/drawing/2014/main" id="{A0DAA063-67BC-BE69-6CB5-D46AEDF44A26}"/>
              </a:ext>
            </a:extLst>
          </p:cNvPr>
          <p:cNvPicPr>
            <a:picLocks noChangeAspect="1"/>
          </p:cNvPicPr>
          <p:nvPr/>
        </p:nvPicPr>
        <p:blipFill rotWithShape="1">
          <a:blip r:embed="rId5">
            <a:extLst>
              <a:ext uri="{28A0092B-C50C-407E-A947-70E740481C1C}">
                <a14:useLocalDpi xmlns:a14="http://schemas.microsoft.com/office/drawing/2010/main" val="0"/>
              </a:ext>
            </a:extLst>
          </a:blip>
          <a:srcRect r="7469"/>
          <a:stretch/>
        </p:blipFill>
        <p:spPr>
          <a:xfrm>
            <a:off x="6838937" y="3001201"/>
            <a:ext cx="5353063" cy="3856799"/>
          </a:xfrm>
          <a:prstGeom prst="rect">
            <a:avLst/>
          </a:prstGeom>
        </p:spPr>
      </p:pic>
      <p:pic>
        <p:nvPicPr>
          <p:cNvPr id="13" name="Picture 12" descr="Logo&#10;&#10;Description automatically generated">
            <a:extLst>
              <a:ext uri="{FF2B5EF4-FFF2-40B4-BE49-F238E27FC236}">
                <a16:creationId xmlns:a16="http://schemas.microsoft.com/office/drawing/2014/main" id="{384A8512-2BF5-A22A-F5A7-CDDBF4A95F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5459" y="824325"/>
            <a:ext cx="918106" cy="880885"/>
          </a:xfrm>
          <a:prstGeom prst="rect">
            <a:avLst/>
          </a:prstGeom>
        </p:spPr>
      </p:pic>
    </p:spTree>
    <p:extLst>
      <p:ext uri="{BB962C8B-B14F-4D97-AF65-F5344CB8AC3E}">
        <p14:creationId xmlns:p14="http://schemas.microsoft.com/office/powerpoint/2010/main" val="372718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7" name="Rectangle 310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01F97A7-F74F-CC24-9F08-8D876D217375}"/>
              </a:ext>
            </a:extLst>
          </p:cNvPr>
          <p:cNvPicPr>
            <a:picLocks noChangeAspect="1"/>
          </p:cNvPicPr>
          <p:nvPr/>
        </p:nvPicPr>
        <p:blipFill rotWithShape="1">
          <a:blip r:embed="rId3"/>
          <a:srcRect t="23582" r="-2" b="245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icture containing outdoor, track, train, ground&#10;&#10;Description automatically generated">
            <a:extLst>
              <a:ext uri="{FF2B5EF4-FFF2-40B4-BE49-F238E27FC236}">
                <a16:creationId xmlns:a16="http://schemas.microsoft.com/office/drawing/2014/main" id="{DC08CF69-1BB0-7703-BBA4-32B25603EC21}"/>
              </a:ext>
            </a:extLst>
          </p:cNvPr>
          <p:cNvPicPr>
            <a:picLocks noChangeAspect="1"/>
          </p:cNvPicPr>
          <p:nvPr/>
        </p:nvPicPr>
        <p:blipFill rotWithShape="1">
          <a:blip r:embed="rId4">
            <a:extLst>
              <a:ext uri="{28A0092B-C50C-407E-A947-70E740481C1C}">
                <a14:useLocalDpi xmlns:a14="http://schemas.microsoft.com/office/drawing/2010/main" val="0"/>
              </a:ext>
            </a:extLst>
          </a:blip>
          <a:srcRect t="28432" r="-2" b="1018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109" name="Freeform: Shape 310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11" name="Freeform: Shape 311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39388" y="1125293"/>
            <a:ext cx="4832802" cy="1243584"/>
          </a:xfrm>
        </p:spPr>
        <p:txBody>
          <a:bodyPr>
            <a:normAutofit/>
          </a:bodyPr>
          <a:lstStyle/>
          <a:p>
            <a:r>
              <a:rPr lang="en-US" sz="3400" b="1" dirty="0">
                <a:solidFill>
                  <a:srgbClr val="002060"/>
                </a:solidFill>
                <a:latin typeface="+mn-lt"/>
              </a:rPr>
              <a:t>Activities &amp; Accomplishments</a:t>
            </a:r>
          </a:p>
        </p:txBody>
      </p:sp>
      <p:sp>
        <p:nvSpPr>
          <p:cNvPr id="3113" name="Rectangle 311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15" name="Rectangle 311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7" name="Rectangle 311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8056" y="2400364"/>
            <a:ext cx="5092773" cy="4192989"/>
          </a:xfrm>
        </p:spPr>
        <p:txBody>
          <a:bodyPr>
            <a:normAutofit fontScale="70000" lnSpcReduction="20000"/>
          </a:bodyPr>
          <a:lstStyle/>
          <a:p>
            <a:pPr marR="0" lvl="0">
              <a:spcBef>
                <a:spcPts val="0"/>
              </a:spcBef>
              <a:spcAft>
                <a:spcPts val="600"/>
              </a:spcAft>
              <a:buFont typeface="Symbol" panose="05050102010706020507" pitchFamily="18" charset="2"/>
              <a:buChar char=""/>
            </a:pPr>
            <a:r>
              <a:rPr lang="en-US" sz="3100" dirty="0">
                <a:solidFill>
                  <a:srgbClr val="002060"/>
                </a:solidFill>
                <a:effectLst/>
                <a:ea typeface="Calibri" panose="020F0502020204030204" pitchFamily="34" charset="0"/>
                <a:cs typeface="Arial" panose="020B0604020202020204" pitchFamily="34" charset="0"/>
              </a:rPr>
              <a:t>Bi-weekly coordination meetings</a:t>
            </a:r>
          </a:p>
          <a:p>
            <a:pPr marR="0" lvl="0">
              <a:spcBef>
                <a:spcPts val="0"/>
              </a:spcBef>
              <a:spcAft>
                <a:spcPts val="600"/>
              </a:spcAft>
              <a:buFont typeface="Symbol" panose="05050102010706020507" pitchFamily="18" charset="2"/>
              <a:buChar char=""/>
            </a:pPr>
            <a:r>
              <a:rPr lang="en-US" sz="3100" dirty="0">
                <a:solidFill>
                  <a:srgbClr val="002060"/>
                </a:solidFill>
                <a:effectLst/>
                <a:ea typeface="Calibri" panose="020F0502020204030204" pitchFamily="34" charset="0"/>
                <a:cs typeface="Arial" panose="020B0604020202020204" pitchFamily="34" charset="0"/>
              </a:rPr>
              <a:t>Track inspections</a:t>
            </a:r>
          </a:p>
          <a:p>
            <a:pPr marR="0" lvl="0">
              <a:spcBef>
                <a:spcPts val="0"/>
              </a:spcBef>
              <a:spcAft>
                <a:spcPts val="600"/>
              </a:spcAft>
              <a:buFont typeface="Symbol" panose="05050102010706020507" pitchFamily="18" charset="2"/>
              <a:buChar char=""/>
            </a:pPr>
            <a:r>
              <a:rPr lang="en-US" sz="3100" dirty="0">
                <a:solidFill>
                  <a:srgbClr val="002060"/>
                </a:solidFill>
                <a:ea typeface="Calibri" panose="020F0502020204030204" pitchFamily="34" charset="0"/>
                <a:cs typeface="Arial" panose="020B0604020202020204" pitchFamily="34" charset="0"/>
              </a:rPr>
              <a:t>Track repairs and investments</a:t>
            </a:r>
          </a:p>
          <a:p>
            <a:pPr marR="0" lvl="0">
              <a:spcBef>
                <a:spcPts val="0"/>
              </a:spcBef>
              <a:spcAft>
                <a:spcPts val="600"/>
              </a:spcAft>
              <a:buFont typeface="Symbol" panose="05050102010706020507" pitchFamily="18" charset="2"/>
              <a:buChar char=""/>
            </a:pPr>
            <a:r>
              <a:rPr lang="en-US" sz="3100" dirty="0">
                <a:solidFill>
                  <a:srgbClr val="002060"/>
                </a:solidFill>
                <a:ea typeface="Calibri" panose="020F0502020204030204" pitchFamily="34" charset="0"/>
                <a:cs typeface="Arial" panose="020B0604020202020204" pitchFamily="34" charset="0"/>
              </a:rPr>
              <a:t>Weed abatement &amp; vegetation management</a:t>
            </a:r>
          </a:p>
          <a:p>
            <a:pPr marR="0" lvl="0">
              <a:spcBef>
                <a:spcPts val="0"/>
              </a:spcBef>
              <a:spcAft>
                <a:spcPts val="600"/>
              </a:spcAft>
              <a:buFont typeface="Symbol" panose="05050102010706020507" pitchFamily="18" charset="2"/>
              <a:buChar char=""/>
            </a:pPr>
            <a:r>
              <a:rPr lang="en-US" sz="3100" dirty="0">
                <a:solidFill>
                  <a:srgbClr val="002060"/>
                </a:solidFill>
                <a:ea typeface="Calibri" panose="020F0502020204030204" pitchFamily="34" charset="0"/>
                <a:cs typeface="Arial" panose="020B0604020202020204" pitchFamily="34" charset="0"/>
              </a:rPr>
              <a:t>Encampment removal &amp; cleanup</a:t>
            </a:r>
          </a:p>
          <a:p>
            <a:pPr marR="0" lvl="0">
              <a:spcBef>
                <a:spcPts val="0"/>
              </a:spcBef>
              <a:spcAft>
                <a:spcPts val="600"/>
              </a:spcAft>
              <a:buFont typeface="Symbol" panose="05050102010706020507" pitchFamily="18" charset="2"/>
              <a:buChar char=""/>
            </a:pPr>
            <a:r>
              <a:rPr lang="en-US" sz="3100" dirty="0">
                <a:solidFill>
                  <a:srgbClr val="002060"/>
                </a:solidFill>
                <a:effectLst/>
                <a:ea typeface="Calibri" panose="020F0502020204030204" pitchFamily="34" charset="0"/>
                <a:cs typeface="Arial" panose="020B0604020202020204" pitchFamily="34" charset="0"/>
              </a:rPr>
              <a:t>Constructed new spur for Parallel Systems </a:t>
            </a:r>
            <a:r>
              <a:rPr lang="en-US" sz="3100" dirty="0">
                <a:solidFill>
                  <a:srgbClr val="002060"/>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moveparallel.com</a:t>
            </a:r>
            <a:endParaRPr lang="en-US" sz="3100" dirty="0">
              <a:solidFill>
                <a:srgbClr val="002060"/>
              </a:solidFill>
              <a:effectLst/>
              <a:ea typeface="Calibri" panose="020F0502020204030204" pitchFamily="34" charset="0"/>
              <a:cs typeface="Arial" panose="020B0604020202020204" pitchFamily="34" charset="0"/>
            </a:endParaRPr>
          </a:p>
          <a:p>
            <a:pPr marR="0" lvl="0">
              <a:spcBef>
                <a:spcPts val="0"/>
              </a:spcBef>
              <a:spcAft>
                <a:spcPts val="600"/>
              </a:spcAft>
              <a:buFont typeface="Symbol" panose="05050102010706020507" pitchFamily="18" charset="2"/>
              <a:buChar char=""/>
            </a:pPr>
            <a:r>
              <a:rPr lang="en-US" sz="3100" dirty="0">
                <a:solidFill>
                  <a:srgbClr val="002060"/>
                </a:solidFill>
                <a:effectLst/>
                <a:ea typeface="Calibri" panose="020F0502020204030204" pitchFamily="34" charset="0"/>
                <a:cs typeface="Arial" panose="020B0604020202020204" pitchFamily="34" charset="0"/>
              </a:rPr>
              <a:t>Building freight customer base </a:t>
            </a:r>
          </a:p>
          <a:p>
            <a:pPr marR="0" lvl="0">
              <a:spcBef>
                <a:spcPts val="0"/>
              </a:spcBef>
              <a:spcAft>
                <a:spcPts val="600"/>
              </a:spcAft>
              <a:buFont typeface="Symbol" panose="05050102010706020507" pitchFamily="18" charset="2"/>
              <a:buChar char=""/>
            </a:pPr>
            <a:r>
              <a:rPr lang="en-US" sz="3100" dirty="0">
                <a:solidFill>
                  <a:srgbClr val="002060"/>
                </a:solidFill>
                <a:ea typeface="Calibri" panose="020F0502020204030204" pitchFamily="34" charset="0"/>
                <a:cs typeface="Arial" panose="020B0604020202020204" pitchFamily="34" charset="0"/>
              </a:rPr>
              <a:t>Purchased rolling stock and equipment from Fillmore &amp; Western</a:t>
            </a:r>
          </a:p>
          <a:p>
            <a:pPr>
              <a:spcBef>
                <a:spcPts val="0"/>
              </a:spcBef>
              <a:spcAft>
                <a:spcPts val="600"/>
              </a:spcAft>
              <a:buFont typeface="Symbol" panose="05050102010706020507" pitchFamily="18" charset="2"/>
              <a:buChar char=""/>
            </a:pPr>
            <a:r>
              <a:rPr lang="en-US" sz="3100" dirty="0">
                <a:solidFill>
                  <a:srgbClr val="002060"/>
                </a:solidFill>
                <a:effectLst/>
                <a:ea typeface="Calibri" panose="020F0502020204030204" pitchFamily="34" charset="0"/>
                <a:cs typeface="Arial" panose="020B0604020202020204" pitchFamily="34" charset="0"/>
              </a:rPr>
              <a:t>Expanding Film &amp; Television Production, inc. new </a:t>
            </a:r>
            <a:r>
              <a:rPr lang="en-US" sz="3100" dirty="0">
                <a:solidFill>
                  <a:srgbClr val="002060"/>
                </a:solidFill>
                <a:effectLs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movierailroad.com </a:t>
            </a:r>
            <a:r>
              <a:rPr lang="en-US" sz="3100" dirty="0">
                <a:solidFill>
                  <a:srgbClr val="002060"/>
                </a:solidFill>
                <a:effectLst/>
                <a:ea typeface="Calibri" panose="020F0502020204030204" pitchFamily="34" charset="0"/>
                <a:cs typeface="Arial" panose="020B0604020202020204" pitchFamily="34" charset="0"/>
              </a:rPr>
              <a:t>website </a:t>
            </a: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L="0" indent="0">
              <a:buNone/>
            </a:pPr>
            <a:endParaRPr lang="en-US" sz="1700" dirty="0"/>
          </a:p>
        </p:txBody>
      </p:sp>
      <p:pic>
        <p:nvPicPr>
          <p:cNvPr id="5" name="Picture 4" descr="A blue and yellow flag&#10;&#10;Description automatically generated with low confidence">
            <a:extLst>
              <a:ext uri="{FF2B5EF4-FFF2-40B4-BE49-F238E27FC236}">
                <a16:creationId xmlns:a16="http://schemas.microsoft.com/office/drawing/2014/main" id="{C5D91F9A-51D7-DE40-1813-E9332270758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268" r="19031" b="1"/>
          <a:stretch/>
        </p:blipFill>
        <p:spPr>
          <a:xfrm>
            <a:off x="-8667" y="46480"/>
            <a:ext cx="1740084" cy="1188720"/>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1167576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0" name="Rectangle 309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543187" y="1617681"/>
            <a:ext cx="3399905" cy="863467"/>
          </a:xfrm>
        </p:spPr>
        <p:txBody>
          <a:bodyPr anchor="b">
            <a:normAutofit fontScale="90000"/>
          </a:bodyPr>
          <a:lstStyle/>
          <a:p>
            <a:r>
              <a:rPr lang="en-US" sz="4000" b="1" kern="1200" dirty="0">
                <a:solidFill>
                  <a:srgbClr val="002060"/>
                </a:solidFill>
                <a:latin typeface="+mn-lt"/>
                <a:ea typeface="+mj-ea"/>
                <a:cs typeface="+mj-cs"/>
              </a:rPr>
              <a:t>Base of Operations</a:t>
            </a:r>
            <a:endParaRPr lang="en-US" sz="4000" b="1" dirty="0">
              <a:solidFill>
                <a:srgbClr val="002060"/>
              </a:solidFill>
              <a:latin typeface="+mn-lt"/>
            </a:endParaRPr>
          </a:p>
        </p:txBody>
      </p:sp>
      <p:grpSp>
        <p:nvGrpSpPr>
          <p:cNvPr id="3102" name="Group 310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10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10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307177" y="2481148"/>
            <a:ext cx="3399905" cy="4127854"/>
          </a:xfrm>
        </p:spPr>
        <p:txBody>
          <a:bodyPr anchor="t">
            <a:normAutofit fontScale="92500" lnSpcReduction="20000"/>
          </a:bodyPr>
          <a:lstStyle/>
          <a:p>
            <a:pPr marR="0">
              <a:lnSpc>
                <a:spcPct val="110000"/>
              </a:lnSpc>
              <a:spcBef>
                <a:spcPts val="0"/>
              </a:spcBef>
              <a:spcAft>
                <a:spcPts val="600"/>
              </a:spcAft>
              <a:buFont typeface="Arial" panose="020B0604020202020204" pitchFamily="34" charset="0"/>
              <a:buChar char="•"/>
            </a:pPr>
            <a:r>
              <a:rPr lang="en-US" sz="2400" dirty="0">
                <a:solidFill>
                  <a:srgbClr val="002060"/>
                </a:solidFill>
                <a:effectLst/>
              </a:rPr>
              <a:t>Sierra Northern established local office, hired staff, and began operations</a:t>
            </a:r>
            <a:r>
              <a:rPr lang="en-US" sz="2400" dirty="0">
                <a:solidFill>
                  <a:srgbClr val="002060"/>
                </a:solidFill>
              </a:rPr>
              <a:t> in Heritage Valley </a:t>
            </a:r>
          </a:p>
          <a:p>
            <a:pPr marR="0">
              <a:lnSpc>
                <a:spcPct val="110000"/>
              </a:lnSpc>
              <a:spcBef>
                <a:spcPts val="0"/>
              </a:spcBef>
              <a:spcAft>
                <a:spcPts val="600"/>
              </a:spcAft>
              <a:buFont typeface="Arial" panose="020B0604020202020204" pitchFamily="34" charset="0"/>
              <a:buChar char="•"/>
            </a:pPr>
            <a:r>
              <a:rPr lang="en-US" sz="2400" dirty="0">
                <a:solidFill>
                  <a:srgbClr val="002060"/>
                </a:solidFill>
              </a:rPr>
              <a:t>Santa Paula Hay &amp; Grain temporary home (1-2 years) for equipment and operations</a:t>
            </a:r>
          </a:p>
          <a:p>
            <a:pPr marR="0">
              <a:lnSpc>
                <a:spcPct val="110000"/>
              </a:lnSpc>
              <a:spcBef>
                <a:spcPts val="0"/>
              </a:spcBef>
              <a:spcAft>
                <a:spcPts val="600"/>
              </a:spcAft>
              <a:buFont typeface="Arial" panose="020B0604020202020204" pitchFamily="34" charset="0"/>
              <a:buChar char="•"/>
            </a:pPr>
            <a:r>
              <a:rPr lang="en-US" sz="2400" dirty="0">
                <a:solidFill>
                  <a:srgbClr val="002060"/>
                </a:solidFill>
              </a:rPr>
              <a:t>Santa Paula Depot Tourist/Excursion &amp; Rail Bikes</a:t>
            </a:r>
          </a:p>
          <a:p>
            <a:pPr marL="342900" marR="0" indent="-342900">
              <a:spcBef>
                <a:spcPts val="0"/>
              </a:spcBef>
              <a:spcAft>
                <a:spcPts val="600"/>
              </a:spcAft>
              <a:buFont typeface="Arial" panose="020B0604020202020204" pitchFamily="34" charset="0"/>
              <a:buChar char="•"/>
            </a:pPr>
            <a:endParaRPr lang="en-US" sz="2000" dirty="0"/>
          </a:p>
        </p:txBody>
      </p:sp>
      <p:pic>
        <p:nvPicPr>
          <p:cNvPr id="17" name="Picture 16" descr="A blue and yellow flag&#10;&#10;Description automatically generated with low confidence">
            <a:extLst>
              <a:ext uri="{FF2B5EF4-FFF2-40B4-BE49-F238E27FC236}">
                <a16:creationId xmlns:a16="http://schemas.microsoft.com/office/drawing/2014/main" id="{0473CDDB-B36E-44B2-BC22-E3D5F77E1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87" r="-2" b="1359"/>
          <a:stretch/>
        </p:blipFill>
        <p:spPr>
          <a:xfrm>
            <a:off x="-344356" y="-21780"/>
            <a:ext cx="3339026" cy="1495690"/>
          </a:xfrm>
          <a:prstGeom prst="rect">
            <a:avLst/>
          </a:prstGeom>
        </p:spPr>
      </p:pic>
      <p:pic>
        <p:nvPicPr>
          <p:cNvPr id="9" name="Picture 8" descr="A picture containing road, line, several&#10;&#10;Description automatically generated">
            <a:extLst>
              <a:ext uri="{FF2B5EF4-FFF2-40B4-BE49-F238E27FC236}">
                <a16:creationId xmlns:a16="http://schemas.microsoft.com/office/drawing/2014/main" id="{5B258107-468D-B240-2E4F-09CCE7409EFA}"/>
              </a:ext>
            </a:extLst>
          </p:cNvPr>
          <p:cNvPicPr>
            <a:picLocks noChangeAspect="1"/>
          </p:cNvPicPr>
          <p:nvPr/>
        </p:nvPicPr>
        <p:blipFill rotWithShape="1">
          <a:blip r:embed="rId4">
            <a:extLst>
              <a:ext uri="{28A0092B-C50C-407E-A947-70E740481C1C}">
                <a14:useLocalDpi xmlns:a14="http://schemas.microsoft.com/office/drawing/2010/main" val="0"/>
              </a:ext>
            </a:extLst>
          </a:blip>
          <a:srcRect l="13093"/>
          <a:stretch/>
        </p:blipFill>
        <p:spPr>
          <a:xfrm>
            <a:off x="4179102" y="25021"/>
            <a:ext cx="3944411" cy="3403979"/>
          </a:xfrm>
          <a:prstGeom prst="rect">
            <a:avLst/>
          </a:prstGeom>
        </p:spPr>
      </p:pic>
      <p:pic>
        <p:nvPicPr>
          <p:cNvPr id="6" name="Picture 5">
            <a:extLst>
              <a:ext uri="{FF2B5EF4-FFF2-40B4-BE49-F238E27FC236}">
                <a16:creationId xmlns:a16="http://schemas.microsoft.com/office/drawing/2014/main" id="{4A66361C-5C99-AF1D-1705-3FB6E8B89D63}"/>
              </a:ext>
            </a:extLst>
          </p:cNvPr>
          <p:cNvPicPr>
            <a:picLocks noChangeAspect="1"/>
          </p:cNvPicPr>
          <p:nvPr/>
        </p:nvPicPr>
        <p:blipFill>
          <a:blip r:embed="rId5"/>
          <a:stretch>
            <a:fillRect/>
          </a:stretch>
        </p:blipFill>
        <p:spPr>
          <a:xfrm>
            <a:off x="4179130" y="3420872"/>
            <a:ext cx="8012870" cy="3437128"/>
          </a:xfrm>
          <a:prstGeom prst="rect">
            <a:avLst/>
          </a:prstGeom>
        </p:spPr>
      </p:pic>
      <p:pic>
        <p:nvPicPr>
          <p:cNvPr id="7" name="Picture 6" descr="A train on the railway tracks&#10;&#10;Description automatically generated">
            <a:extLst>
              <a:ext uri="{FF2B5EF4-FFF2-40B4-BE49-F238E27FC236}">
                <a16:creationId xmlns:a16="http://schemas.microsoft.com/office/drawing/2014/main" id="{C56A3483-DB05-249D-8885-F02F54BE0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986" y="19974"/>
            <a:ext cx="5085015" cy="3390009"/>
          </a:xfrm>
          <a:prstGeom prst="rect">
            <a:avLst/>
          </a:prstGeom>
        </p:spPr>
      </p:pic>
    </p:spTree>
    <p:extLst>
      <p:ext uri="{BB962C8B-B14F-4D97-AF65-F5344CB8AC3E}">
        <p14:creationId xmlns:p14="http://schemas.microsoft.com/office/powerpoint/2010/main" val="232235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train travels down the tracks&#10;&#10;Description automatically generated">
            <a:extLst>
              <a:ext uri="{FF2B5EF4-FFF2-40B4-BE49-F238E27FC236}">
                <a16:creationId xmlns:a16="http://schemas.microsoft.com/office/drawing/2014/main" id="{B8E90DE3-16A7-792C-B791-25852B054114}"/>
              </a:ext>
            </a:extLst>
          </p:cNvPr>
          <p:cNvPicPr>
            <a:picLocks noChangeAspect="1"/>
          </p:cNvPicPr>
          <p:nvPr/>
        </p:nvPicPr>
        <p:blipFill rotWithShape="1">
          <a:blip r:embed="rId3">
            <a:extLst>
              <a:ext uri="{28A0092B-C50C-407E-A947-70E740481C1C}">
                <a14:useLocalDpi xmlns:a14="http://schemas.microsoft.com/office/drawing/2010/main" val="0"/>
              </a:ext>
            </a:extLst>
          </a:blip>
          <a:srcRect t="25354" r="-2" b="567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train on the railway tracks&#10;&#10;Description automatically generated">
            <a:extLst>
              <a:ext uri="{FF2B5EF4-FFF2-40B4-BE49-F238E27FC236}">
                <a16:creationId xmlns:a16="http://schemas.microsoft.com/office/drawing/2014/main" id="{AB109BE4-E68F-9D05-9842-B6E7F441DD48}"/>
              </a:ext>
            </a:extLst>
          </p:cNvPr>
          <p:cNvPicPr>
            <a:picLocks noChangeAspect="1"/>
          </p:cNvPicPr>
          <p:nvPr/>
        </p:nvPicPr>
        <p:blipFill rotWithShape="1">
          <a:blip r:embed="rId4">
            <a:extLst>
              <a:ext uri="{28A0092B-C50C-407E-A947-70E740481C1C}">
                <a14:useLocalDpi xmlns:a14="http://schemas.microsoft.com/office/drawing/2010/main" val="0"/>
              </a:ext>
            </a:extLst>
          </a:blip>
          <a:srcRect t="20897" r="-2" b="1012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87" name="Freeform: Shape 308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9" name="Freeform: Shape 308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53510" y="1180503"/>
            <a:ext cx="4832802" cy="1243584"/>
          </a:xfrm>
        </p:spPr>
        <p:txBody>
          <a:bodyPr>
            <a:normAutofit/>
          </a:bodyPr>
          <a:lstStyle/>
          <a:p>
            <a:r>
              <a:rPr lang="en-US" sz="3400" b="1" dirty="0">
                <a:solidFill>
                  <a:srgbClr val="002060"/>
                </a:solidFill>
                <a:latin typeface="+mn-lt"/>
              </a:rPr>
              <a:t>Agreement Benefits</a:t>
            </a:r>
          </a:p>
        </p:txBody>
      </p:sp>
      <p:sp>
        <p:nvSpPr>
          <p:cNvPr id="3091" name="Rectangle 309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93" name="Rectangle 309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5" name="Rectangle 309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8056" y="2512611"/>
            <a:ext cx="4832803" cy="3664351"/>
          </a:xfrm>
        </p:spPr>
        <p:txBody>
          <a:bodyPr>
            <a:normAutofit/>
          </a:bodyPr>
          <a:lstStyle/>
          <a:p>
            <a:pPr marR="0" lvl="0">
              <a:spcBef>
                <a:spcPts val="0"/>
              </a:spcBef>
              <a:spcAft>
                <a:spcPts val="0"/>
              </a:spcAft>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Establishes long-term operations and maintenance presence </a:t>
            </a:r>
          </a:p>
          <a:p>
            <a:pPr marR="0" lvl="0">
              <a:spcBef>
                <a:spcPts val="0"/>
              </a:spcBef>
              <a:spcAft>
                <a:spcPts val="0"/>
              </a:spcAft>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Aligns interests to facilitate investments in infrastructure and business development</a:t>
            </a:r>
          </a:p>
          <a:p>
            <a:pPr marR="0" lvl="0">
              <a:spcBef>
                <a:spcPts val="0"/>
              </a:spcBef>
              <a:spcAft>
                <a:spcPts val="0"/>
              </a:spcAft>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Reduces VCTC’s financial obligations and over time eliminates need to subsidize rail operations with public transit funds</a:t>
            </a:r>
          </a:p>
          <a:p>
            <a:pPr marR="0" lvl="0">
              <a:spcBef>
                <a:spcPts val="0"/>
              </a:spcBef>
              <a:spcAft>
                <a:spcPts val="0"/>
              </a:spcAft>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Shifts railroad right-of-way maintenance responsibilities </a:t>
            </a:r>
          </a:p>
          <a:p>
            <a:pPr marR="0" lvl="0">
              <a:spcBef>
                <a:spcPts val="0"/>
              </a:spcBef>
              <a:spcAft>
                <a:spcPts val="0"/>
              </a:spcAft>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Reduces Truck Trips on SR 126 through freight service</a:t>
            </a:r>
          </a:p>
          <a:p>
            <a:pPr marR="0" lvl="0">
              <a:spcBef>
                <a:spcPts val="0"/>
              </a:spcBef>
              <a:spcAft>
                <a:spcPts val="0"/>
              </a:spcAft>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Trains with Trails Approach </a:t>
            </a:r>
          </a:p>
          <a:p>
            <a:pPr>
              <a:spcBef>
                <a:spcPts val="0"/>
              </a:spcBef>
              <a:buFont typeface="Symbol" panose="05050102010706020507" pitchFamily="18" charset="2"/>
              <a:buChar char=""/>
            </a:pPr>
            <a:r>
              <a:rPr lang="en-US" sz="2000" dirty="0">
                <a:solidFill>
                  <a:srgbClr val="002060"/>
                </a:solidFill>
                <a:effectLst/>
                <a:ea typeface="Calibri" panose="020F0502020204030204" pitchFamily="34" charset="0"/>
                <a:cs typeface="Arial" panose="020B0604020202020204" pitchFamily="34" charset="0"/>
              </a:rPr>
              <a:t>Brings Railbikes Service to SPBL</a:t>
            </a:r>
          </a:p>
          <a:p>
            <a:pPr marR="0" lvl="0">
              <a:spcBef>
                <a:spcPts val="0"/>
              </a:spcBef>
              <a:spcAft>
                <a:spcPts val="0"/>
              </a:spcAft>
              <a:buFont typeface="Symbol" panose="05050102010706020507" pitchFamily="18" charset="2"/>
              <a:buChar char=""/>
            </a:pPr>
            <a:endParaRPr lang="en-US" sz="2000" dirty="0">
              <a:effectLst/>
              <a:ea typeface="Calibri" panose="020F0502020204030204" pitchFamily="34" charset="0"/>
              <a:cs typeface="Arial" panose="020B0604020202020204" pitchFamily="34" charset="0"/>
            </a:endParaRPr>
          </a:p>
          <a:p>
            <a:pPr marL="0" indent="0">
              <a:buNone/>
            </a:pPr>
            <a:endParaRPr lang="en-US" sz="2000" dirty="0"/>
          </a:p>
        </p:txBody>
      </p:sp>
      <p:pic>
        <p:nvPicPr>
          <p:cNvPr id="3" name="Picture 2" descr="A blue and yellow flag&#10;&#10;Description automatically generated with low confidence">
            <a:extLst>
              <a:ext uri="{FF2B5EF4-FFF2-40B4-BE49-F238E27FC236}">
                <a16:creationId xmlns:a16="http://schemas.microsoft.com/office/drawing/2014/main" id="{FF7D6CB9-37D5-CE0E-82D6-EE8F11C218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268" r="19031" b="1"/>
          <a:stretch/>
        </p:blipFill>
        <p:spPr>
          <a:xfrm>
            <a:off x="-8667" y="0"/>
            <a:ext cx="1777379" cy="121419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244886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on the side of a train&#10;&#10;Description automatically generated with low confidence">
            <a:extLst>
              <a:ext uri="{FF2B5EF4-FFF2-40B4-BE49-F238E27FC236}">
                <a16:creationId xmlns:a16="http://schemas.microsoft.com/office/drawing/2014/main" id="{1868C4B2-C588-62A9-44D4-5A43E3109380}"/>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1" y="10"/>
            <a:ext cx="12192000" cy="6857990"/>
          </a:xfrm>
          <a:prstGeom prst="rect">
            <a:avLst/>
          </a:prstGeom>
        </p:spPr>
      </p:pic>
      <p:sp>
        <p:nvSpPr>
          <p:cNvPr id="309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550216" y="1954169"/>
            <a:ext cx="4409089" cy="1342754"/>
          </a:xfrm>
        </p:spPr>
        <p:txBody>
          <a:bodyPr>
            <a:normAutofit/>
          </a:bodyPr>
          <a:lstStyle/>
          <a:p>
            <a:pPr algn="ctr"/>
            <a:r>
              <a:rPr lang="en-US" sz="3600" b="1" dirty="0">
                <a:solidFill>
                  <a:srgbClr val="002060"/>
                </a:solidFill>
                <a:latin typeface="+mn-lt"/>
              </a:rPr>
              <a:t>Sierra Northern Team</a:t>
            </a:r>
          </a:p>
        </p:txBody>
      </p:sp>
      <p:cxnSp>
        <p:nvCxnSpPr>
          <p:cNvPr id="3094" name="Straight Connector 309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550216" y="3948207"/>
            <a:ext cx="4979727" cy="2379810"/>
          </a:xfrm>
        </p:spPr>
        <p:txBody>
          <a:bodyPr anchor="ctr">
            <a:normAutofit fontScale="92500"/>
          </a:bodyPr>
          <a:lstStyle/>
          <a:p>
            <a:pPr marL="0" marR="0" lvl="0" indent="0">
              <a:spcBef>
                <a:spcPts val="0"/>
              </a:spcBef>
              <a:spcAft>
                <a:spcPts val="0"/>
              </a:spcAft>
              <a:buNone/>
            </a:pPr>
            <a:r>
              <a:rPr lang="en-US" sz="2400" b="1" dirty="0">
                <a:solidFill>
                  <a:srgbClr val="002060"/>
                </a:solidFill>
                <a:effectLst/>
                <a:ea typeface="Calibri" panose="020F0502020204030204" pitchFamily="34" charset="0"/>
                <a:cs typeface="Arial" panose="020B0604020202020204" pitchFamily="34" charset="0"/>
              </a:rPr>
              <a:t>Sierra Northern Railway </a:t>
            </a:r>
          </a:p>
          <a:p>
            <a:pPr>
              <a:spcBef>
                <a:spcPts val="0"/>
              </a:spcBef>
            </a:pPr>
            <a:r>
              <a:rPr lang="en-US" sz="2400" dirty="0">
                <a:solidFill>
                  <a:srgbClr val="002060"/>
                </a:solidFill>
                <a:ea typeface="Calibri" panose="020F0502020204030204" pitchFamily="34" charset="0"/>
                <a:cs typeface="Arial" panose="020B0604020202020204" pitchFamily="34" charset="0"/>
              </a:rPr>
              <a:t>Kennan (Ken) Beard, President and CEO</a:t>
            </a:r>
          </a:p>
          <a:p>
            <a:pPr>
              <a:spcBef>
                <a:spcPts val="0"/>
              </a:spcBef>
            </a:pPr>
            <a:r>
              <a:rPr lang="en-US" sz="2400" dirty="0">
                <a:solidFill>
                  <a:srgbClr val="002060"/>
                </a:solidFill>
                <a:ea typeface="Calibri" panose="020F0502020204030204" pitchFamily="34" charset="0"/>
                <a:cs typeface="Arial" panose="020B0604020202020204" pitchFamily="34" charset="0"/>
              </a:rPr>
              <a:t>Matt Blackburn, General Manager – Ventura Division</a:t>
            </a:r>
          </a:p>
          <a:p>
            <a:pPr marL="0" marR="0" lvl="0" indent="0">
              <a:spcBef>
                <a:spcPts val="0"/>
              </a:spcBef>
              <a:spcAft>
                <a:spcPts val="0"/>
              </a:spcAft>
              <a:buNone/>
            </a:pPr>
            <a:endParaRPr lang="en-US" sz="2400" dirty="0">
              <a:solidFill>
                <a:srgbClr val="002060"/>
              </a:solidFill>
              <a:ea typeface="Calibri" panose="020F0502020204030204" pitchFamily="34" charset="0"/>
              <a:cs typeface="Arial" panose="020B0604020202020204" pitchFamily="34" charset="0"/>
            </a:endParaRPr>
          </a:p>
          <a:p>
            <a:pPr marL="0" marR="0" lvl="0" indent="0">
              <a:spcBef>
                <a:spcPts val="0"/>
              </a:spcBef>
              <a:spcAft>
                <a:spcPts val="0"/>
              </a:spcAft>
              <a:buNone/>
            </a:pPr>
            <a:r>
              <a:rPr lang="en-US" sz="2400" b="1" dirty="0">
                <a:solidFill>
                  <a:srgbClr val="002060"/>
                </a:solidFill>
                <a:ea typeface="Calibri" panose="020F0502020204030204" pitchFamily="34" charset="0"/>
                <a:cs typeface="Arial" panose="020B0604020202020204" pitchFamily="34" charset="0"/>
              </a:rPr>
              <a:t>Mendocino Railway</a:t>
            </a:r>
          </a:p>
          <a:p>
            <a:pPr>
              <a:spcBef>
                <a:spcPts val="0"/>
              </a:spcBef>
            </a:pPr>
            <a:r>
              <a:rPr lang="en-US" sz="2400" dirty="0">
                <a:solidFill>
                  <a:srgbClr val="002060"/>
                </a:solidFill>
                <a:ea typeface="Calibri" panose="020F0502020204030204" pitchFamily="34" charset="0"/>
                <a:cs typeface="Arial" panose="020B0604020202020204" pitchFamily="34" charset="0"/>
              </a:rPr>
              <a:t>Robert Pinoli, Jr., President</a:t>
            </a:r>
          </a:p>
          <a:p>
            <a:pPr marL="0" marR="0" lvl="0" indent="0">
              <a:spcBef>
                <a:spcPts val="0"/>
              </a:spcBef>
              <a:spcAft>
                <a:spcPts val="0"/>
              </a:spcAft>
              <a:buNone/>
            </a:pPr>
            <a:endParaRPr lang="en-US" sz="1800" dirty="0">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8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800" dirty="0">
              <a:effectLst/>
              <a:ea typeface="Calibri" panose="020F0502020204030204" pitchFamily="34" charset="0"/>
              <a:cs typeface="Arial" panose="020B0604020202020204" pitchFamily="34" charset="0"/>
            </a:endParaRPr>
          </a:p>
          <a:p>
            <a:pPr marL="0" indent="0">
              <a:buNone/>
            </a:pPr>
            <a:endParaRPr lang="en-US" sz="1800" dirty="0"/>
          </a:p>
        </p:txBody>
      </p:sp>
    </p:spTree>
    <p:extLst>
      <p:ext uri="{BB962C8B-B14F-4D97-AF65-F5344CB8AC3E}">
        <p14:creationId xmlns:p14="http://schemas.microsoft.com/office/powerpoint/2010/main" val="3253061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29019</TotalTime>
  <Words>2004</Words>
  <Application>Microsoft Office PowerPoint</Application>
  <PresentationFormat>Widescreen</PresentationFormat>
  <Paragraphs>126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Next LT Pro</vt:lpstr>
      <vt:lpstr>Calibri</vt:lpstr>
      <vt:lpstr>Calibri Light</vt:lpstr>
      <vt:lpstr>Symbol</vt:lpstr>
      <vt:lpstr>Office Theme</vt:lpstr>
      <vt:lpstr>Santa Paula Branch Line Update</vt:lpstr>
      <vt:lpstr>Santa Paula Branch Line History </vt:lpstr>
      <vt:lpstr>Railroad Lease and Operations Agreement:  Basic Premise</vt:lpstr>
      <vt:lpstr>Railroad Lease &amp; Operations Agreement Overview</vt:lpstr>
      <vt:lpstr>Service and Activities</vt:lpstr>
      <vt:lpstr>Activities &amp; Accomplishments</vt:lpstr>
      <vt:lpstr>Base of Operations</vt:lpstr>
      <vt:lpstr>Agreement Benefits</vt:lpstr>
      <vt:lpstr>Sierra Northern Team</vt:lpstr>
      <vt:lpstr>SPBL Trail Planning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Fagan</dc:creator>
  <cp:lastModifiedBy>Amanda Fagan</cp:lastModifiedBy>
  <cp:revision>4</cp:revision>
  <cp:lastPrinted>2021-12-02T17:57:14Z</cp:lastPrinted>
  <dcterms:created xsi:type="dcterms:W3CDTF">2021-11-23T19:44:05Z</dcterms:created>
  <dcterms:modified xsi:type="dcterms:W3CDTF">2022-09-02T15:24:22Z</dcterms:modified>
</cp:coreProperties>
</file>