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  <p:sldMasterId id="2147483672" r:id="rId6"/>
    <p:sldMasterId id="2147483696" r:id="rId7"/>
    <p:sldMasterId id="2147483708" r:id="rId8"/>
  </p:sldMasterIdLst>
  <p:notesMasterIdLst>
    <p:notesMasterId r:id="rId16"/>
  </p:notesMasterIdLst>
  <p:handoutMasterIdLst>
    <p:handoutMasterId r:id="rId17"/>
  </p:handoutMasterIdLst>
  <p:sldIdLst>
    <p:sldId id="411" r:id="rId9"/>
    <p:sldId id="405" r:id="rId10"/>
    <p:sldId id="396" r:id="rId11"/>
    <p:sldId id="376" r:id="rId12"/>
    <p:sldId id="414" r:id="rId13"/>
    <p:sldId id="415" r:id="rId14"/>
    <p:sldId id="385" r:id="rId15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6D48A72-F52B-498D-91B9-AE29F845CB6C}">
          <p14:sldIdLst>
            <p14:sldId id="411"/>
            <p14:sldId id="405"/>
            <p14:sldId id="396"/>
            <p14:sldId id="376"/>
            <p14:sldId id="414"/>
            <p14:sldId id="415"/>
            <p14:sldId id="3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1296" userDrawn="1">
          <p15:clr>
            <a:srgbClr val="A4A3A4"/>
          </p15:clr>
        </p15:guide>
        <p15:guide id="3" orient="horz" pos="2907">
          <p15:clr>
            <a:srgbClr val="A4A3A4"/>
          </p15:clr>
        </p15:guide>
        <p15:guide id="4" pos="7428">
          <p15:clr>
            <a:srgbClr val="A4A3A4"/>
          </p15:clr>
        </p15:guide>
        <p15:guide id="5" pos="14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i Eddington" initials="JE" lastIdx="1" clrIdx="0">
    <p:extLst>
      <p:ext uri="{19B8F6BF-5375-455C-9EA6-DF929625EA0E}">
        <p15:presenceInfo xmlns:p15="http://schemas.microsoft.com/office/powerpoint/2012/main" userId="S::jeddington@goventura.org::ad7b8431-b6ae-400b-8ecb-c7bf58d3b494" providerId="AD"/>
      </p:ext>
    </p:extLst>
  </p:cmAuthor>
  <p:cmAuthor id="2" name="Claire Grasty" initials="CG" lastIdx="1" clrIdx="1">
    <p:extLst>
      <p:ext uri="{19B8F6BF-5375-455C-9EA6-DF929625EA0E}">
        <p15:presenceInfo xmlns:p15="http://schemas.microsoft.com/office/powerpoint/2012/main" userId="S::cgrasty@goventura.org::246496bb-2601-4f84-9525-364c92a02d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9E1"/>
    <a:srgbClr val="75CFF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EEFE70-9986-462A-90DE-7DE35546C47C}" v="3" dt="2022-05-04T21:28:51.1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4629" autoAdjust="0"/>
  </p:normalViewPr>
  <p:slideViewPr>
    <p:cSldViewPr snapToGrid="0" showGuides="1">
      <p:cViewPr>
        <p:scale>
          <a:sx n="94" d="100"/>
          <a:sy n="94" d="100"/>
        </p:scale>
        <p:origin x="488" y="52"/>
      </p:cViewPr>
      <p:guideLst>
        <p:guide orient="horz" pos="2136"/>
        <p:guide pos="1296"/>
        <p:guide orient="horz" pos="2907"/>
        <p:guide pos="7428"/>
        <p:guide pos="149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810"/>
    </p:cViewPr>
  </p:sorterViewPr>
  <p:notesViewPr>
    <p:cSldViewPr snapToGrid="0" showGuides="1">
      <p:cViewPr varScale="1">
        <p:scale>
          <a:sx n="90" d="100"/>
          <a:sy n="90" d="100"/>
        </p:scale>
        <p:origin x="3774" y="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Grasty" userId="246496bb-2601-4f84-9525-364c92a02db9" providerId="ADAL" clId="{D6185FF7-D62F-4A02-AB2F-79F8A834B2F4}"/>
    <pc:docChg chg="undo custSel modSld">
      <pc:chgData name="Claire Grasty" userId="246496bb-2601-4f84-9525-364c92a02db9" providerId="ADAL" clId="{D6185FF7-D62F-4A02-AB2F-79F8A834B2F4}" dt="2022-05-04T15:57:24.883" v="126" actId="6549"/>
      <pc:docMkLst>
        <pc:docMk/>
      </pc:docMkLst>
      <pc:sldChg chg="modSp mod">
        <pc:chgData name="Claire Grasty" userId="246496bb-2601-4f84-9525-364c92a02db9" providerId="ADAL" clId="{D6185FF7-D62F-4A02-AB2F-79F8A834B2F4}" dt="2022-05-04T15:37:49.023" v="3" actId="20577"/>
        <pc:sldMkLst>
          <pc:docMk/>
          <pc:sldMk cId="3322598999" sldId="411"/>
        </pc:sldMkLst>
        <pc:spChg chg="mod">
          <ac:chgData name="Claire Grasty" userId="246496bb-2601-4f84-9525-364c92a02db9" providerId="ADAL" clId="{D6185FF7-D62F-4A02-AB2F-79F8A834B2F4}" dt="2022-05-04T15:37:49.023" v="3" actId="20577"/>
          <ac:spMkLst>
            <pc:docMk/>
            <pc:sldMk cId="3322598999" sldId="411"/>
            <ac:spMk id="7" creationId="{E4FF6773-219E-443B-A6B8-70D3A9ADE256}"/>
          </ac:spMkLst>
        </pc:spChg>
      </pc:sldChg>
      <pc:sldChg chg="modSp mod">
        <pc:chgData name="Claire Grasty" userId="246496bb-2601-4f84-9525-364c92a02db9" providerId="ADAL" clId="{D6185FF7-D62F-4A02-AB2F-79F8A834B2F4}" dt="2022-05-04T15:57:24.883" v="126" actId="6549"/>
        <pc:sldMkLst>
          <pc:docMk/>
          <pc:sldMk cId="2420425177" sldId="414"/>
        </pc:sldMkLst>
        <pc:spChg chg="mod">
          <ac:chgData name="Claire Grasty" userId="246496bb-2601-4f84-9525-364c92a02db9" providerId="ADAL" clId="{D6185FF7-D62F-4A02-AB2F-79F8A834B2F4}" dt="2022-05-04T15:57:24.883" v="126" actId="6549"/>
          <ac:spMkLst>
            <pc:docMk/>
            <pc:sldMk cId="2420425177" sldId="414"/>
            <ac:spMk id="25" creationId="{08EACB90-49A4-4026-B005-6C72B7B9E4F5}"/>
          </ac:spMkLst>
        </pc:spChg>
        <pc:spChg chg="mod">
          <ac:chgData name="Claire Grasty" userId="246496bb-2601-4f84-9525-364c92a02db9" providerId="ADAL" clId="{D6185FF7-D62F-4A02-AB2F-79F8A834B2F4}" dt="2022-05-04T15:57:02.590" v="99" actId="20577"/>
          <ac:spMkLst>
            <pc:docMk/>
            <pc:sldMk cId="2420425177" sldId="414"/>
            <ac:spMk id="26" creationId="{FE6E6063-EC0A-419F-91E3-D17AF06900C2}"/>
          </ac:spMkLst>
        </pc:spChg>
      </pc:sldChg>
    </pc:docChg>
  </pc:docChgLst>
  <pc:docChgLst>
    <pc:chgData name="Claire Grasty" userId="246496bb-2601-4f84-9525-364c92a02db9" providerId="ADAL" clId="{45EEFE70-9986-462A-90DE-7DE35546C47C}"/>
    <pc:docChg chg="undo custSel addSld delSld modSld modSection">
      <pc:chgData name="Claire Grasty" userId="246496bb-2601-4f84-9525-364c92a02db9" providerId="ADAL" clId="{45EEFE70-9986-462A-90DE-7DE35546C47C}" dt="2022-05-04T22:02:14.426" v="233" actId="20577"/>
      <pc:docMkLst>
        <pc:docMk/>
      </pc:docMkLst>
      <pc:sldChg chg="modSp mod">
        <pc:chgData name="Claire Grasty" userId="246496bb-2601-4f84-9525-364c92a02db9" providerId="ADAL" clId="{45EEFE70-9986-462A-90DE-7DE35546C47C}" dt="2022-05-04T21:18:48.561" v="86" actId="20577"/>
        <pc:sldMkLst>
          <pc:docMk/>
          <pc:sldMk cId="1053589524" sldId="376"/>
        </pc:sldMkLst>
        <pc:spChg chg="mod">
          <ac:chgData name="Claire Grasty" userId="246496bb-2601-4f84-9525-364c92a02db9" providerId="ADAL" clId="{45EEFE70-9986-462A-90DE-7DE35546C47C}" dt="2022-05-04T21:18:02.374" v="84" actId="20577"/>
          <ac:spMkLst>
            <pc:docMk/>
            <pc:sldMk cId="1053589524" sldId="376"/>
            <ac:spMk id="13" creationId="{3031F37C-4587-4A37-AD58-D19A6A6E0645}"/>
          </ac:spMkLst>
        </pc:spChg>
        <pc:spChg chg="mod">
          <ac:chgData name="Claire Grasty" userId="246496bb-2601-4f84-9525-364c92a02db9" providerId="ADAL" clId="{45EEFE70-9986-462A-90DE-7DE35546C47C}" dt="2022-05-04T21:18:48.561" v="86" actId="20577"/>
          <ac:spMkLst>
            <pc:docMk/>
            <pc:sldMk cId="1053589524" sldId="376"/>
            <ac:spMk id="14" creationId="{BEB0C27B-88B2-4EA2-89D0-D2761C2F5690}"/>
          </ac:spMkLst>
        </pc:spChg>
      </pc:sldChg>
      <pc:sldChg chg="modSp mod">
        <pc:chgData name="Claire Grasty" userId="246496bb-2601-4f84-9525-364c92a02db9" providerId="ADAL" clId="{45EEFE70-9986-462A-90DE-7DE35546C47C}" dt="2022-05-04T21:16:16.234" v="52" actId="20577"/>
        <pc:sldMkLst>
          <pc:docMk/>
          <pc:sldMk cId="2108140670" sldId="396"/>
        </pc:sldMkLst>
        <pc:spChg chg="mod">
          <ac:chgData name="Claire Grasty" userId="246496bb-2601-4f84-9525-364c92a02db9" providerId="ADAL" clId="{45EEFE70-9986-462A-90DE-7DE35546C47C}" dt="2022-05-04T21:16:16.234" v="52" actId="20577"/>
          <ac:spMkLst>
            <pc:docMk/>
            <pc:sldMk cId="2108140670" sldId="396"/>
            <ac:spMk id="7" creationId="{5E768505-E599-446E-8324-A89C517BECCD}"/>
          </ac:spMkLst>
        </pc:spChg>
      </pc:sldChg>
      <pc:sldChg chg="del">
        <pc:chgData name="Claire Grasty" userId="246496bb-2601-4f84-9525-364c92a02db9" providerId="ADAL" clId="{45EEFE70-9986-462A-90DE-7DE35546C47C}" dt="2022-05-04T21:28:51.159" v="217"/>
        <pc:sldMkLst>
          <pc:docMk/>
          <pc:sldMk cId="78054032" sldId="398"/>
        </pc:sldMkLst>
      </pc:sldChg>
      <pc:sldChg chg="modSp">
        <pc:chgData name="Claire Grasty" userId="246496bb-2601-4f84-9525-364c92a02db9" providerId="ADAL" clId="{45EEFE70-9986-462A-90DE-7DE35546C47C}" dt="2022-05-04T21:19:14.305" v="87" actId="20578"/>
        <pc:sldMkLst>
          <pc:docMk/>
          <pc:sldMk cId="2420425177" sldId="414"/>
        </pc:sldMkLst>
        <pc:spChg chg="mod">
          <ac:chgData name="Claire Grasty" userId="246496bb-2601-4f84-9525-364c92a02db9" providerId="ADAL" clId="{45EEFE70-9986-462A-90DE-7DE35546C47C}" dt="2022-05-04T21:19:14.305" v="87" actId="20578"/>
          <ac:spMkLst>
            <pc:docMk/>
            <pc:sldMk cId="2420425177" sldId="414"/>
            <ac:spMk id="25" creationId="{08EACB90-49A4-4026-B005-6C72B7B9E4F5}"/>
          </ac:spMkLst>
        </pc:spChg>
      </pc:sldChg>
      <pc:sldChg chg="delSp modSp add mod">
        <pc:chgData name="Claire Grasty" userId="246496bb-2601-4f84-9525-364c92a02db9" providerId="ADAL" clId="{45EEFE70-9986-462A-90DE-7DE35546C47C}" dt="2022-05-04T22:02:14.426" v="233" actId="20577"/>
        <pc:sldMkLst>
          <pc:docMk/>
          <pc:sldMk cId="3921101027" sldId="415"/>
        </pc:sldMkLst>
        <pc:spChg chg="mod">
          <ac:chgData name="Claire Grasty" userId="246496bb-2601-4f84-9525-364c92a02db9" providerId="ADAL" clId="{45EEFE70-9986-462A-90DE-7DE35546C47C}" dt="2022-05-04T22:02:14.426" v="233" actId="20577"/>
          <ac:spMkLst>
            <pc:docMk/>
            <pc:sldMk cId="3921101027" sldId="415"/>
            <ac:spMk id="25" creationId="{08EACB90-49A4-4026-B005-6C72B7B9E4F5}"/>
          </ac:spMkLst>
        </pc:spChg>
        <pc:spChg chg="del mod">
          <ac:chgData name="Claire Grasty" userId="246496bb-2601-4f84-9525-364c92a02db9" providerId="ADAL" clId="{45EEFE70-9986-462A-90DE-7DE35546C47C}" dt="2022-05-04T21:23:30.083" v="213" actId="478"/>
          <ac:spMkLst>
            <pc:docMk/>
            <pc:sldMk cId="3921101027" sldId="415"/>
            <ac:spMk id="26" creationId="{FE6E6063-EC0A-419F-91E3-D17AF06900C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88BCC-4971-4729-BF05-38FEF422365A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78CD1-38FA-4CC8-96AA-AF7675C2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52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8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A54ED-7DC8-4360-9103-460BAE436645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4034"/>
            <a:ext cx="5485158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8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FA5D8-EF3A-4690-9C16-50AFF03AD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3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242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93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45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3511BD-5C0C-534A-9769-93C8E88A326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69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904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49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78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2C7F-C267-48EE-AFDE-5D9253C3AD62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4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8E79-6F41-4C9E-9F40-7909E898F6E0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1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DD64-4CC2-44B2-801F-2BD65E9B8031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43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1BE1-2B42-4028-8D7C-561ED118398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465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4E6-0B63-4B10-B56A-CCEDD2FDB0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0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135D-BBA0-49F7-94F2-1F148E68A3D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37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D321-96DB-4289-BC53-E8BE922AD2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175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A27EB-CA5B-4518-8637-59F19F655E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552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EB1A-9FB3-4BE2-BDFD-4F03BBA922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36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7E7D-8B96-4032-8B97-E27C23C1FE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384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AC39-1375-48DB-950A-8D982DBB72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3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9023-44D2-434B-8A53-43A0A8A9181F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145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167C0-3F86-4BC1-8E61-787090C579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755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4651-CB3F-4CB7-A0DD-35B034A7F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112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976-C0B5-4A5A-8422-7670A79195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723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132F-15A7-4663-B315-16E0D1AD0D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9485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C5C5-A16A-4F97-BFB3-A8A0181728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0670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064F-42C3-4564-9274-B2F264FC18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466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288-6EF3-4B53-9F37-8C00ACF091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404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29EF-F785-4032-AB05-DE855B0952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8431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570D-4D68-4086-B2C1-67F55241DA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15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7F14-457B-40CE-A2B6-35DB02E0E7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89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53A7-2F41-47B8-A358-5C7A3278DFE6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419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44BE-AB03-41AE-8292-DA9B00C9050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406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45C-7086-4926-B910-3527B134F3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03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2373-6CA9-4BFE-BAA8-555D783A75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4235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B4EA-0723-42B9-A61D-8B20BC10BB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130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18DE-4B97-4B21-81B1-B3597313B0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522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4CCD-FE65-4DD6-AB81-82BA5ECA25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121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5F8E-7ECF-475F-B349-283EA7A26B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614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10D-0205-483F-A2DE-D931408D2B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741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0624-3CF0-4518-8B0D-6C128A882A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999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5EB4-B2AB-4B73-8334-8A1FCB5D18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6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AE15-A146-4D42-9644-901AB8504F16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831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CE31-D323-4613-953D-A87517FA1C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5164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F9BC-94ED-4FAF-A4AB-A9F137431C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639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2032-3B48-475D-9E3C-2AD9AFFF83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0794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B66E-A8EC-4A9E-BE00-4B4F22B4857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443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BD8-4AC6-4CCC-800F-BF8D7C2323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549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9771-42F1-41C5-A820-88B8F1BF7A9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0333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6A8A-6B1F-4C5C-957E-8EE74BA647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544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CAFE-3B70-41C8-8663-D3BD5B771C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5021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4FDCA-CA17-43F8-9EF6-467983B68E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1126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58E4-5553-4AE8-836F-6A34509216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1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C10B-1891-4EA5-8403-109D7F44B87F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239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9099-CEAF-4EA7-B8B5-18186D01AE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865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387D-AF5A-4ECC-A7C8-55E695C9C95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1987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530-332F-477B-8A75-4F6A0991C3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051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16E3-BBA1-4EAE-817A-7F0C0EA5CE3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04104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BA05-E2D0-4CA8-8733-BDEBC43BDB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7773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6889-5D0B-4C3C-A234-1F2E90A879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95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9D27-18CA-4A5A-8DCD-673F6EA67417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1C91-C682-4E6B-AF7F-261526247419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5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5173-6FD1-4483-B919-115E7F987376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DE4C-7495-4C72-8AC8-C642D2B8344E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37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7EDF3-ADB0-4DF3-8607-906A5E144A95}" type="datetime1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2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12A48-7349-4DB1-A039-255D3720A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14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FE28-D01E-4092-831F-68E9222272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9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DCEC-AB66-45FF-91CE-216ACED6B7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3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45529-4242-4C1D-8A09-E05CB4FB77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6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-58189" y="0"/>
            <a:ext cx="3006186" cy="1837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41716" y="592918"/>
            <a:ext cx="8429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Ventura County Transportation Commission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FF6773-219E-443B-A6B8-70D3A9ADE256}"/>
              </a:ext>
            </a:extLst>
          </p:cNvPr>
          <p:cNvSpPr/>
          <p:nvPr/>
        </p:nvSpPr>
        <p:spPr>
          <a:xfrm>
            <a:off x="8547632" y="5383362"/>
            <a:ext cx="3086115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b="1" cap="all" dirty="0">
                <a:ln w="1905"/>
                <a:solidFill>
                  <a:srgbClr val="1E4E7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May 6, 2022</a:t>
            </a:r>
            <a:endParaRPr lang="en-US" sz="2800" b="1" cap="all" spc="0" dirty="0">
              <a:ln w="1905"/>
              <a:solidFill>
                <a:srgbClr val="1E4E7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4A755B-3014-4DBF-B241-D6A2ADC23B29}"/>
              </a:ext>
            </a:extLst>
          </p:cNvPr>
          <p:cNvSpPr/>
          <p:nvPr/>
        </p:nvSpPr>
        <p:spPr>
          <a:xfrm>
            <a:off x="2937876" y="4392762"/>
            <a:ext cx="8686799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b="1" cap="all" spc="0" dirty="0">
                <a:ln w="1905"/>
                <a:solidFill>
                  <a:srgbClr val="1E4E7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UNMET TRANSIT NEEDS findings</a:t>
            </a:r>
          </a:p>
        </p:txBody>
      </p:sp>
    </p:spTree>
    <p:extLst>
      <p:ext uri="{BB962C8B-B14F-4D97-AF65-F5344CB8AC3E}">
        <p14:creationId xmlns:p14="http://schemas.microsoft.com/office/powerpoint/2010/main" val="332259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11209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rgbClr val="1E4E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Unmet Transit Needs</a:t>
            </a:r>
            <a:endParaRPr lang="en-US" dirty="0"/>
          </a:p>
        </p:txBody>
      </p:sp>
      <p:pic>
        <p:nvPicPr>
          <p:cNvPr id="8" name="Picture 7" descr="Image result for timeline clipart">
            <a:extLst>
              <a:ext uri="{FF2B5EF4-FFF2-40B4-BE49-F238E27FC236}">
                <a16:creationId xmlns:a16="http://schemas.microsoft.com/office/drawing/2014/main" id="{5B5EF766-3577-470A-874C-15624E42AB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941" y="1869331"/>
            <a:ext cx="762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4A8C856-4F33-46F9-A847-ECDF0D953A23}"/>
              </a:ext>
            </a:extLst>
          </p:cNvPr>
          <p:cNvSpPr/>
          <p:nvPr/>
        </p:nvSpPr>
        <p:spPr>
          <a:xfrm>
            <a:off x="3362454" y="4002931"/>
            <a:ext cx="1440388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Continually taking feedback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CE4E66-2887-49FA-B286-C5E498C456F0}"/>
              </a:ext>
            </a:extLst>
          </p:cNvPr>
          <p:cNvSpPr/>
          <p:nvPr/>
        </p:nvSpPr>
        <p:spPr>
          <a:xfrm>
            <a:off x="8869755" y="1869331"/>
            <a:ext cx="1939395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Implement recommendations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5F372A-914C-40F7-890E-C8975907BE18}"/>
              </a:ext>
            </a:extLst>
          </p:cNvPr>
          <p:cNvSpPr/>
          <p:nvPr/>
        </p:nvSpPr>
        <p:spPr>
          <a:xfrm>
            <a:off x="8086854" y="4002931"/>
            <a:ext cx="1440388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Recommend findings to Commission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4C1601-039A-4AE8-BF0E-F61E3884D1E3}"/>
              </a:ext>
            </a:extLst>
          </p:cNvPr>
          <p:cNvSpPr/>
          <p:nvPr/>
        </p:nvSpPr>
        <p:spPr>
          <a:xfrm>
            <a:off x="6867654" y="1654631"/>
            <a:ext cx="1440388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Analyze, respond and evaluate feedback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348A59-261C-4CFD-8003-F3BA55CB6BA3}"/>
              </a:ext>
            </a:extLst>
          </p:cNvPr>
          <p:cNvSpPr/>
          <p:nvPr/>
        </p:nvSpPr>
        <p:spPr>
          <a:xfrm>
            <a:off x="5724654" y="4002931"/>
            <a:ext cx="144038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Collect all feedback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16769B-78E1-420A-B172-2CD33E6A090D}"/>
              </a:ext>
            </a:extLst>
          </p:cNvPr>
          <p:cNvSpPr/>
          <p:nvPr/>
        </p:nvSpPr>
        <p:spPr>
          <a:xfrm>
            <a:off x="4475286" y="1972646"/>
            <a:ext cx="144038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Public Hearing</a:t>
            </a:r>
          </a:p>
        </p:txBody>
      </p:sp>
    </p:spTree>
    <p:extLst>
      <p:ext uri="{BB962C8B-B14F-4D97-AF65-F5344CB8AC3E}">
        <p14:creationId xmlns:p14="http://schemas.microsoft.com/office/powerpoint/2010/main" val="44586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20734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Unmet Transit Needs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5E768505-E599-446E-8324-A89C517BECCD}"/>
              </a:ext>
            </a:extLst>
          </p:cNvPr>
          <p:cNvSpPr txBox="1"/>
          <p:nvPr/>
        </p:nvSpPr>
        <p:spPr>
          <a:xfrm>
            <a:off x="2944586" y="1172996"/>
            <a:ext cx="8209471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Unmet needs definition</a:t>
            </a:r>
            <a:r>
              <a:rPr lang="en-US" dirty="0"/>
              <a:t>: New service or Expanded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An item must meet the 15-comment threshold for fixed-route service or the 10-comment threshold for </a:t>
            </a:r>
            <a:r>
              <a:rPr lang="en-US" dirty="0"/>
              <a:t>dial-a-ride service in order to be considered an unmet need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Reasonable to Meet criteria</a:t>
            </a:r>
            <a:r>
              <a:rPr lang="en-US" dirty="0"/>
              <a:t>: a service request is considered reasonable if passes muster of adopted criteria, including enough vehicles available, the service won't cause reductions in existing service, and a transit vehicle can safely navigate the streets, among others</a:t>
            </a:r>
            <a:endParaRPr lang="en-US" dirty="0">
              <a:cs typeface="Calibri" panose="020F0502020204030204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endParaRPr lang="en-US" dirty="0">
              <a:cs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service is instituted, farebox is evaluated using the passenger fare ratios in the reasonable to meet criteria (the ratios are compliant with TDA statute)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0814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23143" y="221956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Unmet Transit Needs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744C66EB-01A5-4326-B089-E36EF55E6E5E}"/>
              </a:ext>
            </a:extLst>
          </p:cNvPr>
          <p:cNvSpPr txBox="1"/>
          <p:nvPr/>
        </p:nvSpPr>
        <p:spPr>
          <a:xfrm>
            <a:off x="5813880" y="1009678"/>
            <a:ext cx="18473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31F37C-4587-4A37-AD58-D19A6A6E0645}"/>
              </a:ext>
            </a:extLst>
          </p:cNvPr>
          <p:cNvSpPr/>
          <p:nvPr/>
        </p:nvSpPr>
        <p:spPr>
          <a:xfrm>
            <a:off x="2883746" y="1064113"/>
            <a:ext cx="5542268" cy="203132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Feedback is collected year-round:</a:t>
            </a:r>
            <a:br>
              <a:rPr lang="en-US" b="1" dirty="0"/>
            </a:br>
            <a:endParaRPr lang="en-US" b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Website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Social media - Facebook, Instagram, </a:t>
            </a:r>
            <a:r>
              <a:rPr lang="en-US" dirty="0" err="1"/>
              <a:t>Nextdoor</a:t>
            </a:r>
            <a:r>
              <a:rPr lang="en-US" dirty="0"/>
              <a:t> Twitter 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Community events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B0C27B-88B2-4EA2-89D0-D2761C2F5690}"/>
              </a:ext>
            </a:extLst>
          </p:cNvPr>
          <p:cNvSpPr/>
          <p:nvPr/>
        </p:nvSpPr>
        <p:spPr>
          <a:xfrm>
            <a:off x="2883746" y="3414375"/>
            <a:ext cx="6999889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Additional outreach during the Unmet Transit Needs process (Dec-Feb):</a:t>
            </a:r>
            <a:br>
              <a:rPr lang="en-US" b="1" dirty="0"/>
            </a:br>
            <a:r>
              <a:rPr lang="en-US" b="1" dirty="0"/>
              <a:t> 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Online Survey (bilingual) 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 Virtual Community Meetings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Public Hearing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Social media push</a:t>
            </a: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8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4654" y="210168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Unmet Transit Needs 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92B4A936-495C-4F14-A81B-C8BCC44E5BFF}"/>
              </a:ext>
            </a:extLst>
          </p:cNvPr>
          <p:cNvSpPr txBox="1"/>
          <p:nvPr/>
        </p:nvSpPr>
        <p:spPr>
          <a:xfrm>
            <a:off x="6261015" y="200841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STA</a:t>
            </a: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4D019B44-14D8-4B1E-90D2-4910DDBD630B}"/>
              </a:ext>
            </a:extLst>
          </p:cNvPr>
          <p:cNvSpPr txBox="1"/>
          <p:nvPr/>
        </p:nvSpPr>
        <p:spPr>
          <a:xfrm>
            <a:off x="7070640" y="200841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LTF</a:t>
            </a: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41924978-E929-4096-9A5A-853D67F7091C}"/>
              </a:ext>
            </a:extLst>
          </p:cNvPr>
          <p:cNvSpPr txBox="1"/>
          <p:nvPr/>
        </p:nvSpPr>
        <p:spPr>
          <a:xfrm>
            <a:off x="5559539" y="1064182"/>
            <a:ext cx="18473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>
              <a:cs typeface="Calibri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EACB90-49A4-4026-B005-6C72B7B9E4F5}"/>
              </a:ext>
            </a:extLst>
          </p:cNvPr>
          <p:cNvSpPr/>
          <p:nvPr/>
        </p:nvSpPr>
        <p:spPr>
          <a:xfrm>
            <a:off x="2629404" y="1118617"/>
            <a:ext cx="6605430" cy="39703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Feedback and Results:</a:t>
            </a:r>
            <a:br>
              <a:rPr lang="en-US" b="1" dirty="0"/>
            </a:br>
            <a:endParaRPr lang="en-US" b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Comments from 90 people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Top UTN requests: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Service from Santa Clara River Valley to Santa Clarita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Service between Fillmore and Moorpark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Top other requests: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Expanded service to LA County, including Metrolink and Pacific </a:t>
            </a:r>
            <a:r>
              <a:rPr lang="en-US" dirty="0" err="1"/>
              <a:t>Surfliner</a:t>
            </a:r>
            <a:r>
              <a:rPr lang="en-US" dirty="0"/>
              <a:t> service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Varying improvements to the VCTC Intercity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Varying improvements to the Gold Coast Transit District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E6E6063-EC0A-419F-91E3-D17AF06900C2}"/>
              </a:ext>
            </a:extLst>
          </p:cNvPr>
          <p:cNvSpPr/>
          <p:nvPr/>
        </p:nvSpPr>
        <p:spPr>
          <a:xfrm>
            <a:off x="2562707" y="4628581"/>
            <a:ext cx="6999889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Findings</a:t>
            </a:r>
            <a:br>
              <a:rPr lang="en-US" b="1" dirty="0"/>
            </a:br>
            <a:r>
              <a:rPr lang="en-US" b="1" dirty="0"/>
              <a:t> </a:t>
            </a:r>
            <a:r>
              <a:rPr lang="en-US" dirty="0"/>
              <a:t>No findings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requests met the 15-comment threshold for fixed-route service this year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Will continue to plan for requests that received 15 comments last year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Service to Santa Clarita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Service between Fillmore and Moorpark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42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4654" y="210168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Unmet Transit Needs 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92B4A936-495C-4F14-A81B-C8BCC44E5BFF}"/>
              </a:ext>
            </a:extLst>
          </p:cNvPr>
          <p:cNvSpPr txBox="1"/>
          <p:nvPr/>
        </p:nvSpPr>
        <p:spPr>
          <a:xfrm>
            <a:off x="6261015" y="200841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STA</a:t>
            </a: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4D019B44-14D8-4B1E-90D2-4910DDBD630B}"/>
              </a:ext>
            </a:extLst>
          </p:cNvPr>
          <p:cNvSpPr txBox="1"/>
          <p:nvPr/>
        </p:nvSpPr>
        <p:spPr>
          <a:xfrm>
            <a:off x="7070640" y="200841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LTF</a:t>
            </a: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41924978-E929-4096-9A5A-853D67F7091C}"/>
              </a:ext>
            </a:extLst>
          </p:cNvPr>
          <p:cNvSpPr txBox="1"/>
          <p:nvPr/>
        </p:nvSpPr>
        <p:spPr>
          <a:xfrm>
            <a:off x="5559539" y="1064182"/>
            <a:ext cx="18473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>
              <a:cs typeface="Calibri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EACB90-49A4-4026-B005-6C72B7B9E4F5}"/>
              </a:ext>
            </a:extLst>
          </p:cNvPr>
          <p:cNvSpPr/>
          <p:nvPr/>
        </p:nvSpPr>
        <p:spPr>
          <a:xfrm>
            <a:off x="2604654" y="2008418"/>
            <a:ext cx="6605430" cy="313932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Progress Made</a:t>
            </a:r>
            <a:br>
              <a:rPr lang="en-US" b="1" dirty="0"/>
            </a:br>
            <a:endParaRPr lang="en-US" b="1" dirty="0">
              <a:cs typeface="Calibri"/>
            </a:endParaRPr>
          </a:p>
          <a:p>
            <a:r>
              <a:rPr lang="en-US" dirty="0"/>
              <a:t>Over the last five years, comments received have led to the following improvements to the transportation network and public information: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Metrolink Saturday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Extended the Coastal Express route to Camarillo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Multiple bus stop improvements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Began planning for service between Fillmore and Moorpark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Began planning for service to Santa Clarita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Added information to the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Increased follow up and sent out an eblast</a:t>
            </a:r>
          </a:p>
        </p:txBody>
      </p:sp>
    </p:spTree>
    <p:extLst>
      <p:ext uri="{BB962C8B-B14F-4D97-AF65-F5344CB8AC3E}">
        <p14:creationId xmlns:p14="http://schemas.microsoft.com/office/powerpoint/2010/main" val="392110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11209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B62CBE-AD9D-42F3-962E-D80D9359A1B3}"/>
              </a:ext>
            </a:extLst>
          </p:cNvPr>
          <p:cNvSpPr/>
          <p:nvPr/>
        </p:nvSpPr>
        <p:spPr>
          <a:xfrm>
            <a:off x="2478134" y="2734766"/>
            <a:ext cx="8686799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0" b="1" cap="all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59895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D2F403B83CBE478367E8E009D2DC9D" ma:contentTypeVersion="12" ma:contentTypeDescription="Create a new document." ma:contentTypeScope="" ma:versionID="51b3671ef67683b5dfe4ad40e5befe0c">
  <xsd:schema xmlns:xsd="http://www.w3.org/2001/XMLSchema" xmlns:xs="http://www.w3.org/2001/XMLSchema" xmlns:p="http://schemas.microsoft.com/office/2006/metadata/properties" xmlns:ns2="f415da38-acdf-4d22-8919-758ab9bec672" xmlns:ns3="1933b127-ee7b-4f9d-ab46-41c8ad1ec9e6" targetNamespace="http://schemas.microsoft.com/office/2006/metadata/properties" ma:root="true" ma:fieldsID="7b80e84389beea209b2c3891e75340af" ns2:_="" ns3:_="">
    <xsd:import namespace="f415da38-acdf-4d22-8919-758ab9bec672"/>
    <xsd:import namespace="1933b127-ee7b-4f9d-ab46-41c8ad1ec9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5da38-acdf-4d22-8919-758ab9bec6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33b127-ee7b-4f9d-ab46-41c8ad1ec9e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933b127-ee7b-4f9d-ab46-41c8ad1ec9e6">
      <UserInfo>
        <DisplayName>Claire Grasty</DisplayName>
        <AccountId>11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94038A-A3E0-456A-9528-6BA089F33054}"/>
</file>

<file path=customXml/itemProps2.xml><?xml version="1.0" encoding="utf-8"?>
<ds:datastoreItem xmlns:ds="http://schemas.openxmlformats.org/officeDocument/2006/customXml" ds:itemID="{7D151FF8-71A3-4BDD-9D11-010A4A936AD5}">
  <ds:schemaRefs>
    <ds:schemaRef ds:uri="http://schemas.microsoft.com/office/2006/metadata/properties"/>
    <ds:schemaRef ds:uri="http://schemas.microsoft.com/office/infopath/2007/PartnerControls"/>
    <ds:schemaRef ds:uri="9ea5a256-b9fe-4f14-8a53-c659ab5888f0"/>
  </ds:schemaRefs>
</ds:datastoreItem>
</file>

<file path=customXml/itemProps3.xml><?xml version="1.0" encoding="utf-8"?>
<ds:datastoreItem xmlns:ds="http://schemas.openxmlformats.org/officeDocument/2006/customXml" ds:itemID="{2C1E19B1-D31A-4B5B-B702-ADB0699F2F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2521</TotalTime>
  <Words>378</Words>
  <Application>Microsoft Office PowerPoint</Application>
  <PresentationFormat>Widescreen</PresentationFormat>
  <Paragraphs>69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Arial,Sans-Serif</vt:lpstr>
      <vt:lpstr>Calibri</vt:lpstr>
      <vt:lpstr>Calibri Light</vt:lpstr>
      <vt:lpstr>Office Theme</vt:lpstr>
      <vt:lpstr>1_Office Theme</vt:lpstr>
      <vt:lpstr>2_Office Theme</vt:lpstr>
      <vt:lpstr>4_Office Theme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DeGeorge</dc:creator>
  <cp:lastModifiedBy>Claire Grasty</cp:lastModifiedBy>
  <cp:revision>645</cp:revision>
  <cp:lastPrinted>2019-05-08T16:29:46Z</cp:lastPrinted>
  <dcterms:created xsi:type="dcterms:W3CDTF">2019-03-05T21:25:36Z</dcterms:created>
  <dcterms:modified xsi:type="dcterms:W3CDTF">2022-05-04T22:02:22Z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0x01010036D2F403B83CBE478367E8E009D2DC9D</vt:lpwstr>
  </property>
</Properties>
</file>