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1.xml" ContentType="application/vnd.openxmlformats-officedocument.theme+xml"/>
  <Override PartName="/ppt/comments/modernComment_1A1_5EED8B23.xml" ContentType="application/vnd.ms-powerpoint.comments+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authors.xml" ContentType="application/vnd.ms-powerpoint.auth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407" r:id="rId4"/>
    <p:sldId id="410" r:id="rId5"/>
    <p:sldId id="419" r:id="rId6"/>
    <p:sldId id="423" r:id="rId7"/>
    <p:sldId id="421" r:id="rId8"/>
    <p:sldId id="418" r:id="rId9"/>
    <p:sldId id="420" r:id="rId10"/>
    <p:sldId id="416" r:id="rId11"/>
    <p:sldId id="413" r:id="rId12"/>
    <p:sldId id="415" r:id="rId13"/>
    <p:sldId id="414" r:id="rId14"/>
    <p:sldId id="417" r:id="rId15"/>
    <p:sldId id="412" r:id="rId16"/>
    <p:sldId id="42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8A6CA3-75D7-326A-EB01-D557F7F779CD}" name="Caitlin Brooks" initials="CB" userId="S::cbrooks@goventura.org::f3aeba05-4be7-4e02-95c6-89ff4eef47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B4A46-435D-4786-99DA-965A0CE1FC23}" v="286" dt="2022-05-05T21:27:17.556"/>
    <p1510:client id="{E8CF36EE-59EC-463C-A83C-9D883F44E010}" v="2150" dt="2022-05-04T22:46:38.521"/>
    <p1510:client id="{ED009093-49AC-45CF-B822-C28B194A61BB}" v="220" dt="2022-05-05T21:27:13.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 Id="rId27" Type="http://schemas.openxmlformats.org/officeDocument/2006/relationships/customXml" Target="../customXml/item3.xml"/></Relationships>
</file>

<file path=ppt/comments/modernComment_1A1_5EED8B23.xml><?xml version="1.0" encoding="utf-8"?>
<p188:cmLst xmlns:a="http://schemas.openxmlformats.org/drawingml/2006/main" xmlns:r="http://schemas.openxmlformats.org/officeDocument/2006/relationships" xmlns:p188="http://schemas.microsoft.com/office/powerpoint/2018/8/main">
  <p188:cm id="{9AB8D302-243F-4A68-94A1-9E38901F7068}" authorId="{3C8A6CA3-75D7-326A-EB01-D557F7F779CD}" created="2022-05-04T18:16:44.978">
    <pc:sldMkLst xmlns:pc="http://schemas.microsoft.com/office/powerpoint/2013/main/command">
      <pc:docMk/>
      <pc:sldMk cId="1592625955" sldId="417"/>
    </pc:sldMkLst>
    <p188:txBody>
      <a:bodyPr/>
      <a:lstStyle/>
      <a:p>
        <a:r>
          <a:rPr lang="en-US"/>
          <a:t>Consider adding note about how projects in the Wayfinding Plan score extra points during the Call for Projects process as an incentive to implement the plan. I'm not sure on the specifics (Peter knows) but it might be worth saying that during the meeting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9BC52-E96C-48F2-A3A4-34C83117F962}"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E2B5E-20C0-4E59-B6FF-83EE91F629BD}" type="slidenum">
              <a:rPr lang="en-US" smtClean="0"/>
              <a:t>‹#›</a:t>
            </a:fld>
            <a:endParaRPr lang="en-US"/>
          </a:p>
        </p:txBody>
      </p:sp>
    </p:spTree>
    <p:extLst>
      <p:ext uri="{BB962C8B-B14F-4D97-AF65-F5344CB8AC3E}">
        <p14:creationId xmlns:p14="http://schemas.microsoft.com/office/powerpoint/2010/main" val="357485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ventura.org/getting-around/bik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Good Morning, Chair Trembley and Members of the Commission, For the record, my name is Amanda Fagan, </a:t>
            </a:r>
            <a:r>
              <a:rPr lang="en-US">
                <a:highlight>
                  <a:srgbClr val="FFFF00"/>
                </a:highlight>
              </a:rPr>
              <a:t>and </a:t>
            </a:r>
            <a:r>
              <a:rPr lang="en-US" dirty="0">
                <a:highlight>
                  <a:srgbClr val="FFFF00"/>
                </a:highlight>
              </a:rPr>
              <a:t>I am the Director of Planning </a:t>
            </a:r>
            <a:r>
              <a:rPr lang="en-US">
                <a:highlight>
                  <a:srgbClr val="FFFF00"/>
                </a:highlight>
              </a:rPr>
              <a:t>and </a:t>
            </a:r>
            <a:r>
              <a:rPr lang="en-US" dirty="0">
                <a:highlight>
                  <a:srgbClr val="FFFF00"/>
                </a:highlight>
              </a:rPr>
              <a:t>Sustainability </a:t>
            </a:r>
            <a:r>
              <a:rPr lang="en-US">
                <a:highlight>
                  <a:srgbClr val="FFFF00"/>
                </a:highlight>
              </a:rPr>
              <a:t>here</a:t>
            </a:r>
            <a:r>
              <a:rPr lang="en-US" dirty="0">
                <a:highlight>
                  <a:srgbClr val="FFFF00"/>
                </a:highlight>
              </a:rPr>
              <a:t> at VCTC. </a:t>
            </a:r>
          </a:p>
          <a:p>
            <a:endParaRPr lang="en-US" dirty="0">
              <a:highlight>
                <a:srgbClr val="FFFF00"/>
              </a:highlight>
            </a:endParaRPr>
          </a:p>
          <a:p>
            <a:r>
              <a:rPr lang="en-US" dirty="0">
                <a:highlight>
                  <a:srgbClr val="FFFF00"/>
                </a:highlight>
              </a:rPr>
              <a:t>This presentation provides an overview of planning, outreach, and programming related to Active Transportation in Ventura County, and is intended as a follow-up to the Goal Setting session on April 13</a:t>
            </a:r>
            <a:r>
              <a:rPr lang="en-US" baseline="30000" dirty="0">
                <a:highlight>
                  <a:srgbClr val="FFFF00"/>
                </a:highlight>
              </a:rPr>
              <a:t>th</a:t>
            </a:r>
            <a:r>
              <a:rPr lang="en-US" dirty="0">
                <a:highlight>
                  <a:srgbClr val="FFFF00"/>
                </a:highlight>
              </a:rPr>
              <a:t>, during which many Commissioners and the public expressed a strong interest in bicycle and pedestrian improvements</a:t>
            </a:r>
            <a:r>
              <a:rPr lang="en-US">
                <a:highlight>
                  <a:srgbClr val="FFFF00"/>
                </a:highlight>
              </a:rPr>
              <a:t>.</a:t>
            </a:r>
            <a:r>
              <a:rPr lang="en-US" dirty="0">
                <a:highlight>
                  <a:srgbClr val="FFFF00"/>
                </a:highlight>
              </a:rPr>
              <a:t> </a:t>
            </a:r>
            <a:endParaRPr lang="en-US">
              <a:highlight>
                <a:srgbClr val="FFFF00"/>
              </a:highlight>
            </a:endParaRPr>
          </a:p>
          <a:p>
            <a:endParaRPr lang="en-US">
              <a:highlight>
                <a:srgbClr val="FFFF00"/>
              </a:highlight>
            </a:endParaRPr>
          </a:p>
          <a:p>
            <a:endParaRPr lang="en-US">
              <a:highlight>
                <a:srgbClr val="FFFF00"/>
              </a:highlight>
            </a:endParaRPr>
          </a:p>
        </p:txBody>
      </p:sp>
      <p:sp>
        <p:nvSpPr>
          <p:cNvPr id="4" name="Slide Number Placeholder 3"/>
          <p:cNvSpPr>
            <a:spLocks noGrp="1"/>
          </p:cNvSpPr>
          <p:nvPr>
            <p:ph type="sldNum" sz="quarter" idx="5"/>
          </p:nvPr>
        </p:nvSpPr>
        <p:spPr/>
        <p:txBody>
          <a:bodyPr/>
          <a:lstStyle/>
          <a:p>
            <a:fld id="{1B9E2B5E-20C0-4E59-B6FF-83EE91F629BD}" type="slidenum">
              <a:rPr lang="en-US" smtClean="0"/>
              <a:t>1</a:t>
            </a:fld>
            <a:endParaRPr lang="en-US"/>
          </a:p>
        </p:txBody>
      </p:sp>
    </p:spTree>
    <p:extLst>
      <p:ext uri="{BB962C8B-B14F-4D97-AF65-F5344CB8AC3E}">
        <p14:creationId xmlns:p14="http://schemas.microsoft.com/office/powerpoint/2010/main" val="2772249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Every year, VCTC does significant outreach for Bike to Work Week and Bike to Work Day. In response to the COVID-19 pandemic, VCTC has shifted to Bike Week, focusing outreach on getting the community to bike for any reason, understanding that many people were working from home and not commuting. This year, like most of our regional partners, VCTC has expanded the outreach to </a:t>
            </a:r>
            <a:r>
              <a:rPr lang="en-US" sz="1200" b="1">
                <a:effectLst/>
                <a:latin typeface="Arial" panose="020B0604020202020204" pitchFamily="34" charset="0"/>
                <a:ea typeface="Calibri" panose="020F0502020204030204" pitchFamily="34" charset="0"/>
                <a:cs typeface="Times New Roman" panose="02020603050405020304" pitchFamily="18" charset="0"/>
              </a:rPr>
              <a:t>Bike Month</a:t>
            </a:r>
            <a:r>
              <a:rPr lang="en-US" sz="1200">
                <a:effectLst/>
                <a:latin typeface="Arial" panose="020B0604020202020204" pitchFamily="34" charset="0"/>
                <a:ea typeface="Calibri" panose="020F0502020204030204" pitchFamily="34" charset="0"/>
                <a:cs typeface="Times New Roman" panose="02020603050405020304" pitchFamily="18" charset="0"/>
              </a:rPr>
              <a:t>, trying to leverage the increase in biking since the beginning of the pandemic. Anyone who pledges to bike in the month of May is eligible to win a $250 gift card. Outreach will also include recognition of Bike to Work Week and Bike to Work Day. Finally, VCTC will participate in events organized by the County of Ventura to encourage county employees to consider biking and is sharing our social media graphics with the Cities and County.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With the increase in biking since the beginning of the pandemic, VCTC has done significant bike outreach to the community, promoting two separate bike safety social media campaigns, one reminding motorists to be aware of cyclists on the road and one focusing on safety tips for cyclists. VCTC staff worked with local bicycle coalitions to develop messaging for the campaign. The bike safety campaign was the third most engaging social media campaign in recent VCTC history, in terms of the number of people who liked, shared and commented on the social media posts. VCTC also conducted outreach highlighting the Class I bike trails (shared use paths) throughout the county. Future efforts include updating the VCTC bike webpage to promote these safety tips and list these trails.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31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i="1">
                <a:effectLst/>
                <a:latin typeface="Arial" panose="020B0604020202020204" pitchFamily="34" charset="0"/>
                <a:ea typeface="Calibri" panose="020F0502020204030204" pitchFamily="34" charset="0"/>
                <a:cs typeface="Times New Roman" panose="02020603050405020304" pitchFamily="18" charset="0"/>
              </a:rPr>
              <a:t>Active Transportation Program – Cycle 6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i="1">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The State Legislature established the </a:t>
            </a:r>
            <a:r>
              <a:rPr lang="en-US" sz="1800" b="1">
                <a:effectLst/>
                <a:latin typeface="Arial" panose="020B0604020202020204" pitchFamily="34" charset="0"/>
                <a:ea typeface="Calibri" panose="020F0502020204030204" pitchFamily="34" charset="0"/>
                <a:cs typeface="Times New Roman" panose="02020603050405020304" pitchFamily="18" charset="0"/>
              </a:rPr>
              <a:t>Active Transportation Program</a:t>
            </a:r>
            <a:r>
              <a:rPr lang="en-US" sz="1800">
                <a:effectLst/>
                <a:latin typeface="Arial" panose="020B0604020202020204" pitchFamily="34" charset="0"/>
                <a:ea typeface="Calibri" panose="020F0502020204030204" pitchFamily="34" charset="0"/>
                <a:cs typeface="Times New Roman" panose="02020603050405020304" pitchFamily="18" charset="0"/>
              </a:rPr>
              <a:t> (ATP) in 2013 to support projects to encourage active transportation, such as walking and biking.  There have been five application cycles thus far, with the last cycle awarded in 2021.  The California Transportation Commission (CTC) issued the Cycle 6 Call for Projects on March 16, 2022, with applications due June 15</a:t>
            </a:r>
            <a:r>
              <a:rPr lang="en-US" sz="1800" baseline="30000">
                <a:effectLst/>
                <a:latin typeface="Arial" panose="020B0604020202020204" pitchFamily="34" charset="0"/>
                <a:ea typeface="Calibri" panose="020F0502020204030204" pitchFamily="34" charset="0"/>
                <a:cs typeface="Times New Roman" panose="02020603050405020304" pitchFamily="18" charset="0"/>
              </a:rPr>
              <a:t>th</a:t>
            </a:r>
            <a:r>
              <a:rPr lang="en-US" sz="1800">
                <a:effectLst/>
                <a:latin typeface="Arial" panose="020B0604020202020204" pitchFamily="34" charset="0"/>
                <a:ea typeface="Calibri" panose="020F0502020204030204" pitchFamily="34" charset="0"/>
                <a:cs typeface="Times New Roman" panose="02020603050405020304" pitchFamily="18" charset="0"/>
              </a:rPr>
              <a:t>.  Eligible projects include preparation of Active Transportation plans, and design and construction of specific projects.  No match is required for the ATP, but projects with larger proposed matches receive more points in the project selection process.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Half of the available funds are distributed on a statewide basis to projects selected by the CTC, based on assigned project scores of up to 100 points.  Once the top scoring projects have received half of the funds, the remaining funds are subdivided, with 10% of the total funds available on a statewide basis allocated to projects in smaller counties, and 40% of the total funds being distributed by population to larger regions, such as Ventura County. During the most recent cycle, the Ventura County share was $3,969,000 for the two-year program period.  The CTC also awarded $6,195,000 of the statewide funds to the El Rio Pedestrian Improvement and Safe Routes to School Project, to build over four miles of sidewalk in the El Rio Community, representing the first time that statewide ATP funds went to a project in Ventura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In the SCAG region, each county transportation commission can add up to 20 points to the previously-assigned CTC score of up to 100 points.  The projects are then ranked using the resulting scores, with the share of funds for each county going to the highest-ranked projects.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91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94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54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23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874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Adopted by VCTC in 2008, the </a:t>
            </a:r>
            <a:r>
              <a:rPr lang="en-US" sz="1800" b="1" i="1">
                <a:effectLst/>
                <a:latin typeface="Arial" panose="020B0604020202020204" pitchFamily="34" charset="0"/>
                <a:ea typeface="Calibri" panose="020F0502020204030204" pitchFamily="34" charset="0"/>
                <a:cs typeface="Times New Roman" panose="02020603050405020304" pitchFamily="18" charset="0"/>
              </a:rPr>
              <a:t>Ventura Countywide Bicycle Master Plan</a:t>
            </a:r>
            <a:r>
              <a:rPr lang="en-US" sz="1800">
                <a:effectLst/>
                <a:latin typeface="Arial" panose="020B0604020202020204" pitchFamily="34" charset="0"/>
                <a:ea typeface="Calibri" panose="020F0502020204030204" pitchFamily="34" charset="0"/>
                <a:cs typeface="Times New Roman" panose="02020603050405020304" pitchFamily="18" charset="0"/>
              </a:rPr>
              <a:t> provided a blueprint for bicycle transportation and recreation in Ventura County</a:t>
            </a:r>
            <a:r>
              <a:rPr lang="en-US" sz="1800" dirty="0">
                <a:effectLst/>
                <a:latin typeface="Arial" panose="020B0604020202020204" pitchFamily="34" charset="0"/>
                <a:ea typeface="Calibri" panose="020F0502020204030204" pitchFamily="34" charset="0"/>
                <a:cs typeface="Times New Roman" panose="02020603050405020304" pitchFamily="18" charset="0"/>
              </a:rPr>
              <a:t>.  The Master Plan</a:t>
            </a:r>
            <a:r>
              <a:rPr lang="en-US" sz="1800">
                <a:effectLst/>
                <a:latin typeface="Arial" panose="020B0604020202020204" pitchFamily="34" charset="0"/>
                <a:ea typeface="Calibri" panose="020F0502020204030204" pitchFamily="34" charset="0"/>
                <a:cs typeface="Times New Roman" panose="02020603050405020304" pitchFamily="18" charset="0"/>
              </a:rPr>
              <a:t> was intended to maximize funding, improve safety and encourage cycling, expand the </a:t>
            </a:r>
            <a:r>
              <a:rPr lang="en-US" sz="1800" dirty="0">
                <a:effectLst/>
                <a:latin typeface="Arial" panose="020B0604020202020204" pitchFamily="34" charset="0"/>
                <a:ea typeface="Calibri" panose="020F0502020204030204" pitchFamily="34" charset="0"/>
                <a:cs typeface="Times New Roman" panose="02020603050405020304" pitchFamily="18" charset="0"/>
              </a:rPr>
              <a:t>bicycle </a:t>
            </a:r>
            <a:r>
              <a:rPr lang="en-US" sz="1800">
                <a:effectLst/>
                <a:latin typeface="Arial" panose="020B0604020202020204" pitchFamily="34" charset="0"/>
                <a:ea typeface="Calibri" panose="020F0502020204030204" pitchFamily="34" charset="0"/>
                <a:cs typeface="Times New Roman" panose="02020603050405020304" pitchFamily="18" charset="0"/>
              </a:rPr>
              <a:t>network, and enhance the quality of life in Ventura County. The Plan resulted in Caltrans-compliant bicycle transportation plan documents for all 10 incorporated cities and unincorporated areas. Since the Bicycle Master Plan was completed, total bike lane mileage has increased by approximately 35%, which </a:t>
            </a:r>
            <a:r>
              <a:rPr lang="en-US" sz="1800" dirty="0">
                <a:effectLst/>
                <a:latin typeface="Arial" panose="020B0604020202020204" pitchFamily="34" charset="0"/>
                <a:ea typeface="Calibri" panose="020F0502020204030204" pitchFamily="34" charset="0"/>
                <a:cs typeface="Times New Roman" panose="02020603050405020304" pitchFamily="18" charset="0"/>
              </a:rPr>
              <a:t>I will address more fully later </a:t>
            </a:r>
            <a:r>
              <a:rPr lang="en-US" sz="1800">
                <a:effectLst/>
                <a:latin typeface="Arial" panose="020B0604020202020204" pitchFamily="34" charset="0"/>
                <a:ea typeface="Calibri" panose="020F0502020204030204" pitchFamily="34" charset="0"/>
                <a:cs typeface="Times New Roman" panose="02020603050405020304" pitchFamily="18" charset="0"/>
              </a:rPr>
              <a:t>in the </a:t>
            </a:r>
            <a:r>
              <a:rPr lang="en-US" sz="1800" dirty="0">
                <a:effectLst/>
                <a:latin typeface="Arial" panose="020B0604020202020204" pitchFamily="34" charset="0"/>
                <a:ea typeface="Calibri" panose="020F0502020204030204" pitchFamily="34" charset="0"/>
                <a:cs typeface="Times New Roman" panose="02020603050405020304" pitchFamily="18" charset="0"/>
              </a:rPr>
              <a:t>presentation</a:t>
            </a: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82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In 2017, the Commission approved the </a:t>
            </a:r>
            <a:r>
              <a:rPr lang="en-US" sz="1800" b="1" i="1">
                <a:effectLst/>
                <a:latin typeface="Arial" panose="020B0604020202020204" pitchFamily="34" charset="0"/>
                <a:ea typeface="Calibri" panose="020F0502020204030204" pitchFamily="34" charset="0"/>
                <a:cs typeface="Times New Roman" panose="02020603050405020304" pitchFamily="18" charset="0"/>
              </a:rPr>
              <a:t>Bicycle Wayfinding Plan</a:t>
            </a:r>
            <a:r>
              <a:rPr lang="en-US" sz="1800">
                <a:effectLst/>
                <a:latin typeface="Arial" panose="020B0604020202020204" pitchFamily="34" charset="0"/>
                <a:ea typeface="Calibri" panose="020F0502020204030204" pitchFamily="34" charset="0"/>
                <a:cs typeface="Times New Roman" panose="02020603050405020304" pitchFamily="18" charset="0"/>
              </a:rPr>
              <a:t> to identify and prioritize intercounty and intercity bicycle routes and to develop common signage. The Wayfinding Plan is </a:t>
            </a:r>
            <a:r>
              <a:rPr lang="en-US" sz="1800" dirty="0">
                <a:effectLst/>
                <a:latin typeface="Arial" panose="020B0604020202020204" pitchFamily="34" charset="0"/>
                <a:ea typeface="Calibri" panose="020F0502020204030204" pitchFamily="34" charset="0"/>
                <a:cs typeface="Times New Roman" panose="02020603050405020304" pitchFamily="18" charset="0"/>
              </a:rPr>
              <a:t>intended as a </a:t>
            </a:r>
            <a:r>
              <a:rPr lang="en-US" sz="1800">
                <a:effectLst/>
                <a:latin typeface="Arial" panose="020B0604020202020204" pitchFamily="34" charset="0"/>
                <a:ea typeface="Calibri" panose="020F0502020204030204" pitchFamily="34" charset="0"/>
                <a:cs typeface="Times New Roman" panose="02020603050405020304" pitchFamily="18" charset="0"/>
              </a:rPr>
              <a:t>regional </a:t>
            </a:r>
            <a:r>
              <a:rPr lang="en-US" sz="1800" dirty="0">
                <a:effectLst/>
                <a:latin typeface="Arial" panose="020B0604020202020204" pitchFamily="34" charset="0"/>
                <a:ea typeface="Calibri" panose="020F0502020204030204" pitchFamily="34" charset="0"/>
                <a:cs typeface="Times New Roman" panose="02020603050405020304" pitchFamily="18" charset="0"/>
              </a:rPr>
              <a:t>plan </a:t>
            </a:r>
            <a:r>
              <a:rPr lang="en-US" sz="1800">
                <a:effectLst/>
                <a:latin typeface="Arial" panose="020B0604020202020204" pitchFamily="34" charset="0"/>
                <a:ea typeface="Calibri" panose="020F0502020204030204" pitchFamily="34" charset="0"/>
                <a:cs typeface="Times New Roman" panose="02020603050405020304" pitchFamily="18" charset="0"/>
              </a:rPr>
              <a:t>and </a:t>
            </a:r>
            <a:r>
              <a:rPr lang="en-US" sz="1800" dirty="0">
                <a:effectLst/>
                <a:latin typeface="Arial" panose="020B0604020202020204" pitchFamily="34" charset="0"/>
                <a:ea typeface="Calibri" panose="020F0502020204030204" pitchFamily="34" charset="0"/>
                <a:cs typeface="Times New Roman" panose="02020603050405020304" pitchFamily="18" charset="0"/>
              </a:rPr>
              <a:t>is </a:t>
            </a:r>
            <a:r>
              <a:rPr lang="en-US" sz="1800">
                <a:effectLst/>
                <a:latin typeface="Arial" panose="020B0604020202020204" pitchFamily="34" charset="0"/>
                <a:ea typeface="Calibri" panose="020F0502020204030204" pitchFamily="34" charset="0"/>
                <a:cs typeface="Times New Roman" panose="02020603050405020304" pitchFamily="18" charset="0"/>
              </a:rPr>
              <a:t>not designed to replace local bicycle plans, safe routes to school, or other local efforts.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A subcommittee of the Transportation Technical Advisory Committee oversaw Plan development and provided direction for route selection, ranking, sign design and placement. </a:t>
            </a:r>
            <a:r>
              <a:rPr lang="en-US" sz="1800" dirty="0">
                <a:effectLst/>
                <a:latin typeface="Arial" panose="020B0604020202020204" pitchFamily="34" charset="0"/>
                <a:ea typeface="Calibri" panose="020F0502020204030204" pitchFamily="34" charset="0"/>
                <a:cs typeface="Times New Roman" panose="02020603050405020304" pitchFamily="18" charset="0"/>
              </a:rPr>
              <a:t>The</a:t>
            </a:r>
            <a:r>
              <a:rPr lang="en-US" sz="1800">
                <a:effectLst/>
                <a:latin typeface="Arial" panose="020B0604020202020204" pitchFamily="34" charset="0"/>
                <a:ea typeface="Calibri" panose="020F0502020204030204" pitchFamily="34" charset="0"/>
                <a:cs typeface="Times New Roman" panose="02020603050405020304" pitchFamily="18" charset="0"/>
              </a:rPr>
              <a:t> Bicycle Wayfinding Plan reflects where people currently ride and where they want to ride, rather than tying together existing bike lanes.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rPr>
              <a:t>Routes were identified through various outreach efforts, including the development of a bike wiki, an online tool which allowed the public to draw routes on the existing network and make comments on where they want to ride and what is of interest along the way. Outreach and data sources also included online surveys, booths at local events, direct outreach to bike clubs and other organizations, and data from electronic apps that track bicycle rides, such as Strava and </a:t>
            </a:r>
            <a:r>
              <a:rPr lang="en-US" sz="1800" err="1">
                <a:effectLst/>
                <a:latin typeface="Arial" panose="020B0604020202020204" pitchFamily="34" charset="0"/>
                <a:ea typeface="Calibri" panose="020F0502020204030204" pitchFamily="34" charset="0"/>
              </a:rPr>
              <a:t>MapMyRide</a:t>
            </a:r>
            <a:r>
              <a:rPr lang="en-US" sz="1800">
                <a:effectLst/>
                <a:latin typeface="Arial" panose="020B0604020202020204" pitchFamily="34" charset="0"/>
                <a:ea typeface="Calibri" panose="020F0502020204030204" pitchFamily="34" charset="0"/>
              </a:rPr>
              <a:t>. Bike rides were then organized to analyze differences between parallel routes or to look at specific decision points on a route to determine the best </a:t>
            </a:r>
            <a:r>
              <a:rPr lang="en-US" sz="1800">
                <a:effectLst/>
                <a:latin typeface="Arial" panose="020B0604020202020204" pitchFamily="34" charset="0"/>
                <a:ea typeface="Calibri" panose="020F0502020204030204" pitchFamily="34" charset="0"/>
                <a:cs typeface="Times New Roman" panose="02020603050405020304" pitchFamily="18" charset="0"/>
              </a:rPr>
              <a:t>alternative. Once all data was collected, weighting criteria was applied to the public input to come up with the recommended routes, ranking, and sign recommendations.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Key Recommendations included 17 routes that provide for regional connectivity, a family of bicycle wayfinding signs and placement plans to facilitate a consistent wayfinding experience for people riding bikes across Ventura County, and sign placement plans for implementation by local jurisdictions (Figure 1). The proposed routes were evaluated according to a series of prioritization criteria (Route Readiness, Need, Safety/Comfort/Skill Level, Regional Connections, Community Support), resulting in a prioritized list of the Top 10 Bicycle Routes, shown in Figure 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DO WE HAVE A SENSE OF WHAT HAS BEEN DONE TO DATE / PROGRESS MADE?</a:t>
            </a:r>
          </a:p>
          <a:p>
            <a:endParaRPr lang="en-US" sz="1200">
              <a:solidFill>
                <a:srgbClr val="002060"/>
              </a:solidFill>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919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lvl="0" indent="-228600">
              <a:lnSpc>
                <a:spcPct val="90000"/>
              </a:lnSpc>
              <a:spcAft>
                <a:spcPts val="600"/>
              </a:spcAft>
              <a:buFont typeface="Arial" panose="020B0604020202020204" pitchFamily="34" charset="0"/>
              <a:buChar char="•"/>
              <a:defRPr/>
            </a:pPr>
            <a:r>
              <a:rPr kumimoji="0" lang="en-US" sz="1600" i="0" u="none" strike="noStrike" cap="none" spc="0" normalizeH="0" baseline="0" noProof="0">
                <a:ln>
                  <a:noFill/>
                </a:ln>
                <a:solidFill>
                  <a:srgbClr val="002060"/>
                </a:solidFill>
                <a:effectLst/>
                <a:uLnTx/>
                <a:uFillTx/>
              </a:rPr>
              <a:t>Key recommendations</a:t>
            </a:r>
          </a:p>
          <a:p>
            <a:pPr marL="640080" lvl="2" indent="-228600">
              <a:lnSpc>
                <a:spcPct val="90000"/>
              </a:lnSpc>
              <a:spcAft>
                <a:spcPts val="600"/>
              </a:spcAft>
              <a:buFont typeface="Arial" panose="020B0604020202020204" pitchFamily="34" charset="0"/>
              <a:buChar char="•"/>
              <a:defRPr/>
            </a:pPr>
            <a:r>
              <a:rPr lang="en-US" sz="1600">
                <a:solidFill>
                  <a:srgbClr val="002060"/>
                </a:solidFill>
              </a:rPr>
              <a:t>17 routes for regional connectivity</a:t>
            </a:r>
          </a:p>
          <a:p>
            <a:pPr marL="640080" lvl="2" indent="-228600">
              <a:lnSpc>
                <a:spcPct val="90000"/>
              </a:lnSpc>
              <a:spcAft>
                <a:spcPts val="600"/>
              </a:spcAft>
              <a:buFont typeface="Arial" panose="020B0604020202020204" pitchFamily="34" charset="0"/>
              <a:buChar char="•"/>
              <a:defRPr/>
            </a:pPr>
            <a:r>
              <a:rPr kumimoji="0" lang="en-US" sz="1600" i="0" u="none" strike="noStrike" cap="none" spc="0" normalizeH="0" baseline="0" noProof="0">
                <a:ln>
                  <a:noFill/>
                </a:ln>
                <a:solidFill>
                  <a:srgbClr val="002060"/>
                </a:solidFill>
                <a:effectLst/>
                <a:uLnTx/>
                <a:uFillTx/>
              </a:rPr>
              <a:t>Bicycle wayfinding sign designs</a:t>
            </a:r>
          </a:p>
          <a:p>
            <a:pPr marL="640080" lvl="2" indent="-228600">
              <a:lnSpc>
                <a:spcPct val="90000"/>
              </a:lnSpc>
              <a:spcAft>
                <a:spcPts val="600"/>
              </a:spcAft>
              <a:buFont typeface="Arial" panose="020B0604020202020204" pitchFamily="34" charset="0"/>
              <a:buChar char="•"/>
              <a:defRPr/>
            </a:pPr>
            <a:r>
              <a:rPr kumimoji="0" lang="en-US" sz="1600" i="0" u="none" strike="noStrike" cap="none" spc="0" normalizeH="0" baseline="0" noProof="0">
                <a:ln>
                  <a:noFill/>
                </a:ln>
                <a:solidFill>
                  <a:srgbClr val="002060"/>
                </a:solidFill>
                <a:effectLst/>
                <a:uLnTx/>
                <a:uFillTx/>
              </a:rPr>
              <a:t>Sign placement plans</a:t>
            </a:r>
          </a:p>
          <a:p>
            <a:pPr marL="640080" lvl="2" indent="-228600">
              <a:lnSpc>
                <a:spcPct val="90000"/>
              </a:lnSpc>
              <a:spcAft>
                <a:spcPts val="600"/>
              </a:spcAft>
              <a:buFont typeface="Arial" panose="020B0604020202020204" pitchFamily="34" charset="0"/>
              <a:buChar char="•"/>
              <a:defRPr/>
            </a:pPr>
            <a:endParaRPr kumimoji="0" lang="en-US" sz="1600" i="0" u="none" strike="noStrike"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a:p>
            <a:pPr marL="640080" lvl="2" indent="-228600">
              <a:lnSpc>
                <a:spcPct val="90000"/>
              </a:lnSpc>
              <a:spcAft>
                <a:spcPts val="600"/>
              </a:spcAft>
              <a:buFont typeface="Arial" panose="020B0604020202020204" pitchFamily="34" charset="0"/>
              <a:buChar char="•"/>
              <a:defRPr/>
            </a:pPr>
            <a:r>
              <a:rPr lang="en-US" sz="1800">
                <a:effectLst/>
                <a:latin typeface="Arial" panose="020B0604020202020204" pitchFamily="34" charset="0"/>
                <a:ea typeface="Calibri" panose="020F0502020204030204" pitchFamily="34" charset="0"/>
                <a:cs typeface="Arial" panose="020B0604020202020204" pitchFamily="34" charset="0"/>
              </a:rPr>
              <a:t>The proposed routes were evaluated according to a series of prioritization criteria (Route Readiness, Need, Safety/Comfort/Skill Level, Regional Connections, Community Support), resulting in a prioritized list of the Top 10 Bicycle Routes, shown in Figure 2.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640080" lvl="2" indent="-228600">
              <a:lnSpc>
                <a:spcPct val="90000"/>
              </a:lnSpc>
              <a:spcAft>
                <a:spcPts val="600"/>
              </a:spcAft>
              <a:buFont typeface="Arial" panose="020B0604020202020204" pitchFamily="34" charset="0"/>
              <a:buChar char="•"/>
              <a:defRPr/>
            </a:pPr>
            <a:endParaRPr kumimoji="0" lang="en-US" sz="1600" i="0" u="none" strike="noStrike" cap="none" spc="0" normalizeH="0" baseline="0" noProof="0">
              <a:ln>
                <a:noFill/>
              </a:ln>
              <a:solidFill>
                <a:srgbClr val="002060"/>
              </a:solidFill>
              <a:effectLst/>
              <a:uLnTx/>
              <a:uFillTx/>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59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VCTC acquired the 32-miles Santa Paula Branch Line railroad in 1995 with the intent to construct a multi-use path for active transportation and recreation through the Santa Clara River Valley from Ventura to Piru. VCTC adopted the </a:t>
            </a:r>
            <a:r>
              <a:rPr lang="en-US" sz="1800" b="1">
                <a:effectLst/>
                <a:latin typeface="Arial" panose="020B0604020202020204" pitchFamily="34" charset="0"/>
                <a:ea typeface="Calibri" panose="020F0502020204030204" pitchFamily="34" charset="0"/>
                <a:cs typeface="Times New Roman" panose="02020603050405020304" pitchFamily="18" charset="0"/>
              </a:rPr>
              <a:t>Santa Paula Branch Line Recreational Trail Master Plan and Environmental Impact Report</a:t>
            </a:r>
            <a:r>
              <a:rPr lang="en-US" sz="1800">
                <a:effectLst/>
                <a:latin typeface="Arial" panose="020B0604020202020204" pitchFamily="34" charset="0"/>
                <a:ea typeface="Calibri" panose="020F0502020204030204" pitchFamily="34" charset="0"/>
                <a:cs typeface="Times New Roman" panose="02020603050405020304" pitchFamily="18" charset="0"/>
              </a:rPr>
              <a:t> in 2000, which established roles and responsibilities for VCTC, the County, and corridor cities. Sections of the trail have been constructed in the cities of Santa Paula, Fillmore and unincorporated community of Piru. The SPBL trail is included on the Top 10 high priority corridors for the Bicycle Wayfinding Plan. Renewed efforts to build out remaining sections of the SPBL are anticipated to begin during Fiscal Year 2022/2023.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47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VCTC’s </a:t>
            </a:r>
            <a:r>
              <a:rPr lang="en-US" sz="1800" b="1">
                <a:effectLst/>
                <a:latin typeface="Arial" panose="020B0604020202020204" pitchFamily="34" charset="0"/>
                <a:ea typeface="Calibri" panose="020F0502020204030204" pitchFamily="34" charset="0"/>
                <a:cs typeface="Times New Roman" panose="02020603050405020304" pitchFamily="18" charset="0"/>
              </a:rPr>
              <a:t>Ventura County Comprehensive Transportation Plan</a:t>
            </a:r>
            <a:r>
              <a:rPr lang="en-US" sz="1800">
                <a:effectLst/>
                <a:latin typeface="Arial" panose="020B0604020202020204" pitchFamily="34" charset="0"/>
                <a:ea typeface="Calibri" panose="020F0502020204030204" pitchFamily="34" charset="0"/>
                <a:cs typeface="Times New Roman" panose="02020603050405020304" pitchFamily="18" charset="0"/>
              </a:rPr>
              <a:t> (CTP) Update will synthesize and incorporate active transportation infrastructure, plans, and policies from the County of Ventura and the incorporated cities and make recommendations to improve active transportation infrastructure, facilities, policies, and programs. The CTP Draft Existing Conditions Technical Memorandum identifies the status of active transportation plans by jurisdiction as shown in Table 1 below: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As noted in Table 1, the County of Ventura and the Cities of Oxnard and Ventura are currently updating their respective Active Transportation Plans. As with the VCTC CTP Update, each of these Active Transportation Plans are funded through Caltrans Sustainable Transportation Planning Grants from the Fiscal Year 2020/2021 cycle, with completion dates in February 2023. VCTC staff participate as requested in the development of these Plans, have shared data from the CTP engagement efforts with our County and City partners, and are looking for opportunities to coordinate public outreach where possible to benefit our respective planning efforts.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Through the Southern California Association of Governments Disadvantaged Communities Planning program, an Active Transportation Plan for the Saticoy community was also completed in November 2020. The Vision of the Saticoy Active Transportation Plan is for Saticoy to be “a walking- and biking-friendly community that provides safe, comfortable, convenient, and healthy mobility for people of all ages and abilities.” The Saticoy Plan recommends a mix of shared-use paths, bicycle lanes, routes, greenways, and separated bikeways that facilitate biking and walking throughout the neighborhood and provide connectivity to neighboring communities.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9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VCTC’s </a:t>
            </a:r>
            <a:r>
              <a:rPr lang="en-US" sz="1800" b="1">
                <a:effectLst/>
                <a:latin typeface="Arial" panose="020B0604020202020204" pitchFamily="34" charset="0"/>
                <a:ea typeface="Calibri" panose="020F0502020204030204" pitchFamily="34" charset="0"/>
              </a:rPr>
              <a:t>Ventura County Comprehensive Transportation Plan</a:t>
            </a:r>
            <a:r>
              <a:rPr lang="en-US" sz="1800">
                <a:effectLst/>
                <a:latin typeface="Arial" panose="020B0604020202020204" pitchFamily="34" charset="0"/>
                <a:ea typeface="Calibri" panose="020F0502020204030204" pitchFamily="34" charset="0"/>
              </a:rPr>
              <a:t> (CTP) Update will synthesize and incorporate active transportation infrastructure, plans, and policies from the County of Ventura and the incorporated cities and make recommendations to improve active transportation infrastructure, facilities, policies, and programs.</a:t>
            </a:r>
          </a:p>
          <a:p>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 should also mention that recent VCTC studies have emphasized the importance of investments in Active Transportation. For example, the 101 Communities Connected Multimodal Corridor Study found that Active Transportation projects generally receive a high score through the Communities Connected Index performance metrics. Of the 24 projects with the highest Communities Connected Index score, over 60 percent of those projects were active transportation projects. </a:t>
            </a:r>
            <a:endParaRPr lang="en-US" sz="1800"/>
          </a:p>
          <a:p>
            <a:endParaRPr lang="en-US" sz="180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98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Relative proportion of total lane miles of autos compared to bikes (percentage increase)?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In January 2022, VCTC staff conducted a survey of each of the Cities and County to update the </a:t>
            </a:r>
            <a:r>
              <a:rPr lang="en-US" sz="1800" b="1">
                <a:effectLst/>
                <a:latin typeface="Arial" panose="020B0604020202020204" pitchFamily="34" charset="0"/>
                <a:ea typeface="Calibri" panose="020F0502020204030204" pitchFamily="34" charset="0"/>
                <a:cs typeface="Times New Roman" panose="02020603050405020304" pitchFamily="18" charset="0"/>
              </a:rPr>
              <a:t>Bike Lane Inventory</a:t>
            </a:r>
            <a:r>
              <a:rPr lang="en-US" sz="1800">
                <a:effectLst/>
                <a:latin typeface="Arial" panose="020B0604020202020204" pitchFamily="34" charset="0"/>
                <a:ea typeface="Calibri" panose="020F0502020204030204" pitchFamily="34" charset="0"/>
                <a:cs typeface="Times New Roman" panose="02020603050405020304" pitchFamily="18" charset="0"/>
              </a:rPr>
              <a:t> data. As of February 2022, there are a total of 84.3 miles of Class I shared use paths, 379.9 miles of Class II bike lanes, 76.3 miles of Class III bike routes, and 1.1 miles of Class IV bikeways, for a total of 559.5 centerline miles of bicycle facilities countywide. This reflects an increase of 196.8 centerline miles of bicycle infrastructure countywide between 2008 and 2022, an average increase of 14 miles per year (Table 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042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cs typeface="Times New Roman" panose="02020603050405020304" pitchFamily="18" charset="0"/>
              </a:rPr>
              <a:t>Based on the updated Bicycle Lane Inventory data, VCTC worked with Maps.com to update the </a:t>
            </a:r>
            <a:r>
              <a:rPr lang="en-US" sz="1200" b="1">
                <a:effectLst/>
                <a:latin typeface="Arial" panose="020B0604020202020204" pitchFamily="34" charset="0"/>
                <a:ea typeface="Calibri" panose="020F0502020204030204" pitchFamily="34" charset="0"/>
                <a:cs typeface="Times New Roman" panose="02020603050405020304" pitchFamily="18" charset="0"/>
              </a:rPr>
              <a:t>Regional Bike Map </a:t>
            </a:r>
            <a:r>
              <a:rPr lang="en-US" sz="1200">
                <a:effectLst/>
                <a:latin typeface="Arial" panose="020B0604020202020204" pitchFamily="34" charset="0"/>
                <a:ea typeface="Calibri" panose="020F0502020204030204" pitchFamily="34" charset="0"/>
                <a:cs typeface="Times New Roman" panose="02020603050405020304" pitchFamily="18" charset="0"/>
              </a:rPr>
              <a:t>for release concurrent with Bike Month in May 2022. Updated data is available online at </a:t>
            </a:r>
            <a:r>
              <a:rPr lang="en-US" sz="12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https://www.goventura.org/getting-around/bike/</a:t>
            </a:r>
            <a:r>
              <a:rPr lang="en-US" sz="1200">
                <a:effectLst/>
                <a:latin typeface="Arial" panose="020B0604020202020204" pitchFamily="34" charset="0"/>
                <a:ea typeface="Calibri" panose="020F0502020204030204" pitchFamily="34" charset="0"/>
                <a:cs typeface="Times New Roman" panose="02020603050405020304" pitchFamily="18" charset="0"/>
              </a:rPr>
              <a:t>. Fold out printed bike maps will be distributed to local bike shops, at community events, and available upon request from VCTC.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52DE0-CF13-4D84-BD83-FB49290D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647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320F-2077-4A83-EE3B-60C3C5053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70D3F4-3A74-D511-3DE7-1D4F59628D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EE55A3-28B8-2D26-94C6-06BB83244AC8}"/>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5" name="Footer Placeholder 4">
            <a:extLst>
              <a:ext uri="{FF2B5EF4-FFF2-40B4-BE49-F238E27FC236}">
                <a16:creationId xmlns:a16="http://schemas.microsoft.com/office/drawing/2014/main" id="{EBE665BE-D81C-81ED-259E-CCDE4C8D4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26257-E7CF-3052-06F5-70DBB2957209}"/>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19075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7D17-DCF1-4BF6-0A46-0C37F1AAEF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B758F3-1AC5-FDCF-DB51-95281DE02A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D1216-472C-6D03-B315-20EB397F85F2}"/>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5" name="Footer Placeholder 4">
            <a:extLst>
              <a:ext uri="{FF2B5EF4-FFF2-40B4-BE49-F238E27FC236}">
                <a16:creationId xmlns:a16="http://schemas.microsoft.com/office/drawing/2014/main" id="{A4637EB4-228D-5086-BE3C-4EB252911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551DE-F077-9C03-341A-EFA74E027EBB}"/>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352842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6EC3FF-E8BA-E8DD-B157-6EE2E64718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B24149-1735-BFA5-DC2B-78BC2B1C5D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3584-A4A9-36AA-016C-D72DFB726C81}"/>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5" name="Footer Placeholder 4">
            <a:extLst>
              <a:ext uri="{FF2B5EF4-FFF2-40B4-BE49-F238E27FC236}">
                <a16:creationId xmlns:a16="http://schemas.microsoft.com/office/drawing/2014/main" id="{315638FF-D3C6-8E1F-F434-B1F907DF7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41F28-7183-06A3-BF6E-73D0C179EA5C}"/>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2027968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A20349-F624-4BB3-B144-8D86DF27DE0A}"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227568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A20349-F624-4BB3-B144-8D86DF27DE0A}"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390870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A20349-F624-4BB3-B144-8D86DF27DE0A}"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1734581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A20349-F624-4BB3-B144-8D86DF27DE0A}"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3056405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A20349-F624-4BB3-B144-8D86DF27DE0A}" type="datetimeFigureOut">
              <a:rPr lang="en-US" smtClean="0"/>
              <a:t>5/5/2022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4059094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A20349-F624-4BB3-B144-8D86DF27DE0A}" type="datetimeFigureOut">
              <a:rPr lang="en-US" smtClean="0"/>
              <a:t>5/5/2022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3760409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20349-F624-4BB3-B144-8D86DF27DE0A}" type="datetimeFigureOut">
              <a:rPr lang="en-US" smtClean="0"/>
              <a:t>5/5/2022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38595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A20349-F624-4BB3-B144-8D86DF27DE0A}"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94216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962C-CB0F-987C-47E9-C23877F17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E391F-F742-E401-DBA9-2A1952AFA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89551-F8F7-0741-2097-0695DFCC934D}"/>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5" name="Footer Placeholder 4">
            <a:extLst>
              <a:ext uri="{FF2B5EF4-FFF2-40B4-BE49-F238E27FC236}">
                <a16:creationId xmlns:a16="http://schemas.microsoft.com/office/drawing/2014/main" id="{F372B0B8-53CC-69BE-9114-EF90D41D0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DCCCF-FEFD-9A69-942B-AA68BE7776E1}"/>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1635340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A20349-F624-4BB3-B144-8D86DF27DE0A}"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2886302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A20349-F624-4BB3-B144-8D86DF27DE0A}"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2026106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A20349-F624-4BB3-B144-8D86DF27DE0A}"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E76F1-C1C9-4588-A51A-D03A83790228}" type="slidenum">
              <a:rPr lang="en-US" smtClean="0"/>
              <a:t>‹#›</a:t>
            </a:fld>
            <a:endParaRPr lang="en-US"/>
          </a:p>
        </p:txBody>
      </p:sp>
    </p:spTree>
    <p:extLst>
      <p:ext uri="{BB962C8B-B14F-4D97-AF65-F5344CB8AC3E}">
        <p14:creationId xmlns:p14="http://schemas.microsoft.com/office/powerpoint/2010/main" val="35351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C9BD-65E7-A7F9-70A7-7ECD5B6552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66A646-C52D-0544-3152-6C6BA88041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24743E-E276-7325-88F2-713255182FB1}"/>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5" name="Footer Placeholder 4">
            <a:extLst>
              <a:ext uri="{FF2B5EF4-FFF2-40B4-BE49-F238E27FC236}">
                <a16:creationId xmlns:a16="http://schemas.microsoft.com/office/drawing/2014/main" id="{DAEE9D64-6B8E-6FC8-04F8-798E7A4A3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FFEE2-7D52-3979-7A64-026D2129C0C6}"/>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483851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454B-4618-C60B-80D7-B905E6DF9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5A5A39-79FA-96A8-A9A3-C4B34EE024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90B19-4054-C978-E8CB-D2E3C1CFF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61B90-809C-E42D-7C22-643051A1EDCE}"/>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6" name="Footer Placeholder 5">
            <a:extLst>
              <a:ext uri="{FF2B5EF4-FFF2-40B4-BE49-F238E27FC236}">
                <a16:creationId xmlns:a16="http://schemas.microsoft.com/office/drawing/2014/main" id="{6B655B35-9690-D216-93CA-75CC4E851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ED1A1-29E6-ED72-1E30-4D14E22274CB}"/>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211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2EEF-3F91-2A34-FA76-5C177B3F99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C33C9F-8ED0-6396-293F-A1F5C9D3C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5F720-408E-244F-D2F2-D30497DDD8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822BBF-4842-8421-EEF1-686664F837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BD9E89-F780-753B-AD30-689102DCA4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3A41C3-CDF0-8560-1AD6-9B64F92A50A7}"/>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8" name="Footer Placeholder 7">
            <a:extLst>
              <a:ext uri="{FF2B5EF4-FFF2-40B4-BE49-F238E27FC236}">
                <a16:creationId xmlns:a16="http://schemas.microsoft.com/office/drawing/2014/main" id="{4D39EB04-1AD7-37E9-8750-41A392A6AA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3F0D84-4074-6998-E21F-F8EFB3644283}"/>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20951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C299-FA71-7820-F561-079CC36B02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41AEE1-9057-33F9-1C53-345445E5E07D}"/>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4" name="Footer Placeholder 3">
            <a:extLst>
              <a:ext uri="{FF2B5EF4-FFF2-40B4-BE49-F238E27FC236}">
                <a16:creationId xmlns:a16="http://schemas.microsoft.com/office/drawing/2014/main" id="{268A9BBE-6FD8-7D13-454F-68F55FF9FD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DBD7BB-45DF-4877-5E93-6AD4631812B3}"/>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4117872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461813-9742-BADD-3D62-E069F8E29092}"/>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3" name="Footer Placeholder 2">
            <a:extLst>
              <a:ext uri="{FF2B5EF4-FFF2-40B4-BE49-F238E27FC236}">
                <a16:creationId xmlns:a16="http://schemas.microsoft.com/office/drawing/2014/main" id="{9EB0BCB1-038F-D920-E664-F9AAE5535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73F15-7FDF-B802-21EB-BE101E6C3A94}"/>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267849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2086-7E9D-EAC1-503A-17714C10C2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098F0F-9CA5-CBF7-2F59-FB10850815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8148E-9F37-0CA7-1875-2C11A9A82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26E94-BB61-EFEB-E7DE-0726BC646297}"/>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6" name="Footer Placeholder 5">
            <a:extLst>
              <a:ext uri="{FF2B5EF4-FFF2-40B4-BE49-F238E27FC236}">
                <a16:creationId xmlns:a16="http://schemas.microsoft.com/office/drawing/2014/main" id="{B7D7116E-1FD9-9089-A217-2F6AE771E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77438-FF8C-AFCB-1F32-7033F6B57412}"/>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163007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A3DE-9980-A200-9D97-1889CB2A3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815A0C-8613-4D13-C68D-67785EEEA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F14FC3-1CC6-6F10-CBDE-1C7005D39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01870-CEFF-2DBA-15DA-7BA4E596208A}"/>
              </a:ext>
            </a:extLst>
          </p:cNvPr>
          <p:cNvSpPr>
            <a:spLocks noGrp="1"/>
          </p:cNvSpPr>
          <p:nvPr>
            <p:ph type="dt" sz="half" idx="10"/>
          </p:nvPr>
        </p:nvSpPr>
        <p:spPr/>
        <p:txBody>
          <a:bodyPr/>
          <a:lstStyle/>
          <a:p>
            <a:fld id="{43F01BB7-C8B4-470A-B36E-48E1CB0B8F43}" type="datetimeFigureOut">
              <a:rPr lang="en-US" smtClean="0"/>
              <a:t>5/5/2022</a:t>
            </a:fld>
            <a:endParaRPr lang="en-US"/>
          </a:p>
        </p:txBody>
      </p:sp>
      <p:sp>
        <p:nvSpPr>
          <p:cNvPr id="6" name="Footer Placeholder 5">
            <a:extLst>
              <a:ext uri="{FF2B5EF4-FFF2-40B4-BE49-F238E27FC236}">
                <a16:creationId xmlns:a16="http://schemas.microsoft.com/office/drawing/2014/main" id="{02C858E5-A7FD-15A6-9484-0E108A54C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8C753C-C862-7386-184B-7CCB865675F8}"/>
              </a:ext>
            </a:extLst>
          </p:cNvPr>
          <p:cNvSpPr>
            <a:spLocks noGrp="1"/>
          </p:cNvSpPr>
          <p:nvPr>
            <p:ph type="sldNum" sz="quarter" idx="12"/>
          </p:nvPr>
        </p:nvSpPr>
        <p:spPr/>
        <p:txBody>
          <a:bodyPr/>
          <a:lstStyle/>
          <a:p>
            <a:fld id="{9E555890-B0AA-446E-9AF3-DCED4033CC47}" type="slidenum">
              <a:rPr lang="en-US" smtClean="0"/>
              <a:t>‹#›</a:t>
            </a:fld>
            <a:endParaRPr lang="en-US"/>
          </a:p>
        </p:txBody>
      </p:sp>
    </p:spTree>
    <p:extLst>
      <p:ext uri="{BB962C8B-B14F-4D97-AF65-F5344CB8AC3E}">
        <p14:creationId xmlns:p14="http://schemas.microsoft.com/office/powerpoint/2010/main" val="284925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EB858-3A6B-F25B-CB22-3DCE44789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E13B7-4CA9-58CF-8378-34F0D2791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3679F-DAA4-9DA9-CC4E-CAC8D91375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01BB7-C8B4-470A-B36E-48E1CB0B8F43}" type="datetimeFigureOut">
              <a:rPr lang="en-US" smtClean="0"/>
              <a:t>5/5/2022</a:t>
            </a:fld>
            <a:endParaRPr lang="en-US"/>
          </a:p>
        </p:txBody>
      </p:sp>
      <p:sp>
        <p:nvSpPr>
          <p:cNvPr id="5" name="Footer Placeholder 4">
            <a:extLst>
              <a:ext uri="{FF2B5EF4-FFF2-40B4-BE49-F238E27FC236}">
                <a16:creationId xmlns:a16="http://schemas.microsoft.com/office/drawing/2014/main" id="{6C1283EF-0AD4-1C67-1C68-977EF83172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3CC10B-7584-0C71-A7CE-8212EE0E25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55890-B0AA-446E-9AF3-DCED4033CC47}" type="slidenum">
              <a:rPr lang="en-US" smtClean="0"/>
              <a:t>‹#›</a:t>
            </a:fld>
            <a:endParaRPr lang="en-US"/>
          </a:p>
        </p:txBody>
      </p:sp>
    </p:spTree>
    <p:extLst>
      <p:ext uri="{BB962C8B-B14F-4D97-AF65-F5344CB8AC3E}">
        <p14:creationId xmlns:p14="http://schemas.microsoft.com/office/powerpoint/2010/main" val="401807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20349-F624-4BB3-B144-8D86DF27DE0A}" type="datetimeFigureOut">
              <a:rPr lang="en-US" smtClean="0"/>
              <a:t>5/5/2022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E76F1-C1C9-4588-A51A-D03A83790228}" type="slidenum">
              <a:rPr lang="en-US" smtClean="0"/>
              <a:t>‹#›</a:t>
            </a:fld>
            <a:endParaRPr lang="en-US"/>
          </a:p>
        </p:txBody>
      </p:sp>
    </p:spTree>
    <p:extLst>
      <p:ext uri="{BB962C8B-B14F-4D97-AF65-F5344CB8AC3E}">
        <p14:creationId xmlns:p14="http://schemas.microsoft.com/office/powerpoint/2010/main" val="3546083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A1_5EED8B23.xm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www.goventura.org/getting-around/bike/"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1D9226-0A13-A756-26DD-4228D6912795}"/>
              </a:ext>
            </a:extLst>
          </p:cNvPr>
          <p:cNvSpPr>
            <a:spLocks noGrp="1"/>
          </p:cNvSpPr>
          <p:nvPr>
            <p:ph type="ctrTitle"/>
          </p:nvPr>
        </p:nvSpPr>
        <p:spPr>
          <a:xfrm>
            <a:off x="621880" y="634654"/>
            <a:ext cx="4216500" cy="3566160"/>
          </a:xfrm>
        </p:spPr>
        <p:txBody>
          <a:bodyPr anchor="b">
            <a:normAutofit/>
          </a:bodyPr>
          <a:lstStyle/>
          <a:p>
            <a:pPr algn="l"/>
            <a:r>
              <a:rPr lang="en-US" sz="5400">
                <a:solidFill>
                  <a:srgbClr val="002060"/>
                </a:solidFill>
                <a:effectLst>
                  <a:outerShdw blurRad="38100" dist="38100" dir="2700000" algn="tl">
                    <a:srgbClr val="000000">
                      <a:alpha val="43137"/>
                    </a:srgbClr>
                  </a:outerShdw>
                </a:effectLst>
              </a:rPr>
              <a:t>Active Transportation Overview</a:t>
            </a:r>
          </a:p>
        </p:txBody>
      </p:sp>
      <p:sp>
        <p:nvSpPr>
          <p:cNvPr id="3" name="Subtitle 2">
            <a:extLst>
              <a:ext uri="{FF2B5EF4-FFF2-40B4-BE49-F238E27FC236}">
                <a16:creationId xmlns:a16="http://schemas.microsoft.com/office/drawing/2014/main" id="{864B2B48-D24B-DEC0-078B-1AE2D709A688}"/>
              </a:ext>
            </a:extLst>
          </p:cNvPr>
          <p:cNvSpPr>
            <a:spLocks noGrp="1"/>
          </p:cNvSpPr>
          <p:nvPr>
            <p:ph type="subTitle" idx="1"/>
          </p:nvPr>
        </p:nvSpPr>
        <p:spPr>
          <a:xfrm>
            <a:off x="890339" y="4636008"/>
            <a:ext cx="3734014" cy="1572768"/>
          </a:xfrm>
        </p:spPr>
        <p:txBody>
          <a:bodyPr>
            <a:normAutofit lnSpcReduction="10000"/>
          </a:bodyPr>
          <a:lstStyle/>
          <a:p>
            <a:pPr algn="l"/>
            <a:r>
              <a:rPr lang="en-US">
                <a:solidFill>
                  <a:srgbClr val="002060"/>
                </a:solidFill>
                <a:effectLst>
                  <a:outerShdw blurRad="38100" dist="38100" dir="2700000" algn="tl">
                    <a:srgbClr val="000000">
                      <a:alpha val="43137"/>
                    </a:srgbClr>
                  </a:outerShdw>
                </a:effectLst>
              </a:rPr>
              <a:t>Planning, Outreach,          and Programming</a:t>
            </a:r>
          </a:p>
          <a:p>
            <a:pPr algn="l"/>
            <a:endParaRPr lang="en-US">
              <a:solidFill>
                <a:srgbClr val="002060"/>
              </a:solidFill>
              <a:effectLst>
                <a:outerShdw blurRad="38100" dist="38100" dir="2700000" algn="tl">
                  <a:srgbClr val="000000">
                    <a:alpha val="43137"/>
                  </a:srgbClr>
                </a:outerShdw>
              </a:effectLst>
            </a:endParaRPr>
          </a:p>
          <a:p>
            <a:pPr algn="l"/>
            <a:r>
              <a:rPr lang="en-US">
                <a:solidFill>
                  <a:srgbClr val="002060"/>
                </a:solidFill>
                <a:effectLst>
                  <a:outerShdw blurRad="38100" dist="38100" dir="2700000" algn="tl">
                    <a:srgbClr val="000000">
                      <a:alpha val="43137"/>
                    </a:srgbClr>
                  </a:outerShdw>
                </a:effectLst>
              </a:rPr>
              <a:t>May 6, 2022</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bicyclists on a road by the water&#10;&#10;Description automatically generated with medium confidence">
            <a:extLst>
              <a:ext uri="{FF2B5EF4-FFF2-40B4-BE49-F238E27FC236}">
                <a16:creationId xmlns:a16="http://schemas.microsoft.com/office/drawing/2014/main" id="{64B6FA72-BE8B-8B5D-0984-0388E142F219}"/>
              </a:ext>
            </a:extLst>
          </p:cNvPr>
          <p:cNvPicPr>
            <a:picLocks noChangeAspect="1"/>
          </p:cNvPicPr>
          <p:nvPr/>
        </p:nvPicPr>
        <p:blipFill rotWithShape="1">
          <a:blip r:embed="rId3">
            <a:extLst>
              <a:ext uri="{28A0092B-C50C-407E-A947-70E740481C1C}">
                <a14:useLocalDpi xmlns:a14="http://schemas.microsoft.com/office/drawing/2010/main" val="0"/>
              </a:ext>
            </a:extLst>
          </a:blip>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7">
            <a:extLst>
              <a:ext uri="{FF2B5EF4-FFF2-40B4-BE49-F238E27FC236}">
                <a16:creationId xmlns:a16="http://schemas.microsoft.com/office/drawing/2014/main" id="{9EB5A80D-7CFF-65B6-2270-BE06B50883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620355" y="634654"/>
            <a:ext cx="1734446" cy="1059939"/>
          </a:xfrm>
          <a:prstGeom prst="rect">
            <a:avLst/>
          </a:prstGeom>
        </p:spPr>
      </p:pic>
    </p:spTree>
    <p:extLst>
      <p:ext uri="{BB962C8B-B14F-4D97-AF65-F5344CB8AC3E}">
        <p14:creationId xmlns:p14="http://schemas.microsoft.com/office/powerpoint/2010/main" val="2240555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92367" y="4781320"/>
            <a:ext cx="2879533" cy="1379599"/>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rPr>
              <a:t>Outreach</a:t>
            </a:r>
          </a:p>
        </p:txBody>
      </p:sp>
      <p:pic>
        <p:nvPicPr>
          <p:cNvPr id="7" name="Picture 6">
            <a:extLst>
              <a:ext uri="{FF2B5EF4-FFF2-40B4-BE49-F238E27FC236}">
                <a16:creationId xmlns:a16="http://schemas.microsoft.com/office/drawing/2014/main" id="{4D958A74-DDC4-3DDC-9843-407C705CDF73}"/>
              </a:ext>
            </a:extLst>
          </p:cNvPr>
          <p:cNvPicPr>
            <a:picLocks noChangeAspect="1"/>
          </p:cNvPicPr>
          <p:nvPr/>
        </p:nvPicPr>
        <p:blipFill rotWithShape="1">
          <a:blip r:embed="rId3"/>
          <a:srcRect b="1486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Rectangle 3"/>
          <p:cNvSpPr/>
          <p:nvPr/>
        </p:nvSpPr>
        <p:spPr>
          <a:xfrm>
            <a:off x="3771900" y="4259853"/>
            <a:ext cx="7485413" cy="2452687"/>
          </a:xfrm>
          <a:prstGeom prst="rect">
            <a:avLst/>
          </a:prstGeom>
        </p:spPr>
        <p:txBody>
          <a:bodyPr vert="horz" lIns="91440" tIns="45720" rIns="91440" bIns="45720" rtlCol="0" anchor="ctr">
            <a:normAutofit/>
          </a:bodyPr>
          <a:lstStyle/>
          <a:p>
            <a:pPr marL="182880" marR="0" lvl="0" indent="-182880" fontAlgn="auto">
              <a:lnSpc>
                <a:spcPct val="90000"/>
              </a:lnSpc>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rgbClr val="002060"/>
                </a:solidFill>
                <a:effectLst/>
                <a:uLnTx/>
                <a:uFillTx/>
              </a:rPr>
              <a:t>May is Bike Month!</a:t>
            </a:r>
          </a:p>
          <a:p>
            <a:pPr marL="182880" marR="0" lvl="0" indent="-182880" fontAlgn="auto">
              <a:lnSpc>
                <a:spcPct val="90000"/>
              </a:lnSpc>
              <a:spcBef>
                <a:spcPts val="0"/>
              </a:spcBef>
              <a:spcAft>
                <a:spcPts val="600"/>
              </a:spcAft>
              <a:buClrTx/>
              <a:buSzTx/>
              <a:buFont typeface="Arial" panose="020B0604020202020204" pitchFamily="34" charset="0"/>
              <a:buChar char="•"/>
              <a:tabLst/>
              <a:defRPr/>
            </a:pPr>
            <a:r>
              <a:rPr lang="en-US" sz="2000">
                <a:solidFill>
                  <a:srgbClr val="002060"/>
                </a:solidFill>
              </a:rPr>
              <a:t>Bike to Work Week &amp; Day</a:t>
            </a:r>
          </a:p>
          <a:p>
            <a:pPr marL="182880" marR="0" lvl="0" indent="-182880" fontAlgn="auto">
              <a:lnSpc>
                <a:spcPct val="90000"/>
              </a:lnSpc>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rgbClr val="002060"/>
                </a:solidFill>
                <a:effectLst/>
                <a:uLnTx/>
                <a:uFillTx/>
              </a:rPr>
              <a:t>Bike Safety Social Media C</a:t>
            </a:r>
            <a:r>
              <a:rPr lang="en-US" sz="2000">
                <a:solidFill>
                  <a:srgbClr val="002060"/>
                </a:solidFill>
              </a:rPr>
              <a:t>ampaign</a:t>
            </a:r>
          </a:p>
          <a:p>
            <a:pPr marL="182880" marR="0" lvl="0" indent="-182880" fontAlgn="auto">
              <a:lnSpc>
                <a:spcPct val="90000"/>
              </a:lnSpc>
              <a:spcBef>
                <a:spcPts val="0"/>
              </a:spcBef>
              <a:spcAft>
                <a:spcPts val="600"/>
              </a:spcAft>
              <a:buClrTx/>
              <a:buSzTx/>
              <a:buFont typeface="Arial" panose="020B0604020202020204" pitchFamily="34" charset="0"/>
              <a:buChar char="•"/>
              <a:tabLst/>
              <a:defRPr/>
            </a:pPr>
            <a:r>
              <a:rPr lang="en-US" sz="2000">
                <a:solidFill>
                  <a:srgbClr val="002060"/>
                </a:solidFill>
              </a:rPr>
              <a:t>Upcoming Updates to Goventura Bike Web Page </a:t>
            </a:r>
            <a:endParaRPr kumimoji="0" lang="en-US" sz="2000" i="0" u="none" strike="noStrike" cap="none" spc="0" normalizeH="0" baseline="0" noProof="0">
              <a:ln>
                <a:noFill/>
              </a:ln>
              <a:solidFill>
                <a:srgbClr val="002060"/>
              </a:solidFill>
              <a:effectLst/>
              <a:uLnTx/>
              <a:uFillTx/>
            </a:endParaRPr>
          </a:p>
        </p:txBody>
      </p:sp>
      <p:cxnSp>
        <p:nvCxnSpPr>
          <p:cNvPr id="8" name="Straight Connector 7">
            <a:extLst>
              <a:ext uri="{FF2B5EF4-FFF2-40B4-BE49-F238E27FC236}">
                <a16:creationId xmlns:a16="http://schemas.microsoft.com/office/drawing/2014/main" id="{F802B55E-A007-6C96-C2FB-6A479D157B67}"/>
              </a:ext>
            </a:extLst>
          </p:cNvPr>
          <p:cNvCxnSpPr>
            <a:cxnSpLocks/>
          </p:cNvCxnSpPr>
          <p:nvPr/>
        </p:nvCxnSpPr>
        <p:spPr>
          <a:xfrm>
            <a:off x="3265124" y="4934574"/>
            <a:ext cx="0" cy="1103244"/>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0" name="Picture 9" descr="A picture containing diagram&#10;&#10;Description automatically generated">
            <a:extLst>
              <a:ext uri="{FF2B5EF4-FFF2-40B4-BE49-F238E27FC236}">
                <a16:creationId xmlns:a16="http://schemas.microsoft.com/office/drawing/2014/main" id="{030413F5-D59C-1E00-BEA7-69F9860B1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981" y="1639025"/>
            <a:ext cx="2225262" cy="2981349"/>
          </a:xfrm>
          <a:prstGeom prst="rect">
            <a:avLst/>
          </a:prstGeom>
        </p:spPr>
      </p:pic>
      <p:pic>
        <p:nvPicPr>
          <p:cNvPr id="12" name="Picture 11" descr="Shape&#10;&#10;Description automatically generated">
            <a:extLst>
              <a:ext uri="{FF2B5EF4-FFF2-40B4-BE49-F238E27FC236}">
                <a16:creationId xmlns:a16="http://schemas.microsoft.com/office/drawing/2014/main" id="{336CD36D-B9B1-3632-AD5D-A2FE24D27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6792" y="1639025"/>
            <a:ext cx="2225262" cy="2932975"/>
          </a:xfrm>
          <a:prstGeom prst="rect">
            <a:avLst/>
          </a:prstGeom>
        </p:spPr>
      </p:pic>
    </p:spTree>
    <p:extLst>
      <p:ext uri="{BB962C8B-B14F-4D97-AF65-F5344CB8AC3E}">
        <p14:creationId xmlns:p14="http://schemas.microsoft.com/office/powerpoint/2010/main" val="7305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0080" y="624600"/>
            <a:ext cx="3887853" cy="195684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rPr>
              <a:t>Active Transportation Program</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road&#10;&#10;Description automatically generated">
            <a:extLst>
              <a:ext uri="{FF2B5EF4-FFF2-40B4-BE49-F238E27FC236}">
                <a16:creationId xmlns:a16="http://schemas.microsoft.com/office/drawing/2014/main" id="{B5B57817-4127-23BC-B321-D1DF61A9EED9}"/>
              </a:ext>
            </a:extLst>
          </p:cNvPr>
          <p:cNvPicPr>
            <a:picLocks noChangeAspect="1"/>
          </p:cNvPicPr>
          <p:nvPr/>
        </p:nvPicPr>
        <p:blipFill rotWithShape="1">
          <a:blip r:embed="rId3">
            <a:extLst>
              <a:ext uri="{28A0092B-C50C-407E-A947-70E740481C1C}">
                <a14:useLocalDpi xmlns:a14="http://schemas.microsoft.com/office/drawing/2010/main" val="0"/>
              </a:ext>
            </a:extLst>
          </a:blip>
          <a:srcRect l="5555" r="192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
        <p:nvSpPr>
          <p:cNvPr id="9" name="TextBox 8">
            <a:extLst>
              <a:ext uri="{FF2B5EF4-FFF2-40B4-BE49-F238E27FC236}">
                <a16:creationId xmlns:a16="http://schemas.microsoft.com/office/drawing/2014/main" id="{51F671D0-5903-0ACF-06F6-E8B593A8AA47}"/>
              </a:ext>
            </a:extLst>
          </p:cNvPr>
          <p:cNvSpPr txBox="1"/>
          <p:nvPr/>
        </p:nvSpPr>
        <p:spPr>
          <a:xfrm>
            <a:off x="640080" y="2868482"/>
            <a:ext cx="3661220" cy="2816156"/>
          </a:xfrm>
          <a:prstGeom prst="rect">
            <a:avLst/>
          </a:prstGeom>
          <a:noFill/>
        </p:spPr>
        <p:txBody>
          <a:bodyPr wrap="square">
            <a:spAutoFit/>
          </a:bodyPr>
          <a:lstStyle/>
          <a:p>
            <a:pPr marL="182880" marR="0" lvl="0" indent="-182880" fontAlgn="auto">
              <a:lnSpc>
                <a:spcPct val="90000"/>
              </a:lnSpc>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rgbClr val="002060"/>
                </a:solidFill>
                <a:effectLst/>
                <a:uLnTx/>
                <a:uFillTx/>
              </a:rPr>
              <a:t>California Transportation Commission / Caltrans</a:t>
            </a:r>
            <a:endParaRPr lang="en-US" sz="2000">
              <a:solidFill>
                <a:srgbClr val="002060"/>
              </a:solidFill>
            </a:endParaRPr>
          </a:p>
          <a:p>
            <a:pPr marL="182880" marR="0" lvl="0" indent="-182880" fontAlgn="auto">
              <a:lnSpc>
                <a:spcPct val="90000"/>
              </a:lnSpc>
              <a:spcBef>
                <a:spcPts val="0"/>
              </a:spcBef>
              <a:spcAft>
                <a:spcPts val="600"/>
              </a:spcAft>
              <a:buClrTx/>
              <a:buSzTx/>
              <a:buFont typeface="Arial" panose="020B0604020202020204" pitchFamily="34" charset="0"/>
              <a:buChar char="•"/>
              <a:tabLst/>
              <a:defRPr/>
            </a:pPr>
            <a:r>
              <a:rPr lang="en-US" sz="2000">
                <a:solidFill>
                  <a:srgbClr val="002060"/>
                </a:solidFill>
              </a:rPr>
              <a:t>6</a:t>
            </a:r>
            <a:r>
              <a:rPr lang="en-US" sz="2000" baseline="30000">
                <a:solidFill>
                  <a:srgbClr val="002060"/>
                </a:solidFill>
              </a:rPr>
              <a:t>th</a:t>
            </a:r>
            <a:r>
              <a:rPr lang="en-US" sz="2000">
                <a:solidFill>
                  <a:srgbClr val="002060"/>
                </a:solidFill>
              </a:rPr>
              <a:t> Cycle Applications            Due June 15</a:t>
            </a:r>
            <a:r>
              <a:rPr lang="en-US" sz="2000" baseline="30000">
                <a:solidFill>
                  <a:srgbClr val="002060"/>
                </a:solidFill>
              </a:rPr>
              <a:t>th</a:t>
            </a:r>
            <a:endParaRPr lang="en-US" sz="2000">
              <a:solidFill>
                <a:srgbClr val="002060"/>
              </a:solidFill>
            </a:endParaRPr>
          </a:p>
          <a:p>
            <a:pPr marL="182880" marR="0" lvl="0" indent="-182880" fontAlgn="auto">
              <a:lnSpc>
                <a:spcPct val="90000"/>
              </a:lnSpc>
              <a:spcBef>
                <a:spcPts val="0"/>
              </a:spcBef>
              <a:spcAft>
                <a:spcPts val="600"/>
              </a:spcAft>
              <a:buClrTx/>
              <a:buSzTx/>
              <a:buFont typeface="Arial" panose="020B0604020202020204" pitchFamily="34" charset="0"/>
              <a:buChar char="•"/>
              <a:tabLst/>
              <a:defRPr/>
            </a:pPr>
            <a:r>
              <a:rPr lang="en-US" sz="2000">
                <a:solidFill>
                  <a:srgbClr val="002060"/>
                </a:solidFill>
              </a:rPr>
              <a:t>50% of available funds distributed on statewide competitive basis</a:t>
            </a:r>
          </a:p>
          <a:p>
            <a:pPr marL="182880" marR="0" lvl="0" indent="-182880" fontAlgn="auto">
              <a:lnSpc>
                <a:spcPct val="90000"/>
              </a:lnSpc>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rgbClr val="002060"/>
                </a:solidFill>
                <a:effectLst/>
                <a:uLnTx/>
                <a:uFillTx/>
              </a:rPr>
              <a:t>Remaining funds distributed at regional level</a:t>
            </a:r>
            <a:r>
              <a:rPr lang="en-US" sz="2000">
                <a:solidFill>
                  <a:srgbClr val="002060"/>
                </a:solidFill>
              </a:rPr>
              <a:t> with VCTC input </a:t>
            </a:r>
            <a:endParaRPr kumimoji="0" lang="en-US" sz="2000" i="0" u="none" strike="noStrike" cap="none" spc="0" normalizeH="0" baseline="0" noProof="0">
              <a:ln>
                <a:noFill/>
              </a:ln>
              <a:solidFill>
                <a:srgbClr val="002060"/>
              </a:solidFill>
              <a:effectLst/>
              <a:uLnTx/>
              <a:uFillTx/>
            </a:endParaRPr>
          </a:p>
        </p:txBody>
      </p:sp>
    </p:spTree>
    <p:extLst>
      <p:ext uri="{BB962C8B-B14F-4D97-AF65-F5344CB8AC3E}">
        <p14:creationId xmlns:p14="http://schemas.microsoft.com/office/powerpoint/2010/main" val="212095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9332" y="954385"/>
            <a:ext cx="4670097" cy="1605681"/>
          </a:xfrm>
          <a:prstGeom prst="rect">
            <a:avLst/>
          </a:prstGeom>
        </p:spPr>
        <p:txBody>
          <a:bodyPr vert="horz" lIns="91440" tIns="45720" rIns="91440" bIns="45720" rtlCol="0" anchor="b">
            <a:noAutofit/>
          </a:bodyPr>
          <a:lstStyle/>
          <a:p>
            <a:pPr marR="0" lvl="0" fontAlgn="auto">
              <a:lnSpc>
                <a:spcPct val="110000"/>
              </a:lnSpc>
              <a:spcBef>
                <a:spcPts val="0"/>
              </a:spcBef>
              <a:spcAft>
                <a:spcPts val="600"/>
              </a:spcAft>
              <a:buClrTx/>
              <a:buSzTx/>
              <a:tabLst/>
              <a:defRPr/>
            </a:pPr>
            <a:r>
              <a:rPr lang="en-US" sz="360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Congestion Mitigation and Air Quality (CMAQ)</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0080" y="2723754"/>
            <a:ext cx="4372595" cy="3930433"/>
          </a:xfrm>
          <a:prstGeom prst="rect">
            <a:avLst/>
          </a:prstGeom>
        </p:spPr>
        <p:txBody>
          <a:bodyPr vert="horz" lIns="91440" tIns="45720" rIns="91440" bIns="45720" rtlCol="0">
            <a:normAutofit fontScale="92500"/>
          </a:bodyPr>
          <a:lstStyle/>
          <a:p>
            <a:pPr marL="182880" lvl="1" indent="-182880">
              <a:lnSpc>
                <a:spcPct val="110000"/>
              </a:lnSpc>
              <a:spcAft>
                <a:spcPts val="600"/>
              </a:spcAft>
              <a:buFont typeface="Arial" panose="020B0604020202020204" pitchFamily="34" charset="0"/>
              <a:buChar char="•"/>
              <a:defRPr/>
            </a:pPr>
            <a:r>
              <a:rPr kumimoji="0" lang="en-US" sz="2200" i="0" u="none" strike="noStrike" cap="none" spc="0" normalizeH="0" baseline="0" noProof="0">
                <a:ln>
                  <a:noFill/>
                </a:ln>
                <a:solidFill>
                  <a:schemeClr val="accent5">
                    <a:lumMod val="50000"/>
                  </a:schemeClr>
                </a:solidFill>
                <a:uLnTx/>
                <a:uFillTx/>
                <a:latin typeface="Calibri" panose="020F0502020204030204" pitchFamily="34" charset="0"/>
                <a:cs typeface="Calibri" panose="020F0502020204030204" pitchFamily="34" charset="0"/>
              </a:rPr>
              <a:t>Funds transportation projects that improve </a:t>
            </a:r>
            <a:r>
              <a:rPr lang="en-US" sz="2200">
                <a:solidFill>
                  <a:schemeClr val="accent5">
                    <a:lumMod val="50000"/>
                  </a:schemeClr>
                </a:solidFill>
                <a:latin typeface="Calibri" panose="020F0502020204030204" pitchFamily="34" charset="0"/>
                <a:cs typeface="Calibri" panose="020F0502020204030204" pitchFamily="34" charset="0"/>
              </a:rPr>
              <a:t>air quality, inc. bike/pedestrian improvements, transit system improvements, and alternative-fueled vehicles</a:t>
            </a:r>
          </a:p>
          <a:p>
            <a:pPr marL="182880" lvl="1" indent="-182880">
              <a:lnSpc>
                <a:spcPct val="110000"/>
              </a:lnSpc>
              <a:spcAft>
                <a:spcPts val="600"/>
              </a:spcAft>
              <a:buFont typeface="Arial" panose="020B0604020202020204" pitchFamily="34" charset="0"/>
              <a:buChar char="•"/>
              <a:defRPr/>
            </a:pPr>
            <a:r>
              <a:rPr lang="en-US" sz="2200">
                <a:solidFill>
                  <a:schemeClr val="accent5">
                    <a:lumMod val="50000"/>
                  </a:schemeClr>
                </a:solidFill>
                <a:effectLst/>
                <a:latin typeface="Calibri" panose="020F0502020204030204" pitchFamily="34" charset="0"/>
                <a:cs typeface="Calibri" panose="020F0502020204030204" pitchFamily="34" charset="0"/>
              </a:rPr>
              <a:t>VCTC apportionment approximately $11.8M per year</a:t>
            </a:r>
          </a:p>
          <a:p>
            <a:pPr marL="182880" lvl="1" indent="-182880">
              <a:lnSpc>
                <a:spcPct val="110000"/>
              </a:lnSpc>
              <a:spcAft>
                <a:spcPts val="600"/>
              </a:spcAft>
              <a:buFont typeface="Arial" panose="020B0604020202020204" pitchFamily="34" charset="0"/>
              <a:buChar char="•"/>
              <a:defRPr/>
            </a:pPr>
            <a:r>
              <a:rPr kumimoji="0" lang="en-US" sz="2200" i="0" u="none" strike="noStrike" cap="none" spc="0" normalizeH="0" baseline="0" noProof="0">
                <a:ln>
                  <a:noFill/>
                </a:ln>
                <a:solidFill>
                  <a:schemeClr val="accent5">
                    <a:lumMod val="50000"/>
                  </a:schemeClr>
                </a:solidFill>
                <a:effectLst/>
                <a:uLnTx/>
                <a:uFillTx/>
                <a:latin typeface="Calibri" panose="020F0502020204030204" pitchFamily="34" charset="0"/>
                <a:cs typeface="Calibri" panose="020F0502020204030204" pitchFamily="34" charset="0"/>
              </a:rPr>
              <a:t>Distributed through Call for Projects </a:t>
            </a:r>
          </a:p>
          <a:p>
            <a:pPr marL="182880" lvl="1" indent="-182880">
              <a:lnSpc>
                <a:spcPct val="110000"/>
              </a:lnSpc>
              <a:spcAft>
                <a:spcPts val="600"/>
              </a:spcAft>
              <a:buFont typeface="Arial" panose="020B0604020202020204" pitchFamily="34" charset="0"/>
              <a:buChar char="•"/>
              <a:defRPr/>
            </a:pPr>
            <a:r>
              <a:rPr kumimoji="0" lang="en-US" sz="2200" i="0" u="none" strike="noStrike" cap="none" spc="0" normalizeH="0" baseline="0" noProof="0">
                <a:ln>
                  <a:noFill/>
                </a:ln>
                <a:solidFill>
                  <a:schemeClr val="accent5">
                    <a:lumMod val="50000"/>
                  </a:schemeClr>
                </a:solidFill>
                <a:effectLst/>
                <a:uLnTx/>
                <a:uFillTx/>
                <a:latin typeface="Calibri" panose="020F0502020204030204" pitchFamily="34" charset="0"/>
                <a:cs typeface="Calibri" panose="020F0502020204030204" pitchFamily="34" charset="0"/>
              </a:rPr>
              <a:t>Guidelines to Commission in Sept. 2022</a:t>
            </a:r>
          </a:p>
        </p:txBody>
      </p:sp>
      <p:pic>
        <p:nvPicPr>
          <p:cNvPr id="6" name="Picture 5" descr="A picture containing bicycle, outdoor, sky, parked&#10;&#10;Description automatically generated">
            <a:extLst>
              <a:ext uri="{FF2B5EF4-FFF2-40B4-BE49-F238E27FC236}">
                <a16:creationId xmlns:a16="http://schemas.microsoft.com/office/drawing/2014/main" id="{2245574A-0B6A-40B8-DFCD-E4402D3C19A6}"/>
              </a:ext>
            </a:extLst>
          </p:cNvPr>
          <p:cNvPicPr>
            <a:picLocks noChangeAspect="1"/>
          </p:cNvPicPr>
          <p:nvPr/>
        </p:nvPicPr>
        <p:blipFill rotWithShape="1">
          <a:blip r:embed="rId3">
            <a:extLst>
              <a:ext uri="{28A0092B-C50C-407E-A947-70E740481C1C}">
                <a14:useLocalDpi xmlns:a14="http://schemas.microsoft.com/office/drawing/2010/main" val="0"/>
              </a:ext>
            </a:extLst>
          </a:blip>
          <a:srcRect l="7639" r="2540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Tree>
    <p:extLst>
      <p:ext uri="{BB962C8B-B14F-4D97-AF65-F5344CB8AC3E}">
        <p14:creationId xmlns:p14="http://schemas.microsoft.com/office/powerpoint/2010/main" val="26258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5929" y="1221081"/>
            <a:ext cx="4704248" cy="1347624"/>
          </a:xfrm>
          <a:prstGeom prst="rect">
            <a:avLst/>
          </a:prstGeom>
        </p:spPr>
        <p:txBody>
          <a:bodyPr vert="horz" lIns="91440" tIns="45720" rIns="91440" bIns="45720" rtlCol="0" anchor="b">
            <a:noAutofit/>
          </a:bodyPr>
          <a:lstStyle/>
          <a:p>
            <a:pPr marR="0" lvl="0" fontAlgn="auto">
              <a:lnSpc>
                <a:spcPct val="90000"/>
              </a:lnSpc>
              <a:spcBef>
                <a:spcPts val="0"/>
              </a:spcBef>
              <a:spcAft>
                <a:spcPts val="600"/>
              </a:spcAft>
              <a:buClrTx/>
              <a:buSzTx/>
              <a:tabLst/>
              <a:defRPr/>
            </a:pPr>
            <a:r>
              <a:rPr lang="en-US" sz="360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Transportation Development Act   (TDA) Article 3</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wo people riding bikes on a road&#10;&#10;Description automatically generated with medium confidence">
            <a:extLst>
              <a:ext uri="{FF2B5EF4-FFF2-40B4-BE49-F238E27FC236}">
                <a16:creationId xmlns:a16="http://schemas.microsoft.com/office/drawing/2014/main" id="{8FFEB780-3825-5A08-A9C7-1F4B961EC9F1}"/>
              </a:ext>
            </a:extLst>
          </p:cNvPr>
          <p:cNvPicPr>
            <a:picLocks noChangeAspect="1"/>
          </p:cNvPicPr>
          <p:nvPr/>
        </p:nvPicPr>
        <p:blipFill rotWithShape="1">
          <a:blip r:embed="rId4">
            <a:extLst>
              <a:ext uri="{28A0092B-C50C-407E-A947-70E740481C1C}">
                <a14:useLocalDpi xmlns:a14="http://schemas.microsoft.com/office/drawing/2010/main" val="0"/>
              </a:ext>
            </a:extLst>
          </a:blip>
          <a:srcRect l="9192" r="23855" b="-1"/>
          <a:stretch/>
        </p:blipFill>
        <p:spPr>
          <a:xfrm>
            <a:off x="548300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
        <p:nvSpPr>
          <p:cNvPr id="8" name="Rectangle 7">
            <a:extLst>
              <a:ext uri="{FF2B5EF4-FFF2-40B4-BE49-F238E27FC236}">
                <a16:creationId xmlns:a16="http://schemas.microsoft.com/office/drawing/2014/main" id="{1F64F7E7-EFFD-90D6-DB0F-94BEA5330B83}"/>
              </a:ext>
            </a:extLst>
          </p:cNvPr>
          <p:cNvSpPr/>
          <p:nvPr/>
        </p:nvSpPr>
        <p:spPr>
          <a:xfrm>
            <a:off x="605928" y="2766424"/>
            <a:ext cx="4704249" cy="3930433"/>
          </a:xfrm>
          <a:prstGeom prst="rect">
            <a:avLst/>
          </a:prstGeom>
        </p:spPr>
        <p:txBody>
          <a:bodyPr vert="horz" lIns="91440" tIns="45720" rIns="91440" bIns="45720" rtlCol="0">
            <a:normAutofit/>
          </a:bodyPr>
          <a:lstStyle/>
          <a:p>
            <a:pPr marL="182880" lvl="1" indent="-182880">
              <a:lnSpc>
                <a:spcPct val="110000"/>
              </a:lnSpc>
              <a:spcAft>
                <a:spcPts val="600"/>
              </a:spcAft>
              <a:buFont typeface="Arial" panose="020B0604020202020204" pitchFamily="34" charset="0"/>
              <a:buChar char="•"/>
              <a:defRPr/>
            </a:pPr>
            <a:r>
              <a:rPr kumimoji="0" lang="en-US" sz="2000" i="0" u="none" strike="noStrike" cap="none" spc="0" normalizeH="0" baseline="0" noProof="0">
                <a:ln>
                  <a:noFill/>
                </a:ln>
                <a:solidFill>
                  <a:schemeClr val="accent5">
                    <a:lumMod val="50000"/>
                  </a:schemeClr>
                </a:solidFill>
                <a:effectLst/>
                <a:uLnTx/>
                <a:uFillTx/>
                <a:latin typeface="Calibri" panose="020F0502020204030204" pitchFamily="34" charset="0"/>
                <a:cs typeface="Calibri" panose="020F0502020204030204" pitchFamily="34" charset="0"/>
              </a:rPr>
              <a:t>State Program</a:t>
            </a:r>
          </a:p>
          <a:p>
            <a:pPr marL="182880" lvl="1" indent="-182880">
              <a:lnSpc>
                <a:spcPct val="110000"/>
              </a:lnSpc>
              <a:spcAft>
                <a:spcPts val="600"/>
              </a:spcAft>
              <a:buFont typeface="Arial" panose="020B0604020202020204" pitchFamily="34" charset="0"/>
              <a:buChar char="•"/>
              <a:defRPr/>
            </a:pPr>
            <a:r>
              <a:rPr kumimoji="0" lang="en-US" sz="2000" i="0" u="none" strike="noStrike" cap="none" spc="0" normalizeH="0" baseline="0" noProof="0">
                <a:ln>
                  <a:noFill/>
                </a:ln>
                <a:solidFill>
                  <a:schemeClr val="accent5">
                    <a:lumMod val="50000"/>
                  </a:schemeClr>
                </a:solidFill>
                <a:effectLst/>
                <a:uLnTx/>
                <a:uFillTx/>
                <a:latin typeface="Calibri" panose="020F0502020204030204" pitchFamily="34" charset="0"/>
                <a:cs typeface="Calibri" panose="020F0502020204030204" pitchFamily="34" charset="0"/>
              </a:rPr>
              <a:t>2% of annual revenues </a:t>
            </a:r>
            <a:r>
              <a:rPr lang="en-US" sz="2000">
                <a:solidFill>
                  <a:schemeClr val="accent5">
                    <a:lumMod val="50000"/>
                  </a:schemeClr>
                </a:solidFill>
                <a:latin typeface="Calibri" panose="020F0502020204030204" pitchFamily="34" charset="0"/>
                <a:cs typeface="Calibri" panose="020F0502020204030204" pitchFamily="34" charset="0"/>
              </a:rPr>
              <a:t>set aside for bicycle and pedestrian expenditures</a:t>
            </a:r>
          </a:p>
          <a:p>
            <a:pPr marL="182880" lvl="1" indent="-182880">
              <a:lnSpc>
                <a:spcPct val="110000"/>
              </a:lnSpc>
              <a:spcAft>
                <a:spcPts val="600"/>
              </a:spcAft>
              <a:buFont typeface="Arial" panose="020B0604020202020204" pitchFamily="34" charset="0"/>
              <a:buChar char="•"/>
              <a:defRPr/>
            </a:pPr>
            <a:r>
              <a:rPr lang="en-US" sz="2000">
                <a:solidFill>
                  <a:schemeClr val="accent5">
                    <a:lumMod val="50000"/>
                  </a:schemeClr>
                </a:solidFill>
                <a:latin typeface="Calibri" panose="020F0502020204030204" pitchFamily="34" charset="0"/>
                <a:cs typeface="Calibri" panose="020F0502020204030204" pitchFamily="34" charset="0"/>
              </a:rPr>
              <a:t>Both maintenance and capital expenditures</a:t>
            </a:r>
          </a:p>
          <a:p>
            <a:pPr marL="182880" lvl="1" indent="-182880">
              <a:lnSpc>
                <a:spcPct val="110000"/>
              </a:lnSpc>
              <a:spcAft>
                <a:spcPts val="600"/>
              </a:spcAft>
              <a:buFont typeface="Arial" panose="020B0604020202020204" pitchFamily="34" charset="0"/>
              <a:buChar char="•"/>
              <a:defRPr/>
            </a:pPr>
            <a:r>
              <a:rPr lang="en-US" sz="2000">
                <a:solidFill>
                  <a:schemeClr val="accent5">
                    <a:lumMod val="50000"/>
                  </a:schemeClr>
                </a:solidFill>
                <a:latin typeface="Calibri" panose="020F0502020204030204" pitchFamily="34" charset="0"/>
                <a:cs typeface="Calibri" panose="020F0502020204030204" pitchFamily="34" charset="0"/>
              </a:rPr>
              <a:t>25% distributed to local jurisdictions for off-street bike path maintenance </a:t>
            </a:r>
          </a:p>
          <a:p>
            <a:pPr marL="182880" lvl="1" indent="-182880">
              <a:lnSpc>
                <a:spcPct val="110000"/>
              </a:lnSpc>
              <a:spcAft>
                <a:spcPts val="600"/>
              </a:spcAft>
              <a:buFont typeface="Arial" panose="020B0604020202020204" pitchFamily="34" charset="0"/>
              <a:buChar char="•"/>
              <a:defRPr/>
            </a:pPr>
            <a:r>
              <a:rPr lang="en-US" sz="2000">
                <a:solidFill>
                  <a:schemeClr val="accent5">
                    <a:lumMod val="50000"/>
                  </a:schemeClr>
                </a:solidFill>
                <a:latin typeface="Calibri" panose="020F0502020204030204" pitchFamily="34" charset="0"/>
                <a:cs typeface="Calibri" panose="020F0502020204030204" pitchFamily="34" charset="0"/>
              </a:rPr>
              <a:t>75% distributed via Call for Projects along with CMAQ funds</a:t>
            </a:r>
          </a:p>
        </p:txBody>
      </p:sp>
    </p:spTree>
    <p:extLst>
      <p:ext uri="{BB962C8B-B14F-4D97-AF65-F5344CB8AC3E}">
        <p14:creationId xmlns:p14="http://schemas.microsoft.com/office/powerpoint/2010/main" val="159262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90338" y="640080"/>
            <a:ext cx="3734014" cy="356616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rPr>
              <a:t>General Philosophy</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icycle, outdoor, blue&#10;&#10;Description automatically generated">
            <a:extLst>
              <a:ext uri="{FF2B5EF4-FFF2-40B4-BE49-F238E27FC236}">
                <a16:creationId xmlns:a16="http://schemas.microsoft.com/office/drawing/2014/main" id="{3C462D1F-0C4D-D254-9439-7D9E22075CED}"/>
              </a:ext>
            </a:extLst>
          </p:cNvPr>
          <p:cNvPicPr>
            <a:picLocks noChangeAspect="1"/>
          </p:cNvPicPr>
          <p:nvPr/>
        </p:nvPicPr>
        <p:blipFill rotWithShape="1">
          <a:blip r:embed="rId3">
            <a:extLst>
              <a:ext uri="{28A0092B-C50C-407E-A947-70E740481C1C}">
                <a14:useLocalDpi xmlns:a14="http://schemas.microsoft.com/office/drawing/2010/main" val="0"/>
              </a:ext>
            </a:extLst>
          </a:blip>
          <a:srcRect l="13205" r="1984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
        <p:nvSpPr>
          <p:cNvPr id="7" name="Rectangle 6">
            <a:extLst>
              <a:ext uri="{FF2B5EF4-FFF2-40B4-BE49-F238E27FC236}">
                <a16:creationId xmlns:a16="http://schemas.microsoft.com/office/drawing/2014/main" id="{EC4DCD15-3318-5697-C6D6-FCB4EFC7D725}"/>
              </a:ext>
            </a:extLst>
          </p:cNvPr>
          <p:cNvSpPr/>
          <p:nvPr/>
        </p:nvSpPr>
        <p:spPr>
          <a:xfrm>
            <a:off x="718223" y="4471896"/>
            <a:ext cx="4382587" cy="2120448"/>
          </a:xfrm>
          <a:prstGeom prst="rect">
            <a:avLst/>
          </a:prstGeom>
        </p:spPr>
        <p:txBody>
          <a:bodyPr vert="horz" lIns="91440" tIns="45720" rIns="91440" bIns="45720" rtlCol="0" anchor="ctr">
            <a:normAutofit/>
          </a:bodyPr>
          <a:lstStyle/>
          <a:p>
            <a:pPr marL="182880" marR="0" lvl="0" indent="-182880" fontAlgn="auto">
              <a:lnSpc>
                <a:spcPct val="90000"/>
              </a:lnSpc>
              <a:spcBef>
                <a:spcPts val="0"/>
              </a:spcBef>
              <a:spcAft>
                <a:spcPts val="600"/>
              </a:spcAft>
              <a:buClrTx/>
              <a:buSzTx/>
              <a:buFont typeface="Arial" panose="020B0604020202020204" pitchFamily="34" charset="0"/>
              <a:buChar char="•"/>
              <a:tabLst/>
              <a:defRPr/>
            </a:pPr>
            <a:endParaRPr kumimoji="0" lang="en-US" sz="2600" i="0" u="none" strike="noStrike" cap="none" spc="0" normalizeH="0" baseline="0" noProof="0">
              <a:ln>
                <a:noFill/>
              </a:ln>
              <a:solidFill>
                <a:srgbClr val="002060"/>
              </a:solidFill>
              <a:effectLst/>
              <a:uLnTx/>
              <a:uFillTx/>
            </a:endParaRPr>
          </a:p>
        </p:txBody>
      </p:sp>
      <p:sp>
        <p:nvSpPr>
          <p:cNvPr id="8" name="Rectangle 7">
            <a:extLst>
              <a:ext uri="{FF2B5EF4-FFF2-40B4-BE49-F238E27FC236}">
                <a16:creationId xmlns:a16="http://schemas.microsoft.com/office/drawing/2014/main" id="{3B6D6968-1DC3-D4D6-03B2-12864A03034B}"/>
              </a:ext>
            </a:extLst>
          </p:cNvPr>
          <p:cNvSpPr/>
          <p:nvPr/>
        </p:nvSpPr>
        <p:spPr>
          <a:xfrm>
            <a:off x="867223" y="4557586"/>
            <a:ext cx="4368602" cy="3320668"/>
          </a:xfrm>
          <a:prstGeom prst="rect">
            <a:avLst/>
          </a:prstGeom>
        </p:spPr>
        <p:txBody>
          <a:bodyPr vert="horz" lIns="91440" tIns="45720" rIns="91440" bIns="45720" rtlCol="0">
            <a:normAutofit/>
          </a:bodyPr>
          <a:lstStyle/>
          <a:p>
            <a:pPr marR="0" lvl="0" fontAlgn="auto">
              <a:lnSpc>
                <a:spcPct val="90000"/>
              </a:lnSpc>
              <a:spcBef>
                <a:spcPts val="0"/>
              </a:spcBef>
              <a:spcAft>
                <a:spcPts val="600"/>
              </a:spcAft>
              <a:buClrTx/>
              <a:buSzTx/>
              <a:tabLst/>
              <a:defRPr/>
            </a:pPr>
            <a:r>
              <a:rPr kumimoji="0" lang="en-US" sz="2000" i="0" u="none" strike="noStrike" cap="none" spc="0" normalizeH="0" baseline="0" noProof="0">
                <a:ln>
                  <a:noFill/>
                </a:ln>
                <a:solidFill>
                  <a:schemeClr val="accent5">
                    <a:lumMod val="50000"/>
                  </a:schemeClr>
                </a:solidFill>
                <a:effectLst/>
                <a:uLnTx/>
                <a:uFillTx/>
              </a:rPr>
              <a:t>Incorporate active transportation improvements into projects and grant applications where possible</a:t>
            </a:r>
          </a:p>
        </p:txBody>
      </p:sp>
    </p:spTree>
    <p:extLst>
      <p:ext uri="{BB962C8B-B14F-4D97-AF65-F5344CB8AC3E}">
        <p14:creationId xmlns:p14="http://schemas.microsoft.com/office/powerpoint/2010/main" val="387784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EB8A6CF-5BEC-6B12-03F8-382C31A4CC4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980503"/>
            <a:ext cx="12192000" cy="6220214"/>
          </a:xfrm>
          <a:prstGeom prst="rect">
            <a:avLst/>
          </a:prstGeom>
          <a:effectLst/>
        </p:spPr>
      </p:pic>
      <p:sp>
        <p:nvSpPr>
          <p:cNvPr id="5" name="TextBox 4"/>
          <p:cNvSpPr txBox="1"/>
          <p:nvPr/>
        </p:nvSpPr>
        <p:spPr>
          <a:xfrm>
            <a:off x="4028040" y="980503"/>
            <a:ext cx="4135919" cy="356616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6600" b="1" i="0" u="none" strike="noStrike" cap="none" spc="0" normalizeH="0" baseline="0" noProof="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rPr>
              <a:t>Questions?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
        <p:nvSpPr>
          <p:cNvPr id="7" name="Rectangle 6">
            <a:extLst>
              <a:ext uri="{FF2B5EF4-FFF2-40B4-BE49-F238E27FC236}">
                <a16:creationId xmlns:a16="http://schemas.microsoft.com/office/drawing/2014/main" id="{EC4DCD15-3318-5697-C6D6-FCB4EFC7D725}"/>
              </a:ext>
            </a:extLst>
          </p:cNvPr>
          <p:cNvSpPr/>
          <p:nvPr/>
        </p:nvSpPr>
        <p:spPr>
          <a:xfrm>
            <a:off x="718223" y="4471896"/>
            <a:ext cx="4382587" cy="2120448"/>
          </a:xfrm>
          <a:prstGeom prst="rect">
            <a:avLst/>
          </a:prstGeom>
        </p:spPr>
        <p:txBody>
          <a:bodyPr vert="horz" lIns="91440" tIns="45720" rIns="91440" bIns="45720" rtlCol="0" anchor="ctr">
            <a:normAutofit/>
          </a:bodyPr>
          <a:lstStyle/>
          <a:p>
            <a:pPr marL="182880" marR="0" lvl="0" indent="-182880" fontAlgn="auto">
              <a:lnSpc>
                <a:spcPct val="90000"/>
              </a:lnSpc>
              <a:spcBef>
                <a:spcPts val="0"/>
              </a:spcBef>
              <a:spcAft>
                <a:spcPts val="600"/>
              </a:spcAft>
              <a:buClrTx/>
              <a:buSzTx/>
              <a:buFont typeface="Arial" panose="020B0604020202020204" pitchFamily="34" charset="0"/>
              <a:buChar char="•"/>
              <a:tabLst/>
              <a:defRPr/>
            </a:pPr>
            <a:endParaRPr kumimoji="0" lang="en-US" sz="2600" i="0" u="none" strike="noStrike" cap="none" spc="0" normalizeH="0" baseline="0" noProof="0">
              <a:ln>
                <a:noFill/>
              </a:ln>
              <a:solidFill>
                <a:srgbClr val="002060"/>
              </a:solidFill>
              <a:effectLst/>
              <a:uLnTx/>
              <a:uFillTx/>
            </a:endParaRPr>
          </a:p>
        </p:txBody>
      </p:sp>
    </p:spTree>
    <p:extLst>
      <p:ext uri="{BB962C8B-B14F-4D97-AF65-F5344CB8AC3E}">
        <p14:creationId xmlns:p14="http://schemas.microsoft.com/office/powerpoint/2010/main" val="138456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0080" y="648441"/>
            <a:ext cx="4368602" cy="195684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rgbClr val="002060"/>
                </a:solidFill>
                <a:effectLst>
                  <a:outerShdw blurRad="38100" dist="38100" dir="2700000" algn="tl">
                    <a:srgbClr val="000000">
                      <a:alpha val="43137"/>
                    </a:srgbClr>
                  </a:outerShdw>
                </a:effectLst>
                <a:uLnTx/>
                <a:uFillTx/>
                <a:latin typeface="+mj-lt"/>
                <a:ea typeface="+mj-ea"/>
                <a:cs typeface="+mj-cs"/>
              </a:rPr>
              <a:t>Ventura Countywide Bicycle Master Plan (2008)</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0080" y="2751292"/>
            <a:ext cx="4368602" cy="3882073"/>
          </a:xfrm>
          <a:prstGeom prst="rect">
            <a:avLst/>
          </a:prstGeom>
        </p:spPr>
        <p:txBody>
          <a:bodyPr vert="horz" lIns="91440" tIns="45720" rIns="91440" bIns="45720" rtlCol="0">
            <a:normAutofit fontScale="92500" lnSpcReduction="20000"/>
          </a:bodyPr>
          <a:lstStyle/>
          <a:p>
            <a:pPr marL="182880" marR="0" lvl="0" indent="-182880" fontAlgn="auto">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a:ln>
                  <a:noFill/>
                </a:ln>
                <a:solidFill>
                  <a:srgbClr val="002060"/>
                </a:solidFill>
                <a:effectLst/>
                <a:uLnTx/>
                <a:uFillTx/>
              </a:rPr>
              <a:t>Blueprint for bicycle transportation and recreation</a:t>
            </a:r>
          </a:p>
          <a:p>
            <a:pPr marL="182880" marR="0" lvl="0" indent="-182880" fontAlgn="auto">
              <a:spcBef>
                <a:spcPts val="0"/>
              </a:spcBef>
              <a:spcAft>
                <a:spcPts val="600"/>
              </a:spcAft>
              <a:buClrTx/>
              <a:buSzTx/>
              <a:buFont typeface="Arial" panose="020B0604020202020204" pitchFamily="34" charset="0"/>
              <a:buChar char="•"/>
              <a:tabLst/>
              <a:defRPr/>
            </a:pPr>
            <a:r>
              <a:rPr lang="en-US" sz="2200">
                <a:solidFill>
                  <a:srgbClr val="002060"/>
                </a:solidFill>
                <a:effectLst/>
                <a:ea typeface="Calibri" panose="020F0502020204030204" pitchFamily="34" charset="0"/>
              </a:rPr>
              <a:t>Purpose</a:t>
            </a:r>
          </a:p>
          <a:p>
            <a:pPr marL="640080" lvl="2" indent="-182880">
              <a:spcAft>
                <a:spcPts val="600"/>
              </a:spcAft>
              <a:buFont typeface="Arial" panose="020B0604020202020204" pitchFamily="34" charset="0"/>
              <a:buChar char="•"/>
              <a:defRPr/>
            </a:pPr>
            <a:r>
              <a:rPr lang="en-US">
                <a:solidFill>
                  <a:srgbClr val="002060"/>
                </a:solidFill>
                <a:ea typeface="Calibri" panose="020F0502020204030204" pitchFamily="34" charset="0"/>
              </a:rPr>
              <a:t>M</a:t>
            </a:r>
            <a:r>
              <a:rPr lang="en-US">
                <a:solidFill>
                  <a:srgbClr val="002060"/>
                </a:solidFill>
                <a:effectLst/>
                <a:ea typeface="Calibri" panose="020F0502020204030204" pitchFamily="34" charset="0"/>
              </a:rPr>
              <a:t>aximize funding sources for bicycle improvement projects</a:t>
            </a:r>
          </a:p>
          <a:p>
            <a:pPr marL="640080" lvl="2" indent="-182880">
              <a:spcAft>
                <a:spcPts val="600"/>
              </a:spcAft>
              <a:buFont typeface="Arial" panose="020B0604020202020204" pitchFamily="34" charset="0"/>
              <a:buChar char="•"/>
              <a:defRPr/>
            </a:pPr>
            <a:r>
              <a:rPr lang="en-US">
                <a:solidFill>
                  <a:srgbClr val="002060"/>
                </a:solidFill>
                <a:ea typeface="Calibri" panose="020F0502020204030204" pitchFamily="34" charset="0"/>
              </a:rPr>
              <a:t>I</a:t>
            </a:r>
            <a:r>
              <a:rPr lang="en-US">
                <a:solidFill>
                  <a:srgbClr val="002060"/>
                </a:solidFill>
                <a:effectLst/>
                <a:ea typeface="Calibri" panose="020F0502020204030204" pitchFamily="34" charset="0"/>
              </a:rPr>
              <a:t>mprove safety and encourage cycling</a:t>
            </a:r>
          </a:p>
          <a:p>
            <a:pPr marL="640080" lvl="2" indent="-182880">
              <a:spcAft>
                <a:spcPts val="600"/>
              </a:spcAft>
              <a:buFont typeface="Arial" panose="020B0604020202020204" pitchFamily="34" charset="0"/>
              <a:buChar char="•"/>
              <a:defRPr/>
            </a:pPr>
            <a:r>
              <a:rPr lang="en-US">
                <a:solidFill>
                  <a:srgbClr val="002060"/>
                </a:solidFill>
                <a:ea typeface="Calibri" panose="020F0502020204030204" pitchFamily="34" charset="0"/>
              </a:rPr>
              <a:t>E</a:t>
            </a:r>
            <a:r>
              <a:rPr lang="en-US">
                <a:solidFill>
                  <a:srgbClr val="002060"/>
                </a:solidFill>
                <a:effectLst/>
                <a:ea typeface="Calibri" panose="020F0502020204030204" pitchFamily="34" charset="0"/>
              </a:rPr>
              <a:t>xpand the network and support facilities</a:t>
            </a:r>
          </a:p>
          <a:p>
            <a:pPr marL="640080" lvl="2" indent="-182880">
              <a:spcAft>
                <a:spcPts val="600"/>
              </a:spcAft>
              <a:buFont typeface="Arial" panose="020B0604020202020204" pitchFamily="34" charset="0"/>
              <a:buChar char="•"/>
              <a:defRPr/>
            </a:pPr>
            <a:r>
              <a:rPr lang="en-US">
                <a:solidFill>
                  <a:srgbClr val="002060"/>
                </a:solidFill>
                <a:ea typeface="Calibri" panose="020F0502020204030204" pitchFamily="34" charset="0"/>
              </a:rPr>
              <a:t>E</a:t>
            </a:r>
            <a:r>
              <a:rPr lang="en-US">
                <a:solidFill>
                  <a:srgbClr val="002060"/>
                </a:solidFill>
                <a:effectLst/>
                <a:ea typeface="Calibri" panose="020F0502020204030204" pitchFamily="34" charset="0"/>
              </a:rPr>
              <a:t>nhance the quality of life</a:t>
            </a:r>
          </a:p>
          <a:p>
            <a:pPr marL="182880" indent="-182880">
              <a:spcAft>
                <a:spcPts val="600"/>
              </a:spcAft>
              <a:buFont typeface="Arial" panose="020B0604020202020204" pitchFamily="34" charset="0"/>
              <a:buChar char="•"/>
              <a:defRPr/>
            </a:pPr>
            <a:r>
              <a:rPr kumimoji="0" lang="en-US" sz="2200" b="0" i="0" u="none" strike="noStrike" cap="none" spc="0" normalizeH="0" baseline="0" noProof="0">
                <a:ln>
                  <a:noFill/>
                </a:ln>
                <a:solidFill>
                  <a:srgbClr val="002060"/>
                </a:solidFill>
                <a:effectLst/>
                <a:uLnTx/>
                <a:uFillTx/>
              </a:rPr>
              <a:t>Resulted in Caltrans-compliant bicycle transportation plans for all cities and unincorporated county</a:t>
            </a:r>
          </a:p>
          <a:p>
            <a:pPr marL="182880" indent="-182880">
              <a:spcAft>
                <a:spcPts val="600"/>
              </a:spcAft>
              <a:buFont typeface="Arial" panose="020B0604020202020204" pitchFamily="34" charset="0"/>
              <a:buChar char="•"/>
              <a:defRPr/>
            </a:pPr>
            <a:r>
              <a:rPr lang="en-US" sz="2200">
                <a:solidFill>
                  <a:srgbClr val="002060"/>
                </a:solidFill>
              </a:rPr>
              <a:t>Since completed in 2008, total bike lane miles increased by 35%</a:t>
            </a:r>
            <a:endParaRPr kumimoji="0" lang="en-US" sz="2200" b="0" i="0" u="none" strike="noStrike" cap="none" spc="0" normalizeH="0" baseline="0" noProof="0">
              <a:ln>
                <a:noFill/>
              </a:ln>
              <a:solidFill>
                <a:srgbClr val="002060"/>
              </a:solidFill>
              <a:effectLst/>
              <a:uLnTx/>
              <a:uFillTx/>
            </a:endParaRPr>
          </a:p>
        </p:txBody>
      </p:sp>
      <p:pic>
        <p:nvPicPr>
          <p:cNvPr id="3" name="Picture 2" descr="A person riding a bicycle on a road&#10;&#10;Description automatically generated with low confidence">
            <a:extLst>
              <a:ext uri="{FF2B5EF4-FFF2-40B4-BE49-F238E27FC236}">
                <a16:creationId xmlns:a16="http://schemas.microsoft.com/office/drawing/2014/main" id="{DE92CB08-C5AC-1ACF-4BFB-CABBAB1AAEB8}"/>
              </a:ext>
            </a:extLst>
          </p:cNvPr>
          <p:cNvPicPr>
            <a:picLocks noChangeAspect="1"/>
          </p:cNvPicPr>
          <p:nvPr/>
        </p:nvPicPr>
        <p:blipFill rotWithShape="1">
          <a:blip r:embed="rId3">
            <a:extLst>
              <a:ext uri="{28A0092B-C50C-407E-A947-70E740481C1C}">
                <a14:useLocalDpi xmlns:a14="http://schemas.microsoft.com/office/drawing/2010/main" val="0"/>
              </a:ext>
            </a:extLst>
          </a:blip>
          <a:srcRect l="14468" r="1857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Tree>
    <p:extLst>
      <p:ext uri="{BB962C8B-B14F-4D97-AF65-F5344CB8AC3E}">
        <p14:creationId xmlns:p14="http://schemas.microsoft.com/office/powerpoint/2010/main" val="117339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0BCA85-5C2B-C47E-BAD5-2903371BC921}"/>
              </a:ext>
            </a:extLst>
          </p:cNvPr>
          <p:cNvPicPr>
            <a:picLocks noChangeAspect="1"/>
          </p:cNvPicPr>
          <p:nvPr/>
        </p:nvPicPr>
        <p:blipFill rotWithShape="1">
          <a:blip r:embed="rId3"/>
          <a:srcRect l="7151" r="3669" b="1"/>
          <a:stretch/>
        </p:blipFill>
        <p:spPr>
          <a:xfrm>
            <a:off x="2522358" y="10"/>
            <a:ext cx="9669642" cy="6857990"/>
          </a:xfrm>
          <a:prstGeom prst="rect">
            <a:avLst/>
          </a:prstGeom>
        </p:spPr>
      </p:pic>
      <p:sp>
        <p:nvSpPr>
          <p:cNvPr id="26"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1485" y="797114"/>
            <a:ext cx="4122218" cy="1899912"/>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rgbClr val="002060"/>
                </a:solidFill>
                <a:effectLst>
                  <a:outerShdw blurRad="38100" dist="38100" dir="2700000" algn="tl">
                    <a:srgbClr val="000000">
                      <a:alpha val="43137"/>
                    </a:srgbClr>
                  </a:outerShdw>
                </a:effectLst>
                <a:uLnTx/>
                <a:uFillTx/>
                <a:latin typeface="+mj-lt"/>
                <a:ea typeface="+mj-ea"/>
                <a:cs typeface="+mj-cs"/>
              </a:rPr>
              <a:t>Bicycle Wayfinding Plan (2017)</a:t>
            </a:r>
          </a:p>
        </p:txBody>
      </p:sp>
      <p:sp>
        <p:nvSpPr>
          <p:cNvPr id="4" name="Rectangle 3"/>
          <p:cNvSpPr/>
          <p:nvPr/>
        </p:nvSpPr>
        <p:spPr>
          <a:xfrm>
            <a:off x="304800" y="2697026"/>
            <a:ext cx="4355589" cy="3976489"/>
          </a:xfrm>
          <a:prstGeom prst="rect">
            <a:avLst/>
          </a:prstGeom>
        </p:spPr>
        <p:txBody>
          <a:bodyPr vert="horz" lIns="91440" tIns="45720" rIns="91440" bIns="45720" rtlCol="0">
            <a:normAutofit/>
          </a:bodyPr>
          <a:lstStyle/>
          <a:p>
            <a:pPr marL="182880" lvl="0" indent="-182880">
              <a:lnSpc>
                <a:spcPct val="90000"/>
              </a:lnSpc>
              <a:spcAft>
                <a:spcPts val="600"/>
              </a:spcAft>
              <a:buFont typeface="Arial" panose="020B0604020202020204" pitchFamily="34" charset="0"/>
              <a:buChar char="•"/>
              <a:defRPr/>
            </a:pPr>
            <a:r>
              <a:rPr lang="en-US" sz="2400">
                <a:solidFill>
                  <a:srgbClr val="002060"/>
                </a:solidFill>
              </a:rPr>
              <a:t>Identified and prioritized intercounty and intercity bicycle routes and developed common signage</a:t>
            </a:r>
          </a:p>
          <a:p>
            <a:pPr marL="182880" lvl="0" indent="-182880">
              <a:lnSpc>
                <a:spcPct val="90000"/>
              </a:lnSpc>
              <a:spcAft>
                <a:spcPts val="600"/>
              </a:spcAft>
              <a:buFont typeface="Arial" panose="020B0604020202020204" pitchFamily="34" charset="0"/>
              <a:buChar char="•"/>
              <a:defRPr/>
            </a:pPr>
            <a:r>
              <a:rPr lang="en-US" sz="2400">
                <a:solidFill>
                  <a:srgbClr val="002060"/>
                </a:solidFill>
                <a:effectLst/>
              </a:rPr>
              <a:t>Regional plan, not designed to replace local bicycle plans, safe routes to school, or other local efforts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cxnSp>
        <p:nvCxnSpPr>
          <p:cNvPr id="10" name="Straight Connector 9">
            <a:extLst>
              <a:ext uri="{FF2B5EF4-FFF2-40B4-BE49-F238E27FC236}">
                <a16:creationId xmlns:a16="http://schemas.microsoft.com/office/drawing/2014/main" id="{86D16B51-DC97-D5C0-BC5F-7B220A0046EA}"/>
              </a:ext>
            </a:extLst>
          </p:cNvPr>
          <p:cNvCxnSpPr>
            <a:cxnSpLocks/>
          </p:cNvCxnSpPr>
          <p:nvPr/>
        </p:nvCxnSpPr>
        <p:spPr>
          <a:xfrm>
            <a:off x="491058" y="2321906"/>
            <a:ext cx="3801810" cy="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6442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44693" y="5662248"/>
            <a:ext cx="10906008" cy="752608"/>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a:ln>
                  <a:noFill/>
                </a:ln>
                <a:solidFill>
                  <a:srgbClr val="002060"/>
                </a:solidFill>
                <a:effectLst>
                  <a:outerShdw blurRad="38100" dist="38100" dir="2700000" algn="tl">
                    <a:srgbClr val="000000">
                      <a:alpha val="43137"/>
                    </a:srgbClr>
                  </a:outerShdw>
                </a:effectLst>
                <a:uLnTx/>
                <a:uFillTx/>
                <a:latin typeface="+mj-lt"/>
                <a:ea typeface="+mj-ea"/>
                <a:cs typeface="+mj-cs"/>
              </a:rPr>
              <a:t>Bicycle Wayfinding Plan (2017)</a:t>
            </a:r>
          </a:p>
        </p:txBody>
      </p:sp>
      <p:pic>
        <p:nvPicPr>
          <p:cNvPr id="15" name="Picture 14">
            <a:extLst>
              <a:ext uri="{FF2B5EF4-FFF2-40B4-BE49-F238E27FC236}">
                <a16:creationId xmlns:a16="http://schemas.microsoft.com/office/drawing/2014/main" id="{F09C8278-9639-EDCE-2C89-A95DBD67213A}"/>
              </a:ext>
            </a:extLst>
          </p:cNvPr>
          <p:cNvPicPr>
            <a:picLocks noChangeAspect="1"/>
          </p:cNvPicPr>
          <p:nvPr/>
        </p:nvPicPr>
        <p:blipFill>
          <a:blip r:embed="rId3"/>
          <a:stretch>
            <a:fillRect/>
          </a:stretch>
        </p:blipFill>
        <p:spPr>
          <a:xfrm>
            <a:off x="3904545" y="603908"/>
            <a:ext cx="3693202" cy="4811991"/>
          </a:xfrm>
          <a:prstGeom prst="rect">
            <a:avLst/>
          </a:prstGeom>
        </p:spPr>
      </p:pic>
      <p:pic>
        <p:nvPicPr>
          <p:cNvPr id="12" name="Picture 11">
            <a:extLst>
              <a:ext uri="{FF2B5EF4-FFF2-40B4-BE49-F238E27FC236}">
                <a16:creationId xmlns:a16="http://schemas.microsoft.com/office/drawing/2014/main" id="{D0C63B02-CD5D-4901-3FDF-8B469B8D91D1}"/>
              </a:ext>
            </a:extLst>
          </p:cNvPr>
          <p:cNvPicPr>
            <a:picLocks noChangeAspect="1"/>
          </p:cNvPicPr>
          <p:nvPr/>
        </p:nvPicPr>
        <p:blipFill>
          <a:blip r:embed="rId4"/>
          <a:stretch>
            <a:fillRect/>
          </a:stretch>
        </p:blipFill>
        <p:spPr>
          <a:xfrm>
            <a:off x="7658116" y="1195752"/>
            <a:ext cx="4339253" cy="3514794"/>
          </a:xfrm>
          <a:prstGeom prst="rect">
            <a:avLst/>
          </a:prstGeom>
        </p:spPr>
      </p:pic>
      <p:cxnSp>
        <p:nvCxnSpPr>
          <p:cNvPr id="44" name="Straight Connector 43">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68A5E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pic>
        <p:nvPicPr>
          <p:cNvPr id="27" name="Picture 26">
            <a:extLst>
              <a:ext uri="{FF2B5EF4-FFF2-40B4-BE49-F238E27FC236}">
                <a16:creationId xmlns:a16="http://schemas.microsoft.com/office/drawing/2014/main" id="{8CAF7EC2-73F2-3C48-74D7-A0024A0E459B}"/>
              </a:ext>
            </a:extLst>
          </p:cNvPr>
          <p:cNvPicPr>
            <a:picLocks noChangeAspect="1"/>
          </p:cNvPicPr>
          <p:nvPr/>
        </p:nvPicPr>
        <p:blipFill>
          <a:blip r:embed="rId6"/>
          <a:stretch>
            <a:fillRect/>
          </a:stretch>
        </p:blipFill>
        <p:spPr>
          <a:xfrm>
            <a:off x="301162" y="1079293"/>
            <a:ext cx="3340254" cy="4044003"/>
          </a:xfrm>
          <a:prstGeom prst="rect">
            <a:avLst/>
          </a:prstGeom>
        </p:spPr>
      </p:pic>
    </p:spTree>
    <p:extLst>
      <p:ext uri="{BB962C8B-B14F-4D97-AF65-F5344CB8AC3E}">
        <p14:creationId xmlns:p14="http://schemas.microsoft.com/office/powerpoint/2010/main" val="374917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0080" y="630153"/>
            <a:ext cx="3474720" cy="195684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rPr>
              <a:t>Santa Paula Branch Line</a:t>
            </a:r>
          </a:p>
          <a:p>
            <a:pPr marL="0" marR="0" lvl="0" indent="0" fontAlgn="auto">
              <a:lnSpc>
                <a:spcPct val="90000"/>
              </a:lnSpc>
              <a:spcBef>
                <a:spcPct val="0"/>
              </a:spcBef>
              <a:spcAft>
                <a:spcPts val="600"/>
              </a:spcAft>
              <a:buClrTx/>
              <a:buSzTx/>
              <a:tabLst/>
              <a:defRPr/>
            </a:pPr>
            <a:r>
              <a:rPr lang="en-US" sz="3600" b="1">
                <a:solidFill>
                  <a:schemeClr val="accent5">
                    <a:lumMod val="50000"/>
                  </a:schemeClr>
                </a:solidFill>
                <a:effectLst>
                  <a:outerShdw blurRad="38100" dist="38100" dir="2700000" algn="tl">
                    <a:srgbClr val="000000">
                      <a:alpha val="43137"/>
                    </a:srgbClr>
                  </a:outerShdw>
                </a:effectLst>
                <a:latin typeface="+mj-lt"/>
                <a:ea typeface="+mj-ea"/>
                <a:cs typeface="+mj-cs"/>
              </a:rPr>
              <a:t>Bike </a:t>
            </a:r>
            <a:r>
              <a:rPr kumimoji="0" lang="en-US" sz="3600" b="1" i="0" u="none" strike="noStrike" cap="none" spc="0" normalizeH="0" baseline="0" noProof="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rPr>
              <a:t>Trail</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0080" y="2872899"/>
            <a:ext cx="4243589" cy="3320668"/>
          </a:xfrm>
          <a:prstGeom prst="rect">
            <a:avLst/>
          </a:prstGeom>
        </p:spPr>
        <p:txBody>
          <a:bodyPr vert="horz" lIns="91440" tIns="45720" rIns="91440" bIns="45720" rtlCol="0">
            <a:normAutofit/>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chemeClr val="accent5">
                    <a:lumMod val="50000"/>
                  </a:schemeClr>
                </a:solidFill>
                <a:effectLst/>
                <a:uLnTx/>
                <a:uFillTx/>
              </a:rPr>
              <a:t>Purchased in 1995 with intent to construct multi-use path for active transportation and recreation</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chemeClr val="accent5">
                    <a:lumMod val="50000"/>
                  </a:schemeClr>
                </a:solidFill>
                <a:effectLst/>
                <a:uLnTx/>
                <a:uFillTx/>
              </a:rPr>
              <a:t>SPBL </a:t>
            </a:r>
            <a:r>
              <a:rPr lang="en-US" sz="2000">
                <a:solidFill>
                  <a:schemeClr val="accent5">
                    <a:lumMod val="50000"/>
                  </a:schemeClr>
                </a:solidFill>
              </a:rPr>
              <a:t>Recreational Trail Master Plan and Environmental Impact Report (2000)</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2000">
                <a:solidFill>
                  <a:schemeClr val="accent5">
                    <a:lumMod val="50000"/>
                  </a:schemeClr>
                </a:solidFill>
              </a:rPr>
              <a:t>Master Plan defines roles and responsibilities for partners (County and Cities of Ventura, Santa Paula, and Fillmore) for construction and maintenance</a:t>
            </a:r>
          </a:p>
        </p:txBody>
      </p:sp>
      <p:pic>
        <p:nvPicPr>
          <p:cNvPr id="8" name="Picture 7" descr="A train going by a fence&#10;&#10;Description automatically generated with low confidence">
            <a:extLst>
              <a:ext uri="{FF2B5EF4-FFF2-40B4-BE49-F238E27FC236}">
                <a16:creationId xmlns:a16="http://schemas.microsoft.com/office/drawing/2014/main" id="{D0626EB5-483D-17B3-F63A-399385E66851}"/>
              </a:ext>
            </a:extLst>
          </p:cNvPr>
          <p:cNvPicPr>
            <a:picLocks noChangeAspect="1"/>
          </p:cNvPicPr>
          <p:nvPr/>
        </p:nvPicPr>
        <p:blipFill rotWithShape="1">
          <a:blip r:embed="rId3">
            <a:extLst>
              <a:ext uri="{28A0092B-C50C-407E-A947-70E740481C1C}">
                <a14:useLocalDpi xmlns:a14="http://schemas.microsoft.com/office/drawing/2010/main" val="0"/>
              </a:ext>
            </a:extLst>
          </a:blip>
          <a:srcRect l="8901" r="2414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Shape, arrow&#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Tree>
    <p:extLst>
      <p:ext uri="{BB962C8B-B14F-4D97-AF65-F5344CB8AC3E}">
        <p14:creationId xmlns:p14="http://schemas.microsoft.com/office/powerpoint/2010/main" val="250599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22575" y="4665819"/>
            <a:ext cx="3418990" cy="162306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a:solidFill>
                  <a:srgbClr val="002060"/>
                </a:solidFill>
                <a:effectLst>
                  <a:outerShdw blurRad="38100" dist="38100" dir="2700000" algn="tl">
                    <a:srgbClr val="000000">
                      <a:alpha val="43137"/>
                    </a:srgbClr>
                  </a:outerShdw>
                </a:effectLst>
                <a:latin typeface="Calibri Light" panose="020F0302020204030204"/>
              </a:rPr>
              <a:t>Partner Agency</a:t>
            </a:r>
            <a:r>
              <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mn-cs"/>
              </a:rPr>
              <a:t> Active Transportation Planning</a:t>
            </a:r>
          </a:p>
        </p:txBody>
      </p:sp>
      <p:pic>
        <p:nvPicPr>
          <p:cNvPr id="8" name="Picture 7" descr="A person riding a bicycle on a road&#10;&#10;Description automatically generated with medium confidence">
            <a:extLst>
              <a:ext uri="{FF2B5EF4-FFF2-40B4-BE49-F238E27FC236}">
                <a16:creationId xmlns:a16="http://schemas.microsoft.com/office/drawing/2014/main" id="{94356F49-3574-5593-3229-C3334238DCAF}"/>
              </a:ext>
            </a:extLst>
          </p:cNvPr>
          <p:cNvPicPr>
            <a:picLocks noChangeAspect="1"/>
          </p:cNvPicPr>
          <p:nvPr/>
        </p:nvPicPr>
        <p:blipFill rotWithShape="1">
          <a:blip r:embed="rId3">
            <a:extLst>
              <a:ext uri="{28A0092B-C50C-407E-A947-70E740481C1C}">
                <a14:useLocalDpi xmlns:a14="http://schemas.microsoft.com/office/drawing/2010/main" val="0"/>
              </a:ext>
            </a:extLst>
          </a:blip>
          <a:srcRect t="31553" b="12434"/>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3048" y="0"/>
            <a:ext cx="1734446" cy="1059939"/>
          </a:xfrm>
          <a:prstGeom prst="rect">
            <a:avLst/>
          </a:prstGeom>
        </p:spPr>
      </p:pic>
      <p:graphicFrame>
        <p:nvGraphicFramePr>
          <p:cNvPr id="2" name="Table 1">
            <a:extLst>
              <a:ext uri="{FF2B5EF4-FFF2-40B4-BE49-F238E27FC236}">
                <a16:creationId xmlns:a16="http://schemas.microsoft.com/office/drawing/2014/main" id="{811ABB68-1CC4-BCD4-DA7E-6F8A86494594}"/>
              </a:ext>
            </a:extLst>
          </p:cNvPr>
          <p:cNvGraphicFramePr>
            <a:graphicFrameLocks noGrp="1"/>
          </p:cNvGraphicFramePr>
          <p:nvPr>
            <p:extLst>
              <p:ext uri="{D42A27DB-BD31-4B8C-83A1-F6EECF244321}">
                <p14:modId xmlns:p14="http://schemas.microsoft.com/office/powerpoint/2010/main" val="3013940439"/>
              </p:ext>
            </p:extLst>
          </p:nvPr>
        </p:nvGraphicFramePr>
        <p:xfrm>
          <a:off x="4664139" y="2952520"/>
          <a:ext cx="7057808" cy="3619116"/>
        </p:xfrm>
        <a:graphic>
          <a:graphicData uri="http://schemas.openxmlformats.org/drawingml/2006/table">
            <a:tbl>
              <a:tblPr firstRow="1" firstCol="1" bandRow="1">
                <a:tableStyleId>{5C22544A-7EE6-4342-B048-85BDC9FD1C3A}</a:tableStyleId>
              </a:tblPr>
              <a:tblGrid>
                <a:gridCol w="1966373">
                  <a:extLst>
                    <a:ext uri="{9D8B030D-6E8A-4147-A177-3AD203B41FA5}">
                      <a16:colId xmlns:a16="http://schemas.microsoft.com/office/drawing/2014/main" val="2488046561"/>
                    </a:ext>
                  </a:extLst>
                </a:gridCol>
                <a:gridCol w="5091435">
                  <a:extLst>
                    <a:ext uri="{9D8B030D-6E8A-4147-A177-3AD203B41FA5}">
                      <a16:colId xmlns:a16="http://schemas.microsoft.com/office/drawing/2014/main" val="1431910818"/>
                    </a:ext>
                  </a:extLst>
                </a:gridCol>
              </a:tblGrid>
              <a:tr h="256226">
                <a:tc>
                  <a:txBody>
                    <a:bodyPr/>
                    <a:lstStyle/>
                    <a:p>
                      <a:pPr marL="0" marR="0" algn="just">
                        <a:lnSpc>
                          <a:spcPct val="115000"/>
                        </a:lnSpc>
                        <a:spcBef>
                          <a:spcPts val="0"/>
                        </a:spcBef>
                        <a:spcAft>
                          <a:spcPts val="0"/>
                        </a:spcAft>
                      </a:pPr>
                      <a:r>
                        <a:rPr lang="en-US" sz="1400">
                          <a:effectLst/>
                        </a:rPr>
                        <a:t>Jurisdiction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Active Transportation Plan Status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3966129"/>
                  </a:ext>
                </a:extLst>
              </a:tr>
              <a:tr h="256226">
                <a:tc>
                  <a:txBody>
                    <a:bodyPr/>
                    <a:lstStyle/>
                    <a:p>
                      <a:pPr marL="0" marR="0" algn="just">
                        <a:lnSpc>
                          <a:spcPct val="115000"/>
                        </a:lnSpc>
                        <a:spcBef>
                          <a:spcPts val="0"/>
                        </a:spcBef>
                        <a:spcAft>
                          <a:spcPts val="0"/>
                        </a:spcAft>
                      </a:pPr>
                      <a:r>
                        <a:rPr lang="en-US" sz="1400">
                          <a:effectLst/>
                        </a:rPr>
                        <a:t>Camarillo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City of Camarillo Bikeway Master Plan (2017)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9302138"/>
                  </a:ext>
                </a:extLst>
              </a:tr>
              <a:tr h="256226">
                <a:tc>
                  <a:txBody>
                    <a:bodyPr/>
                    <a:lstStyle/>
                    <a:p>
                      <a:pPr marL="0" marR="0" algn="just">
                        <a:lnSpc>
                          <a:spcPct val="115000"/>
                        </a:lnSpc>
                        <a:spcBef>
                          <a:spcPts val="0"/>
                        </a:spcBef>
                        <a:spcAft>
                          <a:spcPts val="0"/>
                        </a:spcAft>
                      </a:pPr>
                      <a:r>
                        <a:rPr lang="en-US" sz="1400">
                          <a:effectLst/>
                        </a:rPr>
                        <a:t>Fillmore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N/A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7401923"/>
                  </a:ext>
                </a:extLst>
              </a:tr>
              <a:tr h="256226">
                <a:tc>
                  <a:txBody>
                    <a:bodyPr/>
                    <a:lstStyle/>
                    <a:p>
                      <a:pPr marL="0" marR="0" algn="just">
                        <a:lnSpc>
                          <a:spcPct val="115000"/>
                        </a:lnSpc>
                        <a:spcBef>
                          <a:spcPts val="0"/>
                        </a:spcBef>
                        <a:spcAft>
                          <a:spcPts val="0"/>
                        </a:spcAft>
                      </a:pPr>
                      <a:r>
                        <a:rPr lang="en-US" sz="1400">
                          <a:effectLst/>
                        </a:rPr>
                        <a:t>Moorpark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City of Moorpark Bicycle Transportation Plan (2008)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0928819"/>
                  </a:ext>
                </a:extLst>
              </a:tr>
              <a:tr h="256226">
                <a:tc>
                  <a:txBody>
                    <a:bodyPr/>
                    <a:lstStyle/>
                    <a:p>
                      <a:pPr marL="0" marR="0" algn="just">
                        <a:lnSpc>
                          <a:spcPct val="115000"/>
                        </a:lnSpc>
                        <a:spcBef>
                          <a:spcPts val="0"/>
                        </a:spcBef>
                        <a:spcAft>
                          <a:spcPts val="0"/>
                        </a:spcAft>
                      </a:pPr>
                      <a:r>
                        <a:rPr lang="en-US" sz="1400">
                          <a:effectLst/>
                        </a:rPr>
                        <a:t>Ojai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Ojai Complete Streets Master Plan (2017)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0773320"/>
                  </a:ext>
                </a:extLst>
              </a:tr>
              <a:tr h="528428">
                <a:tc>
                  <a:txBody>
                    <a:bodyPr/>
                    <a:lstStyle/>
                    <a:p>
                      <a:pPr marL="0" marR="0" algn="just">
                        <a:lnSpc>
                          <a:spcPct val="115000"/>
                        </a:lnSpc>
                        <a:spcBef>
                          <a:spcPts val="0"/>
                        </a:spcBef>
                        <a:spcAft>
                          <a:spcPts val="0"/>
                        </a:spcAft>
                      </a:pPr>
                      <a:r>
                        <a:rPr lang="en-US" sz="1400">
                          <a:effectLst/>
                        </a:rPr>
                        <a:t>Oxnard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City of Oxnard Bicycle &amp; Pedestrian Facilities Master Plan (2011)</a:t>
                      </a:r>
                      <a:endParaRPr lang="en-US" sz="1800">
                        <a:effectLst/>
                      </a:endParaRPr>
                    </a:p>
                    <a:p>
                      <a:pPr marL="0" marR="0" algn="just">
                        <a:lnSpc>
                          <a:spcPct val="115000"/>
                        </a:lnSpc>
                        <a:spcBef>
                          <a:spcPts val="0"/>
                        </a:spcBef>
                        <a:spcAft>
                          <a:spcPts val="0"/>
                        </a:spcAft>
                      </a:pPr>
                      <a:r>
                        <a:rPr lang="en-US" sz="1400">
                          <a:solidFill>
                            <a:schemeClr val="accent6">
                              <a:lumMod val="75000"/>
                            </a:schemeClr>
                          </a:solidFill>
                          <a:effectLst/>
                        </a:rPr>
                        <a:t>Sustainable Transportation Plan (Ongoing – Anticipated 2023)</a:t>
                      </a:r>
                      <a:endParaRPr lang="en-US" sz="180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373868"/>
                  </a:ext>
                </a:extLst>
              </a:tr>
              <a:tr h="256226">
                <a:tc>
                  <a:txBody>
                    <a:bodyPr/>
                    <a:lstStyle/>
                    <a:p>
                      <a:pPr marL="0" marR="0" algn="just">
                        <a:lnSpc>
                          <a:spcPct val="115000"/>
                        </a:lnSpc>
                        <a:spcBef>
                          <a:spcPts val="0"/>
                        </a:spcBef>
                        <a:spcAft>
                          <a:spcPts val="0"/>
                        </a:spcAft>
                      </a:pPr>
                      <a:r>
                        <a:rPr lang="en-US" sz="1400">
                          <a:effectLst/>
                        </a:rPr>
                        <a:t>Port Hueneme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N/A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036826"/>
                  </a:ext>
                </a:extLst>
              </a:tr>
              <a:tr h="528428">
                <a:tc>
                  <a:txBody>
                    <a:bodyPr/>
                    <a:lstStyle/>
                    <a:p>
                      <a:pPr marL="0" marR="0" algn="just">
                        <a:lnSpc>
                          <a:spcPct val="115000"/>
                        </a:lnSpc>
                        <a:spcBef>
                          <a:spcPts val="0"/>
                        </a:spcBef>
                        <a:spcAft>
                          <a:spcPts val="0"/>
                        </a:spcAft>
                      </a:pPr>
                      <a:r>
                        <a:rPr lang="en-US" sz="1400">
                          <a:effectLst/>
                        </a:rPr>
                        <a:t>Ventura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City of Ventura Bicycle Master Plan (2011)</a:t>
                      </a:r>
                      <a:endParaRPr lang="en-US" sz="1800">
                        <a:effectLst/>
                      </a:endParaRPr>
                    </a:p>
                    <a:p>
                      <a:pPr marL="0" marR="0" algn="just">
                        <a:lnSpc>
                          <a:spcPct val="115000"/>
                        </a:lnSpc>
                        <a:spcBef>
                          <a:spcPts val="0"/>
                        </a:spcBef>
                        <a:spcAft>
                          <a:spcPts val="0"/>
                        </a:spcAft>
                      </a:pPr>
                      <a:r>
                        <a:rPr lang="en-US" sz="1400">
                          <a:solidFill>
                            <a:schemeClr val="accent6">
                              <a:lumMod val="75000"/>
                            </a:schemeClr>
                          </a:solidFill>
                          <a:effectLst/>
                        </a:rPr>
                        <a:t>Ventura Active Transportation Plan (Ongoing – Anticipated 2023)</a:t>
                      </a:r>
                      <a:endParaRPr lang="en-US" sz="180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9546924"/>
                  </a:ext>
                </a:extLst>
              </a:tr>
              <a:tr h="256226">
                <a:tc>
                  <a:txBody>
                    <a:bodyPr/>
                    <a:lstStyle/>
                    <a:p>
                      <a:pPr marL="0" marR="0" algn="just">
                        <a:lnSpc>
                          <a:spcPct val="115000"/>
                        </a:lnSpc>
                        <a:spcBef>
                          <a:spcPts val="0"/>
                        </a:spcBef>
                        <a:spcAft>
                          <a:spcPts val="0"/>
                        </a:spcAft>
                      </a:pPr>
                      <a:r>
                        <a:rPr lang="en-US" sz="1400">
                          <a:effectLst/>
                        </a:rPr>
                        <a:t>Santa Paula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Bicycle Mobility Plan within Santa Paula 2040 General Plan (2020)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987995"/>
                  </a:ext>
                </a:extLst>
              </a:tr>
              <a:tr h="256226">
                <a:tc>
                  <a:txBody>
                    <a:bodyPr/>
                    <a:lstStyle/>
                    <a:p>
                      <a:pPr marL="0" marR="0" algn="just">
                        <a:lnSpc>
                          <a:spcPct val="115000"/>
                        </a:lnSpc>
                        <a:spcBef>
                          <a:spcPts val="0"/>
                        </a:spcBef>
                        <a:spcAft>
                          <a:spcPts val="0"/>
                        </a:spcAft>
                      </a:pPr>
                      <a:r>
                        <a:rPr lang="en-US" sz="1400">
                          <a:effectLst/>
                        </a:rPr>
                        <a:t>Simi Valley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Simi Valley Bicycle Master Plan (2009)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0581034"/>
                  </a:ext>
                </a:extLst>
              </a:tr>
              <a:tr h="256226">
                <a:tc>
                  <a:txBody>
                    <a:bodyPr/>
                    <a:lstStyle/>
                    <a:p>
                      <a:pPr marL="0" marR="0" algn="just">
                        <a:lnSpc>
                          <a:spcPct val="115000"/>
                        </a:lnSpc>
                        <a:spcBef>
                          <a:spcPts val="0"/>
                        </a:spcBef>
                        <a:spcAft>
                          <a:spcPts val="0"/>
                        </a:spcAft>
                      </a:pPr>
                      <a:r>
                        <a:rPr lang="en-US" sz="1400">
                          <a:effectLst/>
                        </a:rPr>
                        <a:t>Thousand Oaks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City of Thousand Oaks Active Transportation Plan (2019)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3544587"/>
                  </a:ext>
                </a:extLst>
              </a:tr>
              <a:tr h="256226">
                <a:tc>
                  <a:txBody>
                    <a:bodyPr/>
                    <a:lstStyle/>
                    <a:p>
                      <a:pPr marL="0" marR="0" algn="just">
                        <a:lnSpc>
                          <a:spcPct val="115000"/>
                        </a:lnSpc>
                        <a:spcBef>
                          <a:spcPts val="0"/>
                        </a:spcBef>
                        <a:spcAft>
                          <a:spcPts val="0"/>
                        </a:spcAft>
                      </a:pPr>
                      <a:r>
                        <a:rPr lang="en-US" sz="1400">
                          <a:effectLst/>
                        </a:rPr>
                        <a:t>County of Ventura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solidFill>
                            <a:schemeClr val="accent6">
                              <a:lumMod val="75000"/>
                            </a:schemeClr>
                          </a:solidFill>
                          <a:effectLst/>
                        </a:rPr>
                        <a:t>Active Transportation Plan (Ongoing – Anticipated 2023)</a:t>
                      </a:r>
                      <a:endParaRPr lang="en-US" sz="180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1890858"/>
                  </a:ext>
                </a:extLst>
              </a:tr>
            </a:tbl>
          </a:graphicData>
        </a:graphic>
      </p:graphicFrame>
    </p:spTree>
    <p:extLst>
      <p:ext uri="{BB962C8B-B14F-4D97-AF65-F5344CB8AC3E}">
        <p14:creationId xmlns:p14="http://schemas.microsoft.com/office/powerpoint/2010/main" val="21856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39714" y="4630469"/>
            <a:ext cx="3290887" cy="2452687"/>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lang="en-US" sz="3600" b="1">
                <a:solidFill>
                  <a:srgbClr val="002060"/>
                </a:solidFill>
                <a:effectLst>
                  <a:outerShdw blurRad="38100" dist="38100" dir="2700000" algn="tl">
                    <a:srgbClr val="000000">
                      <a:alpha val="43137"/>
                    </a:srgbClr>
                  </a:outerShdw>
                </a:effectLst>
                <a:latin typeface="+mj-lt"/>
                <a:ea typeface="+mj-ea"/>
                <a:cs typeface="+mj-cs"/>
              </a:rPr>
              <a:t>Comprehensive Transportation Plan Update</a:t>
            </a:r>
            <a:endParaRPr kumimoji="0" lang="en-US" sz="3600" b="1" i="0" u="none" strike="noStrike" cap="none" spc="0" normalizeH="0" baseline="0" noProof="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pic>
        <p:nvPicPr>
          <p:cNvPr id="8" name="Picture 7">
            <a:extLst>
              <a:ext uri="{FF2B5EF4-FFF2-40B4-BE49-F238E27FC236}">
                <a16:creationId xmlns:a16="http://schemas.microsoft.com/office/drawing/2014/main" id="{225F8BC6-90C6-6039-62F2-8D489348D096}"/>
              </a:ext>
            </a:extLst>
          </p:cNvPr>
          <p:cNvPicPr>
            <a:picLocks noChangeAspect="1"/>
          </p:cNvPicPr>
          <p:nvPr/>
        </p:nvPicPr>
        <p:blipFill rotWithShape="1">
          <a:blip r:embed="rId3"/>
          <a:srcRect t="3561" b="19942"/>
          <a:stretch/>
        </p:blipFill>
        <p:spPr>
          <a:xfrm>
            <a:off x="20" y="0"/>
            <a:ext cx="12191980" cy="517585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Rectangle 3"/>
          <p:cNvSpPr/>
          <p:nvPr/>
        </p:nvSpPr>
        <p:spPr>
          <a:xfrm>
            <a:off x="4684295" y="4796589"/>
            <a:ext cx="7507705" cy="2120448"/>
          </a:xfrm>
          <a:prstGeom prst="rect">
            <a:avLst/>
          </a:prstGeom>
        </p:spPr>
        <p:txBody>
          <a:bodyPr vert="horz" lIns="91440" tIns="45720" rIns="91440" bIns="45720" rtlCol="0" anchor="ctr">
            <a:normAutofit/>
          </a:bodyPr>
          <a:lstStyle/>
          <a:p>
            <a:pPr marL="457200" marR="0" lvl="0" indent="-457200" fontAlgn="auto">
              <a:lnSpc>
                <a:spcPct val="90000"/>
              </a:lnSpc>
              <a:spcBef>
                <a:spcPts val="0"/>
              </a:spcBef>
              <a:spcAft>
                <a:spcPts val="600"/>
              </a:spcAft>
              <a:buClrTx/>
              <a:buSzTx/>
              <a:buFont typeface="Arial" panose="020B0604020202020204" pitchFamily="34" charset="0"/>
              <a:buChar char="•"/>
              <a:tabLst/>
              <a:defRPr/>
            </a:pPr>
            <a:r>
              <a:rPr kumimoji="0" lang="en-US" sz="2600" i="0" u="none" strike="noStrike" cap="none" spc="0" normalizeH="0" baseline="0" noProof="0">
                <a:ln>
                  <a:noFill/>
                </a:ln>
                <a:solidFill>
                  <a:srgbClr val="002060"/>
                </a:solidFill>
                <a:effectLst/>
                <a:uLnTx/>
                <a:uFillTx/>
              </a:rPr>
              <a:t>CTP Update Active Transportation Assessment</a:t>
            </a:r>
          </a:p>
          <a:p>
            <a:pPr marL="457200" marR="0" lvl="0" indent="-457200" fontAlgn="auto">
              <a:lnSpc>
                <a:spcPct val="90000"/>
              </a:lnSpc>
              <a:spcBef>
                <a:spcPts val="0"/>
              </a:spcBef>
              <a:spcAft>
                <a:spcPts val="600"/>
              </a:spcAft>
              <a:buClrTx/>
              <a:buSzTx/>
              <a:buFont typeface="Arial" panose="020B0604020202020204" pitchFamily="34" charset="0"/>
              <a:buChar char="•"/>
              <a:tabLst/>
              <a:defRPr/>
            </a:pPr>
            <a:r>
              <a:rPr lang="en-US" sz="2600">
                <a:solidFill>
                  <a:srgbClr val="002060"/>
                </a:solidFill>
              </a:rPr>
              <a:t>Walk Audits</a:t>
            </a:r>
            <a:endParaRPr kumimoji="0" lang="en-US" sz="2600" i="0" u="none" strike="noStrike" cap="none" spc="0" normalizeH="0" baseline="0" noProof="0">
              <a:ln>
                <a:noFill/>
              </a:ln>
              <a:solidFill>
                <a:srgbClr val="002060"/>
              </a:solidFill>
              <a:effectLst/>
              <a:uLnTx/>
              <a:uFillTx/>
            </a:endParaRPr>
          </a:p>
          <a:p>
            <a:pPr marL="457200" marR="0" lvl="0" indent="-457200" fontAlgn="auto">
              <a:lnSpc>
                <a:spcPct val="90000"/>
              </a:lnSpc>
              <a:spcBef>
                <a:spcPts val="0"/>
              </a:spcBef>
              <a:spcAft>
                <a:spcPts val="600"/>
              </a:spcAft>
              <a:buClrTx/>
              <a:buSzTx/>
              <a:buFont typeface="Arial" panose="020B0604020202020204" pitchFamily="34" charset="0"/>
              <a:buChar char="•"/>
              <a:tabLst/>
              <a:defRPr/>
            </a:pPr>
            <a:r>
              <a:rPr lang="en-US" sz="2600">
                <a:solidFill>
                  <a:srgbClr val="002060"/>
                </a:solidFill>
              </a:rPr>
              <a:t>Recommendations and Gap Closure</a:t>
            </a:r>
            <a:endParaRPr kumimoji="0" lang="en-US" sz="2600" i="0" u="none" strike="noStrike" cap="none" spc="0" normalizeH="0" baseline="0" noProof="0">
              <a:ln>
                <a:noFill/>
              </a:ln>
              <a:solidFill>
                <a:srgbClr val="002060"/>
              </a:solidFill>
              <a:effectLst/>
              <a:uLnTx/>
              <a:uFillTx/>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cxnSp>
        <p:nvCxnSpPr>
          <p:cNvPr id="6" name="Straight Connector 5">
            <a:extLst>
              <a:ext uri="{FF2B5EF4-FFF2-40B4-BE49-F238E27FC236}">
                <a16:creationId xmlns:a16="http://schemas.microsoft.com/office/drawing/2014/main" id="{FDFDE258-A962-BC42-41CC-5001A8460928}"/>
              </a:ext>
            </a:extLst>
          </p:cNvPr>
          <p:cNvCxnSpPr>
            <a:cxnSpLocks/>
          </p:cNvCxnSpPr>
          <p:nvPr/>
        </p:nvCxnSpPr>
        <p:spPr>
          <a:xfrm>
            <a:off x="4373218" y="5290408"/>
            <a:ext cx="0" cy="1103244"/>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16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080" y="748625"/>
            <a:ext cx="5164372" cy="1956841"/>
          </a:xfrm>
          <a:prstGeom prst="rect">
            <a:avLst/>
          </a:prstGeom>
        </p:spPr>
        <p:txBody>
          <a:bodyPr vert="horz" lIns="91440" tIns="45720" rIns="91440" bIns="45720" rtlCol="0" anchor="b">
            <a:noAutofit/>
          </a:bodyPr>
          <a:lstStyle/>
          <a:p>
            <a:pPr marL="0" marR="0" lvl="0" indent="0" fontAlgn="auto">
              <a:lnSpc>
                <a:spcPct val="90000"/>
              </a:lnSpc>
              <a:spcBef>
                <a:spcPct val="0"/>
              </a:spcBef>
              <a:spcAft>
                <a:spcPts val="600"/>
              </a:spcAft>
              <a:buClrTx/>
              <a:buSzTx/>
              <a:tabLst/>
              <a:defRPr/>
            </a:pPr>
            <a:r>
              <a:rPr lang="en-US" sz="3600" b="1">
                <a:solidFill>
                  <a:srgbClr val="002060"/>
                </a:solidFill>
                <a:effectLst>
                  <a:outerShdw blurRad="38100" dist="38100" dir="2700000" algn="tl">
                    <a:srgbClr val="000000">
                      <a:alpha val="43137"/>
                    </a:srgbClr>
                  </a:outerShdw>
                </a:effectLst>
                <a:latin typeface="+mj-lt"/>
                <a:ea typeface="+mj-ea"/>
                <a:cs typeface="+mj-cs"/>
              </a:rPr>
              <a:t>Countywide Bike Lane Production</a:t>
            </a:r>
          </a:p>
          <a:p>
            <a:pPr marL="0" marR="0" lvl="0" indent="0" fontAlgn="auto">
              <a:lnSpc>
                <a:spcPct val="90000"/>
              </a:lnSpc>
              <a:spcBef>
                <a:spcPct val="0"/>
              </a:spcBef>
              <a:spcAft>
                <a:spcPts val="600"/>
              </a:spcAft>
              <a:buClrTx/>
              <a:buSzTx/>
              <a:tabLst/>
              <a:defRPr/>
            </a:pPr>
            <a:r>
              <a:rPr kumimoji="0" lang="en-US" sz="2800" b="1" i="0" u="none" strike="noStrike" cap="none" spc="0" normalizeH="0" baseline="0" noProof="0">
                <a:ln>
                  <a:noFill/>
                </a:ln>
                <a:solidFill>
                  <a:srgbClr val="002060"/>
                </a:solidFill>
                <a:effectLst>
                  <a:outerShdw blurRad="38100" dist="38100" dir="2700000" algn="tl">
                    <a:srgbClr val="000000">
                      <a:alpha val="43137"/>
                    </a:srgbClr>
                  </a:outerShdw>
                </a:effectLst>
                <a:uLnTx/>
                <a:uFillTx/>
                <a:latin typeface="+mj-lt"/>
                <a:ea typeface="+mj-ea"/>
                <a:cs typeface="+mj-cs"/>
              </a:rPr>
              <a:t>(Total Lane Miles, 2008 - 2022)</a:t>
            </a:r>
          </a:p>
        </p:txBody>
      </p:sp>
      <p:sp>
        <p:nvSpPr>
          <p:cNvPr id="4" name="Rectangle 3"/>
          <p:cNvSpPr/>
          <p:nvPr/>
        </p:nvSpPr>
        <p:spPr>
          <a:xfrm>
            <a:off x="640080" y="2784981"/>
            <a:ext cx="5243885" cy="3794724"/>
          </a:xfrm>
          <a:prstGeom prst="rect">
            <a:avLst/>
          </a:prstGeom>
        </p:spPr>
        <p:txBody>
          <a:bodyPr vert="horz" lIns="91440" tIns="45720" rIns="91440" bIns="45720" rtlCol="0">
            <a:normAutofit/>
          </a:bodyPr>
          <a:lstStyle/>
          <a:p>
            <a:pPr marL="182880" lvl="0" indent="-182880">
              <a:spcAft>
                <a:spcPts val="600"/>
              </a:spcAft>
              <a:buFont typeface="Arial" panose="020B0604020202020204" pitchFamily="34" charset="0"/>
              <a:buChar char="•"/>
              <a:defRPr/>
            </a:pPr>
            <a:endParaRPr lang="en-US" sz="2500"/>
          </a:p>
          <a:p>
            <a:pPr marL="182880" lvl="0" indent="-182880">
              <a:spcAft>
                <a:spcPts val="600"/>
              </a:spcAft>
              <a:buFont typeface="Arial" panose="020B0604020202020204" pitchFamily="34" charset="0"/>
              <a:buChar char="•"/>
              <a:defRPr/>
            </a:pPr>
            <a:endParaRPr lang="en-US" sz="2500"/>
          </a:p>
          <a:p>
            <a:pPr marL="182880" lvl="0" indent="-182880">
              <a:spcAft>
                <a:spcPts val="600"/>
              </a:spcAft>
              <a:buFont typeface="Arial" panose="020B0604020202020204" pitchFamily="34" charset="0"/>
              <a:buChar char="•"/>
              <a:defRPr/>
            </a:pPr>
            <a:endParaRPr lang="en-US" sz="2500"/>
          </a:p>
          <a:p>
            <a:pPr marL="182880" lvl="0" indent="-182880">
              <a:spcAft>
                <a:spcPts val="600"/>
              </a:spcAft>
              <a:buFont typeface="Arial" panose="020B0604020202020204" pitchFamily="34" charset="0"/>
              <a:buChar char="•"/>
              <a:defRPr/>
            </a:pPr>
            <a:endParaRPr lang="en-US" sz="2500"/>
          </a:p>
          <a:p>
            <a:pPr marL="182880" lvl="0" indent="-182880">
              <a:spcAft>
                <a:spcPts val="600"/>
              </a:spcAft>
              <a:buFont typeface="Arial" panose="020B0604020202020204" pitchFamily="34" charset="0"/>
              <a:buChar char="•"/>
              <a:defRPr/>
            </a:pPr>
            <a:endParaRPr lang="en-US" sz="2500"/>
          </a:p>
          <a:p>
            <a:pPr marL="182880" lvl="0" indent="-182880">
              <a:spcAft>
                <a:spcPts val="600"/>
              </a:spcAft>
              <a:buFont typeface="Arial" panose="020B0604020202020204" pitchFamily="34" charset="0"/>
              <a:buChar char="•"/>
              <a:defRPr/>
            </a:pPr>
            <a:endParaRPr lang="en-US" sz="2500"/>
          </a:p>
          <a:p>
            <a:pPr marL="182880" lvl="0" indent="-182880">
              <a:spcAft>
                <a:spcPts val="600"/>
              </a:spcAft>
              <a:buFont typeface="Arial" panose="020B0604020202020204" pitchFamily="34" charset="0"/>
              <a:buChar char="•"/>
              <a:defRPr/>
            </a:pPr>
            <a:r>
              <a:rPr lang="en-US" sz="2500">
                <a:solidFill>
                  <a:srgbClr val="002060"/>
                </a:solidFill>
              </a:rPr>
              <a:t>35% increase in total lane miles</a:t>
            </a:r>
            <a:endParaRPr kumimoji="0" lang="en-US" sz="2300" i="0" u="none" strike="noStrike" cap="none" spc="0" normalizeH="0" baseline="0" noProof="0">
              <a:ln>
                <a:noFill/>
              </a:ln>
              <a:solidFill>
                <a:srgbClr val="002060"/>
              </a:solidFill>
              <a:effectLst/>
              <a:uLnTx/>
              <a:uFillTx/>
            </a:endParaRPr>
          </a:p>
          <a:p>
            <a:pPr marL="228600" lvl="1">
              <a:lnSpc>
                <a:spcPct val="90000"/>
              </a:lnSpc>
              <a:spcAft>
                <a:spcPts val="600"/>
              </a:spcAft>
              <a:defRPr/>
            </a:pPr>
            <a:endParaRPr kumimoji="0" lang="en-US" sz="2000" i="0" u="none" strike="noStrike" cap="none" spc="0" normalizeH="0" baseline="0" noProof="0">
              <a:ln>
                <a:noFill/>
              </a:ln>
              <a:effectLst/>
              <a:uLnTx/>
              <a:uFillTx/>
            </a:endParaRPr>
          </a:p>
        </p:txBody>
      </p:sp>
      <p:pic>
        <p:nvPicPr>
          <p:cNvPr id="6" name="Picture 5" descr="A person riding a bicycle on a street&#10;&#10;Description automatically generated with medium confidence">
            <a:extLst>
              <a:ext uri="{FF2B5EF4-FFF2-40B4-BE49-F238E27FC236}">
                <a16:creationId xmlns:a16="http://schemas.microsoft.com/office/drawing/2014/main" id="{F588B148-F779-8C67-EEB9-41C759849A84}"/>
              </a:ext>
            </a:extLst>
          </p:cNvPr>
          <p:cNvPicPr>
            <a:picLocks noChangeAspect="1"/>
          </p:cNvPicPr>
          <p:nvPr/>
        </p:nvPicPr>
        <p:blipFill rotWithShape="1">
          <a:blip r:embed="rId3">
            <a:extLst>
              <a:ext uri="{28A0092B-C50C-407E-A947-70E740481C1C}">
                <a14:useLocalDpi xmlns:a14="http://schemas.microsoft.com/office/drawing/2010/main" val="0"/>
              </a:ext>
            </a:extLst>
          </a:blip>
          <a:srcRect l="16900" r="16899" b="-1"/>
          <a:stretch/>
        </p:blipFill>
        <p:spPr>
          <a:xfrm>
            <a:off x="5719207" y="10"/>
            <a:ext cx="647279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graphicFrame>
        <p:nvGraphicFramePr>
          <p:cNvPr id="2" name="Table 1">
            <a:extLst>
              <a:ext uri="{FF2B5EF4-FFF2-40B4-BE49-F238E27FC236}">
                <a16:creationId xmlns:a16="http://schemas.microsoft.com/office/drawing/2014/main" id="{87F2B80C-C8A3-0DC1-96DB-982B7765459E}"/>
              </a:ext>
            </a:extLst>
          </p:cNvPr>
          <p:cNvGraphicFramePr>
            <a:graphicFrameLocks noGrp="1"/>
          </p:cNvGraphicFramePr>
          <p:nvPr>
            <p:extLst>
              <p:ext uri="{D42A27DB-BD31-4B8C-83A1-F6EECF244321}">
                <p14:modId xmlns:p14="http://schemas.microsoft.com/office/powerpoint/2010/main" val="3289628442"/>
              </p:ext>
            </p:extLst>
          </p:nvPr>
        </p:nvGraphicFramePr>
        <p:xfrm>
          <a:off x="266283" y="2927714"/>
          <a:ext cx="6513582" cy="2449641"/>
        </p:xfrm>
        <a:graphic>
          <a:graphicData uri="http://schemas.openxmlformats.org/drawingml/2006/table">
            <a:tbl>
              <a:tblPr firstRow="1" firstCol="1" bandRow="1">
                <a:tableStyleId>{5C22544A-7EE6-4342-B048-85BDC9FD1C3A}</a:tableStyleId>
              </a:tblPr>
              <a:tblGrid>
                <a:gridCol w="843390">
                  <a:extLst>
                    <a:ext uri="{9D8B030D-6E8A-4147-A177-3AD203B41FA5}">
                      <a16:colId xmlns:a16="http://schemas.microsoft.com/office/drawing/2014/main" val="3070322480"/>
                    </a:ext>
                  </a:extLst>
                </a:gridCol>
                <a:gridCol w="1327340">
                  <a:extLst>
                    <a:ext uri="{9D8B030D-6E8A-4147-A177-3AD203B41FA5}">
                      <a16:colId xmlns:a16="http://schemas.microsoft.com/office/drawing/2014/main" val="3211460476"/>
                    </a:ext>
                  </a:extLst>
                </a:gridCol>
                <a:gridCol w="1085365">
                  <a:extLst>
                    <a:ext uri="{9D8B030D-6E8A-4147-A177-3AD203B41FA5}">
                      <a16:colId xmlns:a16="http://schemas.microsoft.com/office/drawing/2014/main" val="1062116041"/>
                    </a:ext>
                  </a:extLst>
                </a:gridCol>
                <a:gridCol w="1085365">
                  <a:extLst>
                    <a:ext uri="{9D8B030D-6E8A-4147-A177-3AD203B41FA5}">
                      <a16:colId xmlns:a16="http://schemas.microsoft.com/office/drawing/2014/main" val="969421787"/>
                    </a:ext>
                  </a:extLst>
                </a:gridCol>
                <a:gridCol w="1086061">
                  <a:extLst>
                    <a:ext uri="{9D8B030D-6E8A-4147-A177-3AD203B41FA5}">
                      <a16:colId xmlns:a16="http://schemas.microsoft.com/office/drawing/2014/main" val="1941619180"/>
                    </a:ext>
                  </a:extLst>
                </a:gridCol>
                <a:gridCol w="1086061">
                  <a:extLst>
                    <a:ext uri="{9D8B030D-6E8A-4147-A177-3AD203B41FA5}">
                      <a16:colId xmlns:a16="http://schemas.microsoft.com/office/drawing/2014/main" val="524905627"/>
                    </a:ext>
                  </a:extLst>
                </a:gridCol>
              </a:tblGrid>
              <a:tr h="0">
                <a:tc>
                  <a:txBody>
                    <a:bodyPr/>
                    <a:lstStyle/>
                    <a:p>
                      <a:pPr marL="0" marR="0" algn="ctr">
                        <a:lnSpc>
                          <a:spcPct val="115000"/>
                        </a:lnSpc>
                        <a:spcBef>
                          <a:spcPts val="0"/>
                        </a:spcBef>
                        <a:spcAft>
                          <a:spcPts val="0"/>
                        </a:spcAft>
                      </a:pPr>
                      <a:r>
                        <a:rPr lang="en-US" sz="2400">
                          <a:effectLst/>
                        </a:rPr>
                        <a:t>Year</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Class I</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Class II</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Class III</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Total</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Net Change 2008 - 2015</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55654803"/>
                  </a:ext>
                </a:extLst>
              </a:tr>
              <a:tr h="0">
                <a:tc>
                  <a:txBody>
                    <a:bodyPr/>
                    <a:lstStyle/>
                    <a:p>
                      <a:pPr marL="0" marR="0" algn="ctr">
                        <a:lnSpc>
                          <a:spcPct val="115000"/>
                        </a:lnSpc>
                        <a:spcBef>
                          <a:spcPts val="0"/>
                        </a:spcBef>
                        <a:spcAft>
                          <a:spcPts val="0"/>
                        </a:spcAft>
                      </a:pPr>
                      <a:r>
                        <a:rPr lang="en-US" sz="2400">
                          <a:effectLst/>
                        </a:rPr>
                        <a:t>2008</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56.3</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250.8</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55.6</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362.7</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N/A</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48606133"/>
                  </a:ext>
                </a:extLst>
              </a:tr>
              <a:tr h="0">
                <a:tc>
                  <a:txBody>
                    <a:bodyPr/>
                    <a:lstStyle/>
                    <a:p>
                      <a:pPr marL="0" marR="0" algn="ctr">
                        <a:lnSpc>
                          <a:spcPct val="115000"/>
                        </a:lnSpc>
                        <a:spcBef>
                          <a:spcPts val="0"/>
                        </a:spcBef>
                        <a:spcAft>
                          <a:spcPts val="0"/>
                        </a:spcAft>
                      </a:pPr>
                      <a:r>
                        <a:rPr lang="en-US" sz="2400">
                          <a:effectLst/>
                        </a:rPr>
                        <a:t>2022</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84.3</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379.9</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76.3</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559.5</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rPr>
                        <a:t>196.8</a:t>
                      </a:r>
                      <a:endParaRPr lang="en-US" sz="3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67693033"/>
                  </a:ext>
                </a:extLst>
              </a:tr>
            </a:tbl>
          </a:graphicData>
        </a:graphic>
      </p:graphicFrame>
      <p:cxnSp>
        <p:nvCxnSpPr>
          <p:cNvPr id="8" name="Straight Connector 7">
            <a:extLst>
              <a:ext uri="{FF2B5EF4-FFF2-40B4-BE49-F238E27FC236}">
                <a16:creationId xmlns:a16="http://schemas.microsoft.com/office/drawing/2014/main" id="{71C3163B-DEB1-7AAB-EAD4-427F967B7C3E}"/>
              </a:ext>
            </a:extLst>
          </p:cNvPr>
          <p:cNvCxnSpPr>
            <a:cxnSpLocks/>
          </p:cNvCxnSpPr>
          <p:nvPr/>
        </p:nvCxnSpPr>
        <p:spPr>
          <a:xfrm>
            <a:off x="739470" y="2745223"/>
            <a:ext cx="4860235"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217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64704" y="5712439"/>
            <a:ext cx="2907196" cy="650125"/>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rgbClr val="002060"/>
                </a:solidFill>
                <a:effectLst>
                  <a:outerShdw blurRad="38100" dist="38100" dir="2700000" algn="tl">
                    <a:srgbClr val="000000">
                      <a:alpha val="43137"/>
                    </a:srgbClr>
                  </a:outerShdw>
                </a:effectLst>
                <a:uLnTx/>
                <a:uFillTx/>
                <a:latin typeface="+mj-lt"/>
                <a:ea typeface="+mj-ea"/>
                <a:cs typeface="+mj-cs"/>
              </a:rPr>
              <a:t>Mapping &amp; GIS</a:t>
            </a:r>
          </a:p>
        </p:txBody>
      </p:sp>
      <p:pic>
        <p:nvPicPr>
          <p:cNvPr id="7" name="Picture 6">
            <a:extLst>
              <a:ext uri="{FF2B5EF4-FFF2-40B4-BE49-F238E27FC236}">
                <a16:creationId xmlns:a16="http://schemas.microsoft.com/office/drawing/2014/main" id="{DE3076D5-B339-DF19-6CEE-8D0BF25CB3AE}"/>
              </a:ext>
            </a:extLst>
          </p:cNvPr>
          <p:cNvPicPr>
            <a:picLocks noChangeAspect="1"/>
          </p:cNvPicPr>
          <p:nvPr/>
        </p:nvPicPr>
        <p:blipFill rotWithShape="1">
          <a:blip r:embed="rId3"/>
          <a:srcRect l="5301" t="11121" r="1793" b="9110"/>
          <a:stretch/>
        </p:blipFill>
        <p:spPr>
          <a:xfrm>
            <a:off x="0" y="-17252"/>
            <a:ext cx="12191999" cy="499687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27" t="29191" r="26147" b="29192"/>
          <a:stretch/>
        </p:blipFill>
        <p:spPr>
          <a:xfrm>
            <a:off x="0" y="0"/>
            <a:ext cx="1734446" cy="1059939"/>
          </a:xfrm>
          <a:prstGeom prst="rect">
            <a:avLst/>
          </a:prstGeom>
        </p:spPr>
      </p:pic>
      <p:sp>
        <p:nvSpPr>
          <p:cNvPr id="4" name="Rectangle 3"/>
          <p:cNvSpPr/>
          <p:nvPr/>
        </p:nvSpPr>
        <p:spPr>
          <a:xfrm>
            <a:off x="4896757" y="4979624"/>
            <a:ext cx="7063533" cy="1688611"/>
          </a:xfrm>
          <a:prstGeom prst="rect">
            <a:avLst/>
          </a:prstGeom>
        </p:spPr>
        <p:txBody>
          <a:bodyPr vert="horz" lIns="91440" tIns="45720" rIns="91440" bIns="45720" rtlCol="0" anchor="ctr">
            <a:noAutofit/>
          </a:bodyPr>
          <a:lstStyle/>
          <a:p>
            <a:pPr marL="182880" marR="0" lvl="0" indent="-182880" fontAlgn="auto">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rgbClr val="002060"/>
                </a:solidFill>
                <a:effectLst/>
                <a:uLnTx/>
                <a:uFillTx/>
              </a:rPr>
              <a:t>Bicycle Inventory – Updated February 2022</a:t>
            </a:r>
          </a:p>
          <a:p>
            <a:pPr marL="182880" marR="0" lvl="0" indent="-182880" fontAlgn="auto">
              <a:spcBef>
                <a:spcPts val="0"/>
              </a:spcBef>
              <a:spcAft>
                <a:spcPts val="600"/>
              </a:spcAft>
              <a:buClrTx/>
              <a:buSzTx/>
              <a:buFont typeface="Arial" panose="020B0604020202020204" pitchFamily="34" charset="0"/>
              <a:buChar char="•"/>
              <a:tabLst/>
              <a:defRPr/>
            </a:pPr>
            <a:r>
              <a:rPr lang="en-US" sz="2000">
                <a:solidFill>
                  <a:srgbClr val="002060"/>
                </a:solidFill>
              </a:rPr>
              <a:t>GIS Map Available Online at  </a:t>
            </a:r>
            <a:r>
              <a:rPr lang="en-US" sz="2000">
                <a:hlinkClick r:id="rId5"/>
              </a:rPr>
              <a:t>https://www.goventura.org/getting-around/bike/</a:t>
            </a:r>
            <a:endParaRPr lang="en-US" sz="2000"/>
          </a:p>
          <a:p>
            <a:pPr marL="182880" marR="0" lvl="0" indent="-182880" fontAlgn="auto">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chemeClr val="accent5">
                    <a:lumMod val="50000"/>
                  </a:schemeClr>
                </a:solidFill>
                <a:effectLst/>
                <a:uLnTx/>
                <a:uFillTx/>
              </a:rPr>
              <a:t>Printed Updated Bike Maps coming soon- May 2022</a:t>
            </a:r>
          </a:p>
          <a:p>
            <a:pPr marL="182880" marR="0" lvl="0" indent="-182880" fontAlgn="auto">
              <a:spcBef>
                <a:spcPts val="0"/>
              </a:spcBef>
              <a:spcAft>
                <a:spcPts val="600"/>
              </a:spcAft>
              <a:buClrTx/>
              <a:buSzTx/>
              <a:buFont typeface="Arial" panose="020B0604020202020204" pitchFamily="34" charset="0"/>
              <a:buChar char="•"/>
              <a:tabLst/>
              <a:defRPr/>
            </a:pPr>
            <a:r>
              <a:rPr kumimoji="0" lang="en-US" sz="2000" i="0" u="none" strike="noStrike" cap="none" spc="0" normalizeH="0" baseline="0" noProof="0">
                <a:ln>
                  <a:noFill/>
                </a:ln>
                <a:solidFill>
                  <a:schemeClr val="accent5">
                    <a:lumMod val="50000"/>
                  </a:schemeClr>
                </a:solidFill>
                <a:effectLst/>
                <a:uLnTx/>
                <a:uFillTx/>
              </a:rPr>
              <a:t>Biking VC: Routes &amp; Tips for Beginners &amp; Families</a:t>
            </a:r>
          </a:p>
        </p:txBody>
      </p:sp>
      <p:cxnSp>
        <p:nvCxnSpPr>
          <p:cNvPr id="6" name="Straight Connector 5">
            <a:extLst>
              <a:ext uri="{FF2B5EF4-FFF2-40B4-BE49-F238E27FC236}">
                <a16:creationId xmlns:a16="http://schemas.microsoft.com/office/drawing/2014/main" id="{DEAEC793-E355-5273-60D7-47D2C92EC597}"/>
              </a:ext>
            </a:extLst>
          </p:cNvPr>
          <p:cNvCxnSpPr>
            <a:cxnSpLocks/>
          </p:cNvCxnSpPr>
          <p:nvPr/>
        </p:nvCxnSpPr>
        <p:spPr>
          <a:xfrm>
            <a:off x="4492487" y="5429556"/>
            <a:ext cx="0" cy="1103244"/>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637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D2F403B83CBE478367E8E009D2DC9D" ma:contentTypeVersion="12" ma:contentTypeDescription="Create a new document." ma:contentTypeScope="" ma:versionID="51b3671ef67683b5dfe4ad40e5befe0c">
  <xsd:schema xmlns:xsd="http://www.w3.org/2001/XMLSchema" xmlns:xs="http://www.w3.org/2001/XMLSchema" xmlns:p="http://schemas.microsoft.com/office/2006/metadata/properties" xmlns:ns2="f415da38-acdf-4d22-8919-758ab9bec672" xmlns:ns3="1933b127-ee7b-4f9d-ab46-41c8ad1ec9e6" targetNamespace="http://schemas.microsoft.com/office/2006/metadata/properties" ma:root="true" ma:fieldsID="7b80e84389beea209b2c3891e75340af" ns2:_="" ns3:_="">
    <xsd:import namespace="f415da38-acdf-4d22-8919-758ab9bec672"/>
    <xsd:import namespace="1933b127-ee7b-4f9d-ab46-41c8ad1ec9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5da38-acdf-4d22-8919-758ab9bec6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33b127-ee7b-4f9d-ab46-41c8ad1ec9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C21E32-948B-46A0-A830-0ED0DD6F8DEB}"/>
</file>

<file path=customXml/itemProps2.xml><?xml version="1.0" encoding="utf-8"?>
<ds:datastoreItem xmlns:ds="http://schemas.openxmlformats.org/officeDocument/2006/customXml" ds:itemID="{E477476B-23A4-46D3-A7A8-E7CB9B4CED80}"/>
</file>

<file path=customXml/itemProps3.xml><?xml version="1.0" encoding="utf-8"?>
<ds:datastoreItem xmlns:ds="http://schemas.openxmlformats.org/officeDocument/2006/customXml" ds:itemID="{8027400D-91FD-4690-BCF7-55B899628F76}"/>
</file>

<file path=docProps/app.xml><?xml version="1.0" encoding="utf-8"?>
<Properties xmlns="http://schemas.openxmlformats.org/officeDocument/2006/extended-properties" xmlns:vt="http://schemas.openxmlformats.org/officeDocument/2006/docPropsVTypes">
  <TotalTime>0</TotalTime>
  <Words>2551</Words>
  <Application>Microsoft Office PowerPoint</Application>
  <PresentationFormat>Widescreen</PresentationFormat>
  <Paragraphs>165</Paragraphs>
  <Slides>15</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Calibri Light</vt:lpstr>
      <vt:lpstr>Office Theme</vt:lpstr>
      <vt:lpstr>1_Office Theme</vt:lpstr>
      <vt:lpstr>Active Transportation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Fagan</dc:creator>
  <cp:lastModifiedBy>Roxanna Ibarra</cp:lastModifiedBy>
  <cp:revision>1</cp:revision>
  <dcterms:created xsi:type="dcterms:W3CDTF">2022-04-29T23:15:29Z</dcterms:created>
  <dcterms:modified xsi:type="dcterms:W3CDTF">2022-05-05T21:27:17Z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0x01010036D2F403B83CBE478367E8E009D2DC9D</vt:lpwstr>
  </property>
</Properties>
</file>