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3"/>
  </p:sldMasterIdLst>
  <p:notesMasterIdLst>
    <p:notesMasterId r:id="rId32"/>
  </p:notesMasterIdLst>
  <p:handoutMasterIdLst>
    <p:handoutMasterId r:id="rId33"/>
  </p:handoutMasterIdLst>
  <p:sldIdLst>
    <p:sldId id="448" r:id="rId4"/>
    <p:sldId id="422" r:id="rId5"/>
    <p:sldId id="483" r:id="rId6"/>
    <p:sldId id="431" r:id="rId7"/>
    <p:sldId id="496" r:id="rId8"/>
    <p:sldId id="480" r:id="rId9"/>
    <p:sldId id="499" r:id="rId10"/>
    <p:sldId id="500" r:id="rId11"/>
    <p:sldId id="507" r:id="rId12"/>
    <p:sldId id="449" r:id="rId13"/>
    <p:sldId id="275" r:id="rId14"/>
    <p:sldId id="451" r:id="rId15"/>
    <p:sldId id="452" r:id="rId16"/>
    <p:sldId id="441" r:id="rId17"/>
    <p:sldId id="468" r:id="rId18"/>
    <p:sldId id="478" r:id="rId19"/>
    <p:sldId id="479" r:id="rId20"/>
    <p:sldId id="464" r:id="rId21"/>
    <p:sldId id="481" r:id="rId22"/>
    <p:sldId id="460" r:id="rId23"/>
    <p:sldId id="487" r:id="rId24"/>
    <p:sldId id="503" r:id="rId25"/>
    <p:sldId id="504" r:id="rId26"/>
    <p:sldId id="502" r:id="rId27"/>
    <p:sldId id="429" r:id="rId28"/>
    <p:sldId id="505" r:id="rId29"/>
    <p:sldId id="506" r:id="rId30"/>
    <p:sldId id="260" r:id="rId3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wkins, Dee" initials="HD" lastIdx="1" clrIdx="0">
    <p:extLst>
      <p:ext uri="{19B8F6BF-5375-455C-9EA6-DF929625EA0E}">
        <p15:presenceInfo xmlns:p15="http://schemas.microsoft.com/office/powerpoint/2012/main" userId="S-1-5-21-527237240-1500820517-725345543-512845" providerId="AD"/>
      </p:ext>
    </p:extLst>
  </p:cmAuthor>
  <p:cmAuthor id="2" name="Amling, Michael" initials="AM" lastIdx="22" clrIdx="1">
    <p:extLst>
      <p:ext uri="{19B8F6BF-5375-455C-9EA6-DF929625EA0E}">
        <p15:presenceInfo xmlns:p15="http://schemas.microsoft.com/office/powerpoint/2012/main" userId="S::27176@icf.com::62805f64-035e-47c6-9243-f13f6cbbd723" providerId="AD"/>
      </p:ext>
    </p:extLst>
  </p:cmAuthor>
  <p:cmAuthor id="3" name="Good, Lucy" initials="GL" lastIdx="1" clrIdx="2">
    <p:extLst>
      <p:ext uri="{19B8F6BF-5375-455C-9EA6-DF929625EA0E}">
        <p15:presenceInfo xmlns:p15="http://schemas.microsoft.com/office/powerpoint/2012/main" userId="S::Lucy.Good@wsp.com::a7f4c033-13cb-4603-bc88-5b0e33a257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39"/>
    <a:srgbClr val="FFFFFF"/>
    <a:srgbClr val="13305A"/>
    <a:srgbClr val="133059"/>
    <a:srgbClr val="17315A"/>
    <a:srgbClr val="333D49"/>
    <a:srgbClr val="909093"/>
    <a:srgbClr val="1F252D"/>
    <a:srgbClr val="CFE3F3"/>
    <a:srgbClr val="B7D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75972" autoAdjust="0"/>
  </p:normalViewPr>
  <p:slideViewPr>
    <p:cSldViewPr snapToGrid="0">
      <p:cViewPr varScale="1">
        <p:scale>
          <a:sx n="80" d="100"/>
          <a:sy n="80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712" y="72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42" Type="http://schemas.openxmlformats.org/officeDocument/2006/relationships/customXml" Target="../customXml/item5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shizumi, Steven" userId="1350ddd8-a58e-4424-8501-89bec09f2a9b" providerId="ADAL" clId="{5C40BA22-C920-4677-984D-6B31F58E5FF7}"/>
    <pc:docChg chg="custSel delSld modSld">
      <pc:chgData name="Yoshizumi, Steven" userId="1350ddd8-a58e-4424-8501-89bec09f2a9b" providerId="ADAL" clId="{5C40BA22-C920-4677-984D-6B31F58E5FF7}" dt="2022-05-03T15:46:38.106" v="32" actId="2696"/>
      <pc:docMkLst>
        <pc:docMk/>
      </pc:docMkLst>
      <pc:sldChg chg="modNotes">
        <pc:chgData name="Yoshizumi, Steven" userId="1350ddd8-a58e-4424-8501-89bec09f2a9b" providerId="ADAL" clId="{5C40BA22-C920-4677-984D-6B31F58E5FF7}" dt="2022-05-03T15:46:10.227" v="31" actId="478"/>
        <pc:sldMkLst>
          <pc:docMk/>
          <pc:sldMk cId="1513404856" sldId="260"/>
        </pc:sldMkLst>
      </pc:sldChg>
      <pc:sldChg chg="modNotes">
        <pc:chgData name="Yoshizumi, Steven" userId="1350ddd8-a58e-4424-8501-89bec09f2a9b" providerId="ADAL" clId="{5C40BA22-C920-4677-984D-6B31F58E5FF7}" dt="2022-05-03T15:44:02.875" v="13" actId="478"/>
        <pc:sldMkLst>
          <pc:docMk/>
          <pc:sldMk cId="1787950889" sldId="275"/>
        </pc:sldMkLst>
      </pc:sldChg>
      <pc:sldChg chg="del">
        <pc:chgData name="Yoshizumi, Steven" userId="1350ddd8-a58e-4424-8501-89bec09f2a9b" providerId="ADAL" clId="{5C40BA22-C920-4677-984D-6B31F58E5FF7}" dt="2022-05-03T15:46:38.106" v="32" actId="2696"/>
        <pc:sldMkLst>
          <pc:docMk/>
          <pc:sldMk cId="1225744650" sldId="419"/>
        </pc:sldMkLst>
      </pc:sldChg>
      <pc:sldChg chg="modNotes">
        <pc:chgData name="Yoshizumi, Steven" userId="1350ddd8-a58e-4424-8501-89bec09f2a9b" providerId="ADAL" clId="{5C40BA22-C920-4677-984D-6B31F58E5FF7}" dt="2022-05-03T15:42:44.121" v="2" actId="478"/>
        <pc:sldMkLst>
          <pc:docMk/>
          <pc:sldMk cId="1646967624" sldId="422"/>
        </pc:sldMkLst>
      </pc:sldChg>
      <pc:sldChg chg="modNotes">
        <pc:chgData name="Yoshizumi, Steven" userId="1350ddd8-a58e-4424-8501-89bec09f2a9b" providerId="ADAL" clId="{5C40BA22-C920-4677-984D-6B31F58E5FF7}" dt="2022-05-03T15:45:51.302" v="28" actId="478"/>
        <pc:sldMkLst>
          <pc:docMk/>
          <pc:sldMk cId="2687089032" sldId="429"/>
        </pc:sldMkLst>
      </pc:sldChg>
      <pc:sldChg chg="modNotes">
        <pc:chgData name="Yoshizumi, Steven" userId="1350ddd8-a58e-4424-8501-89bec09f2a9b" providerId="ADAL" clId="{5C40BA22-C920-4677-984D-6B31F58E5FF7}" dt="2022-05-03T15:42:56.917" v="4" actId="478"/>
        <pc:sldMkLst>
          <pc:docMk/>
          <pc:sldMk cId="2707255890" sldId="431"/>
        </pc:sldMkLst>
      </pc:sldChg>
      <pc:sldChg chg="modNotes">
        <pc:chgData name="Yoshizumi, Steven" userId="1350ddd8-a58e-4424-8501-89bec09f2a9b" providerId="ADAL" clId="{5C40BA22-C920-4677-984D-6B31F58E5FF7}" dt="2022-05-03T15:44:21.671" v="16" actId="478"/>
        <pc:sldMkLst>
          <pc:docMk/>
          <pc:sldMk cId="4101356659" sldId="441"/>
        </pc:sldMkLst>
      </pc:sldChg>
      <pc:sldChg chg="modNotes">
        <pc:chgData name="Yoshizumi, Steven" userId="1350ddd8-a58e-4424-8501-89bec09f2a9b" providerId="ADAL" clId="{5C40BA22-C920-4677-984D-6B31F58E5FF7}" dt="2022-05-03T15:42:35.604" v="1" actId="478"/>
        <pc:sldMkLst>
          <pc:docMk/>
          <pc:sldMk cId="2291618198" sldId="448"/>
        </pc:sldMkLst>
      </pc:sldChg>
      <pc:sldChg chg="modNotes">
        <pc:chgData name="Yoshizumi, Steven" userId="1350ddd8-a58e-4424-8501-89bec09f2a9b" providerId="ADAL" clId="{5C40BA22-C920-4677-984D-6B31F58E5FF7}" dt="2022-05-03T15:43:56.060" v="12" actId="478"/>
        <pc:sldMkLst>
          <pc:docMk/>
          <pc:sldMk cId="610588881" sldId="449"/>
        </pc:sldMkLst>
      </pc:sldChg>
      <pc:sldChg chg="modNotes">
        <pc:chgData name="Yoshizumi, Steven" userId="1350ddd8-a58e-4424-8501-89bec09f2a9b" providerId="ADAL" clId="{5C40BA22-C920-4677-984D-6B31F58E5FF7}" dt="2022-05-03T15:44:08.699" v="14" actId="478"/>
        <pc:sldMkLst>
          <pc:docMk/>
          <pc:sldMk cId="3890912370" sldId="451"/>
        </pc:sldMkLst>
      </pc:sldChg>
      <pc:sldChg chg="modNotes">
        <pc:chgData name="Yoshizumi, Steven" userId="1350ddd8-a58e-4424-8501-89bec09f2a9b" providerId="ADAL" clId="{5C40BA22-C920-4677-984D-6B31F58E5FF7}" dt="2022-05-03T15:44:14.986" v="15" actId="478"/>
        <pc:sldMkLst>
          <pc:docMk/>
          <pc:sldMk cId="78728345" sldId="452"/>
        </pc:sldMkLst>
      </pc:sldChg>
      <pc:sldChg chg="del">
        <pc:chgData name="Yoshizumi, Steven" userId="1350ddd8-a58e-4424-8501-89bec09f2a9b" providerId="ADAL" clId="{5C40BA22-C920-4677-984D-6B31F58E5FF7}" dt="2022-05-03T15:46:38.106" v="32" actId="2696"/>
        <pc:sldMkLst>
          <pc:docMk/>
          <pc:sldMk cId="49932243" sldId="455"/>
        </pc:sldMkLst>
      </pc:sldChg>
      <pc:sldChg chg="del">
        <pc:chgData name="Yoshizumi, Steven" userId="1350ddd8-a58e-4424-8501-89bec09f2a9b" providerId="ADAL" clId="{5C40BA22-C920-4677-984D-6B31F58E5FF7}" dt="2022-05-03T15:46:38.106" v="32" actId="2696"/>
        <pc:sldMkLst>
          <pc:docMk/>
          <pc:sldMk cId="3892176866" sldId="456"/>
        </pc:sldMkLst>
      </pc:sldChg>
      <pc:sldChg chg="del">
        <pc:chgData name="Yoshizumi, Steven" userId="1350ddd8-a58e-4424-8501-89bec09f2a9b" providerId="ADAL" clId="{5C40BA22-C920-4677-984D-6B31F58E5FF7}" dt="2022-05-03T15:46:38.106" v="32" actId="2696"/>
        <pc:sldMkLst>
          <pc:docMk/>
          <pc:sldMk cId="1046757048" sldId="458"/>
        </pc:sldMkLst>
      </pc:sldChg>
      <pc:sldChg chg="del">
        <pc:chgData name="Yoshizumi, Steven" userId="1350ddd8-a58e-4424-8501-89bec09f2a9b" providerId="ADAL" clId="{5C40BA22-C920-4677-984D-6B31F58E5FF7}" dt="2022-05-03T15:46:38.106" v="32" actId="2696"/>
        <pc:sldMkLst>
          <pc:docMk/>
          <pc:sldMk cId="2421356576" sldId="459"/>
        </pc:sldMkLst>
      </pc:sldChg>
      <pc:sldChg chg="modNotes">
        <pc:chgData name="Yoshizumi, Steven" userId="1350ddd8-a58e-4424-8501-89bec09f2a9b" providerId="ADAL" clId="{5C40BA22-C920-4677-984D-6B31F58E5FF7}" dt="2022-05-03T15:45:23.378" v="24" actId="478"/>
        <pc:sldMkLst>
          <pc:docMk/>
          <pc:sldMk cId="740600250" sldId="460"/>
        </pc:sldMkLst>
      </pc:sldChg>
      <pc:sldChg chg="modNotes">
        <pc:chgData name="Yoshizumi, Steven" userId="1350ddd8-a58e-4424-8501-89bec09f2a9b" providerId="ADAL" clId="{5C40BA22-C920-4677-984D-6B31F58E5FF7}" dt="2022-05-03T15:45:11.237" v="20" actId="478"/>
        <pc:sldMkLst>
          <pc:docMk/>
          <pc:sldMk cId="2689472231" sldId="464"/>
        </pc:sldMkLst>
      </pc:sldChg>
      <pc:sldChg chg="modNotes">
        <pc:chgData name="Yoshizumi, Steven" userId="1350ddd8-a58e-4424-8501-89bec09f2a9b" providerId="ADAL" clId="{5C40BA22-C920-4677-984D-6B31F58E5FF7}" dt="2022-05-03T15:44:29.154" v="17" actId="478"/>
        <pc:sldMkLst>
          <pc:docMk/>
          <pc:sldMk cId="80236286" sldId="468"/>
        </pc:sldMkLst>
      </pc:sldChg>
      <pc:sldChg chg="modNotes">
        <pc:chgData name="Yoshizumi, Steven" userId="1350ddd8-a58e-4424-8501-89bec09f2a9b" providerId="ADAL" clId="{5C40BA22-C920-4677-984D-6B31F58E5FF7}" dt="2022-05-03T15:44:36.157" v="18" actId="478"/>
        <pc:sldMkLst>
          <pc:docMk/>
          <pc:sldMk cId="1507834442" sldId="478"/>
        </pc:sldMkLst>
      </pc:sldChg>
      <pc:sldChg chg="modNotes">
        <pc:chgData name="Yoshizumi, Steven" userId="1350ddd8-a58e-4424-8501-89bec09f2a9b" providerId="ADAL" clId="{5C40BA22-C920-4677-984D-6B31F58E5FF7}" dt="2022-05-03T15:44:48.829" v="19" actId="478"/>
        <pc:sldMkLst>
          <pc:docMk/>
          <pc:sldMk cId="124639321" sldId="479"/>
        </pc:sldMkLst>
      </pc:sldChg>
      <pc:sldChg chg="modNotes">
        <pc:chgData name="Yoshizumi, Steven" userId="1350ddd8-a58e-4424-8501-89bec09f2a9b" providerId="ADAL" clId="{5C40BA22-C920-4677-984D-6B31F58E5FF7}" dt="2022-05-03T15:43:08.986" v="6" actId="478"/>
        <pc:sldMkLst>
          <pc:docMk/>
          <pc:sldMk cId="1262215447" sldId="480"/>
        </pc:sldMkLst>
      </pc:sldChg>
      <pc:sldChg chg="modNotes">
        <pc:chgData name="Yoshizumi, Steven" userId="1350ddd8-a58e-4424-8501-89bec09f2a9b" providerId="ADAL" clId="{5C40BA22-C920-4677-984D-6B31F58E5FF7}" dt="2022-05-03T15:45:17.832" v="22" actId="478"/>
        <pc:sldMkLst>
          <pc:docMk/>
          <pc:sldMk cId="4017367636" sldId="481"/>
        </pc:sldMkLst>
      </pc:sldChg>
      <pc:sldChg chg="modNotes">
        <pc:chgData name="Yoshizumi, Steven" userId="1350ddd8-a58e-4424-8501-89bec09f2a9b" providerId="ADAL" clId="{5C40BA22-C920-4677-984D-6B31F58E5FF7}" dt="2022-05-03T15:42:51.614" v="3" actId="478"/>
        <pc:sldMkLst>
          <pc:docMk/>
          <pc:sldMk cId="2106159623" sldId="483"/>
        </pc:sldMkLst>
      </pc:sldChg>
      <pc:sldChg chg="modNotes">
        <pc:chgData name="Yoshizumi, Steven" userId="1350ddd8-a58e-4424-8501-89bec09f2a9b" providerId="ADAL" clId="{5C40BA22-C920-4677-984D-6B31F58E5FF7}" dt="2022-05-03T15:45:29.035" v="25" actId="478"/>
        <pc:sldMkLst>
          <pc:docMk/>
          <pc:sldMk cId="522264409" sldId="487"/>
        </pc:sldMkLst>
      </pc:sldChg>
      <pc:sldChg chg="modNotes">
        <pc:chgData name="Yoshizumi, Steven" userId="1350ddd8-a58e-4424-8501-89bec09f2a9b" providerId="ADAL" clId="{5C40BA22-C920-4677-984D-6B31F58E5FF7}" dt="2022-05-03T15:43:03.226" v="5" actId="478"/>
        <pc:sldMkLst>
          <pc:docMk/>
          <pc:sldMk cId="1394533389" sldId="496"/>
        </pc:sldMkLst>
      </pc:sldChg>
      <pc:sldChg chg="modNotes">
        <pc:chgData name="Yoshizumi, Steven" userId="1350ddd8-a58e-4424-8501-89bec09f2a9b" providerId="ADAL" clId="{5C40BA22-C920-4677-984D-6B31F58E5FF7}" dt="2022-05-03T15:43:15.238" v="8" actId="478"/>
        <pc:sldMkLst>
          <pc:docMk/>
          <pc:sldMk cId="1806447110" sldId="499"/>
        </pc:sldMkLst>
      </pc:sldChg>
      <pc:sldChg chg="modNotes">
        <pc:chgData name="Yoshizumi, Steven" userId="1350ddd8-a58e-4424-8501-89bec09f2a9b" providerId="ADAL" clId="{5C40BA22-C920-4677-984D-6B31F58E5FF7}" dt="2022-05-03T15:43:20.837" v="9" actId="478"/>
        <pc:sldMkLst>
          <pc:docMk/>
          <pc:sldMk cId="2980789124" sldId="500"/>
        </pc:sldMkLst>
      </pc:sldChg>
      <pc:sldChg chg="modNotes">
        <pc:chgData name="Yoshizumi, Steven" userId="1350ddd8-a58e-4424-8501-89bec09f2a9b" providerId="ADAL" clId="{5C40BA22-C920-4677-984D-6B31F58E5FF7}" dt="2022-05-03T15:45:45.013" v="27" actId="478"/>
        <pc:sldMkLst>
          <pc:docMk/>
          <pc:sldMk cId="4041591396" sldId="502"/>
        </pc:sldMkLst>
      </pc:sldChg>
      <pc:sldChg chg="modNotes">
        <pc:chgData name="Yoshizumi, Steven" userId="1350ddd8-a58e-4424-8501-89bec09f2a9b" providerId="ADAL" clId="{5C40BA22-C920-4677-984D-6B31F58E5FF7}" dt="2022-05-03T15:42:26.682" v="0" actId="478"/>
        <pc:sldMkLst>
          <pc:docMk/>
          <pc:sldMk cId="617832804" sldId="503"/>
        </pc:sldMkLst>
      </pc:sldChg>
      <pc:sldChg chg="modNotes">
        <pc:chgData name="Yoshizumi, Steven" userId="1350ddd8-a58e-4424-8501-89bec09f2a9b" providerId="ADAL" clId="{5C40BA22-C920-4677-984D-6B31F58E5FF7}" dt="2022-05-03T15:45:38.590" v="26" actId="478"/>
        <pc:sldMkLst>
          <pc:docMk/>
          <pc:sldMk cId="3017559949" sldId="504"/>
        </pc:sldMkLst>
      </pc:sldChg>
      <pc:sldChg chg="modNotes">
        <pc:chgData name="Yoshizumi, Steven" userId="1350ddd8-a58e-4424-8501-89bec09f2a9b" providerId="ADAL" clId="{5C40BA22-C920-4677-984D-6B31F58E5FF7}" dt="2022-05-03T15:45:57.506" v="29" actId="478"/>
        <pc:sldMkLst>
          <pc:docMk/>
          <pc:sldMk cId="1551878594" sldId="505"/>
        </pc:sldMkLst>
      </pc:sldChg>
      <pc:sldChg chg="modNotes">
        <pc:chgData name="Yoshizumi, Steven" userId="1350ddd8-a58e-4424-8501-89bec09f2a9b" providerId="ADAL" clId="{5C40BA22-C920-4677-984D-6B31F58E5FF7}" dt="2022-05-03T15:46:03.512" v="30" actId="478"/>
        <pc:sldMkLst>
          <pc:docMk/>
          <pc:sldMk cId="474513932" sldId="506"/>
        </pc:sldMkLst>
      </pc:sldChg>
      <pc:sldChg chg="modNotes">
        <pc:chgData name="Yoshizumi, Steven" userId="1350ddd8-a58e-4424-8501-89bec09f2a9b" providerId="ADAL" clId="{5C40BA22-C920-4677-984D-6B31F58E5FF7}" dt="2022-05-03T15:43:44.536" v="11" actId="478"/>
        <pc:sldMkLst>
          <pc:docMk/>
          <pc:sldMk cId="4029647205" sldId="50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130" cy="467215"/>
          </a:xfrm>
          <a:prstGeom prst="rect">
            <a:avLst/>
          </a:prstGeom>
        </p:spPr>
        <p:txBody>
          <a:bodyPr vert="horz" lIns="92244" tIns="46122" rIns="92244" bIns="461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367" y="1"/>
            <a:ext cx="3043130" cy="467215"/>
          </a:xfrm>
          <a:prstGeom prst="rect">
            <a:avLst/>
          </a:prstGeom>
        </p:spPr>
        <p:txBody>
          <a:bodyPr vert="horz" lIns="92244" tIns="46122" rIns="92244" bIns="46122" rtlCol="0"/>
          <a:lstStyle>
            <a:lvl1pPr algn="r">
              <a:defRPr sz="1300"/>
            </a:lvl1pPr>
          </a:lstStyle>
          <a:p>
            <a:fld id="{D3FBECF1-F520-4D69-BB5F-9AB3A597299F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887"/>
            <a:ext cx="3043130" cy="467215"/>
          </a:xfrm>
          <a:prstGeom prst="rect">
            <a:avLst/>
          </a:prstGeom>
        </p:spPr>
        <p:txBody>
          <a:bodyPr vert="horz" lIns="92244" tIns="46122" rIns="92244" bIns="461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367" y="8841887"/>
            <a:ext cx="3043130" cy="467215"/>
          </a:xfrm>
          <a:prstGeom prst="rect">
            <a:avLst/>
          </a:prstGeom>
        </p:spPr>
        <p:txBody>
          <a:bodyPr vert="horz" lIns="92244" tIns="46122" rIns="92244" bIns="46122" rtlCol="0" anchor="b"/>
          <a:lstStyle>
            <a:lvl1pPr algn="r">
              <a:defRPr sz="1300"/>
            </a:lvl1pPr>
          </a:lstStyle>
          <a:p>
            <a:fld id="{2F983339-FCEA-405E-B573-C2AC17F20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6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130" cy="467215"/>
          </a:xfrm>
          <a:prstGeom prst="rect">
            <a:avLst/>
          </a:prstGeom>
        </p:spPr>
        <p:txBody>
          <a:bodyPr vert="horz" lIns="92244" tIns="46122" rIns="92244" bIns="461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367" y="1"/>
            <a:ext cx="3043130" cy="467215"/>
          </a:xfrm>
          <a:prstGeom prst="rect">
            <a:avLst/>
          </a:prstGeom>
        </p:spPr>
        <p:txBody>
          <a:bodyPr vert="horz" lIns="92244" tIns="46122" rIns="92244" bIns="46122" rtlCol="0"/>
          <a:lstStyle>
            <a:lvl1pPr algn="r">
              <a:defRPr sz="1300"/>
            </a:lvl1pPr>
          </a:lstStyle>
          <a:p>
            <a:fld id="{07D9DCEC-EFEC-4BE7-8563-252196459DEE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44" tIns="46122" rIns="92244" bIns="461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31" y="4480147"/>
            <a:ext cx="5617839" cy="3665718"/>
          </a:xfrm>
          <a:prstGeom prst="rect">
            <a:avLst/>
          </a:prstGeom>
        </p:spPr>
        <p:txBody>
          <a:bodyPr vert="horz" lIns="92244" tIns="46122" rIns="92244" bIns="4612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887"/>
            <a:ext cx="3043130" cy="467215"/>
          </a:xfrm>
          <a:prstGeom prst="rect">
            <a:avLst/>
          </a:prstGeom>
        </p:spPr>
        <p:txBody>
          <a:bodyPr vert="horz" lIns="92244" tIns="46122" rIns="92244" bIns="461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367" y="8841887"/>
            <a:ext cx="3043130" cy="467215"/>
          </a:xfrm>
          <a:prstGeom prst="rect">
            <a:avLst/>
          </a:prstGeom>
        </p:spPr>
        <p:txBody>
          <a:bodyPr vert="horz" lIns="92244" tIns="46122" rIns="92244" bIns="46122" rtlCol="0" anchor="b"/>
          <a:lstStyle>
            <a:lvl1pPr algn="r">
              <a:defRPr sz="1300"/>
            </a:lvl1pPr>
          </a:lstStyle>
          <a:p>
            <a:fld id="{26C6B58E-B695-4652-90F1-0B3EBB9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262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DCDBA5A-2CDD-478B-BBA7-747C36F14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6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10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3993F3DD-153B-48B8-8312-679F72978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1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11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7A7478A7-5549-4A03-8084-3661D680C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3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12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2F19563B-8944-4EB0-A27C-1747DD9A5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99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80584DE-CCD2-4EB6-A6AF-5BBBE08AB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87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69A651A-8E39-47A0-B21F-B47536B8E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70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055B591-1919-4757-A456-AF1F3F285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4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AFB58FA-884F-4C78-AC5E-9A181F00A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92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A031EB-516D-47A3-B67F-2690FF970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69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9304A24-A85C-4BDE-961D-8CB1C6DA1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6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D4795A6-45A5-499D-AC22-02B443375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EBA0745-31CF-4135-81E4-AEFE076D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30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D5EDA9C-C6D7-4BF8-B8ED-C898643BC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14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BCE3912-B431-4B29-A7AC-C234BC433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6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472006B-8B0E-446F-AD79-5F0358B32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4A0A2B2-BD5D-46CC-A6A5-79F7A58DE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04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C2A5A19-84CE-40F6-B8A9-84CAF5178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39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C22CF80-270F-432C-874A-30B6FF8FF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9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55E3DAE-7912-4000-9C2F-61C6638A7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EEBBB6A-966D-4D6A-AE29-C3B55DFE5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206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11ED0A0-6644-46FB-BAD2-8B1B6D81C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7F5D359-3FED-455A-A713-6F91CC10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9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4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9C33FD7D-716B-4F98-BB8D-325732B45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5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E23924BE-052E-45BA-B9FF-80AD3CFB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6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EC559CA4-FF01-4E3A-AE14-3BEDB7244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7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423C653-0626-4C9E-B41C-E00B44855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3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8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FAAEC6C7-51B9-4935-8535-1983B7FC0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81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9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095C6A15-C484-4D41-A37F-8CC779A3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3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1343-ACAF-4DE8-B61A-0A030AC6F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51A56-7B7D-4A52-A881-1FBD60AF0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B54F7-73B5-4BC9-AFBD-6BC84BA9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D5577-762F-4F98-A991-3C96DA88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DF4FC-DEC9-4470-8DF2-5EBBC017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6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32E96-EF55-4B18-8289-F32BA486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69CC7-5B47-4D42-A393-C843140CF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699E0-615C-4BA8-92A3-06F912DA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3EB4B-4BD9-4161-ADB2-B59B76817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FAB02-2514-41FF-9945-11B05FDC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403107-AB92-47E6-99A2-312C819012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80EB3-6652-43D3-86A1-BFC8AA90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AFA4C-C94B-4EE4-8586-ABE7027A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C62EB-700C-423F-84E9-80E57EF2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05509-85BB-45A3-801F-74A7266E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8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650CD67-AE40-0240-A17B-80E4D10B34F3}"/>
              </a:ext>
            </a:extLst>
          </p:cNvPr>
          <p:cNvSpPr txBox="1"/>
          <p:nvPr userDrawn="1"/>
        </p:nvSpPr>
        <p:spPr>
          <a:xfrm>
            <a:off x="0" y="6364348"/>
            <a:ext cx="6519672" cy="307777"/>
          </a:xfrm>
          <a:prstGeom prst="rect">
            <a:avLst/>
          </a:prstGeom>
          <a:noFill/>
        </p:spPr>
        <p:txBody>
          <a:bodyPr wrap="square" lIns="274320" rtlCol="0" anchor="ctr">
            <a:spAutoFit/>
          </a:bodyPr>
          <a:lstStyle/>
          <a:p>
            <a:pPr>
              <a:tabLst>
                <a:tab pos="4114800" algn="l"/>
              </a:tabLst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US-101 Improvement Project	ourfuture101.org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F0C275-DD12-6446-9BFD-92263A53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73464" cy="99189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2817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99736"/>
            <a:ext cx="5995358" cy="40085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5978105" y="2199736"/>
            <a:ext cx="5995358" cy="40085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0" y="1552129"/>
            <a:ext cx="5995358" cy="647607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rgbClr val="333D49"/>
                </a:solidFill>
                <a:latin typeface="Montserrat Medium" panose="000006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5978105" y="1552129"/>
            <a:ext cx="5995358" cy="647607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rgbClr val="333D49"/>
                </a:solidFill>
                <a:latin typeface="Montserrat Medium" panose="000006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CE94C-6269-7E46-8FB4-210D2F05AB28}"/>
              </a:ext>
            </a:extLst>
          </p:cNvPr>
          <p:cNvSpPr txBox="1"/>
          <p:nvPr userDrawn="1"/>
        </p:nvSpPr>
        <p:spPr>
          <a:xfrm>
            <a:off x="0" y="6364348"/>
            <a:ext cx="3234089" cy="307777"/>
          </a:xfrm>
          <a:prstGeom prst="rect">
            <a:avLst/>
          </a:prstGeom>
          <a:noFill/>
        </p:spPr>
        <p:txBody>
          <a:bodyPr wrap="square" lIns="27432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US-101 Improvement Project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A08D3D-619D-BB44-A514-00C6A283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73464" cy="99189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1314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A227E2-FF14-1144-9777-10BA5C5E4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960AB-E257-4A0E-8AE5-C17FCFC90A8F}"/>
              </a:ext>
            </a:extLst>
          </p:cNvPr>
          <p:cNvSpPr txBox="1"/>
          <p:nvPr userDrawn="1"/>
        </p:nvSpPr>
        <p:spPr>
          <a:xfrm>
            <a:off x="0" y="654353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ourfuture101.org</a:t>
            </a:r>
          </a:p>
        </p:txBody>
      </p:sp>
    </p:spTree>
    <p:extLst>
      <p:ext uri="{BB962C8B-B14F-4D97-AF65-F5344CB8AC3E}">
        <p14:creationId xmlns:p14="http://schemas.microsoft.com/office/powerpoint/2010/main" val="52661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CD03B-02A8-4C46-B60E-4224DC67C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51F8C-B9E9-4DE2-9F57-B5762178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1B3D1-B48D-4DD1-88F7-49AC37A5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ABC2A-14E0-437F-8907-86E479EC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824AF-827D-42D9-ACA4-F33FE438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995D-C654-4B2C-B90F-5C8F9A21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C55DA-4257-41AD-B9A5-39309920F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E0F40-2502-45AB-A8E8-D24AE43B3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9D7CD-C451-484A-8121-04928594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D4DC4-0769-4F55-9CFD-5D7D14F8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CDA96-EF57-4E7F-8B78-1CFBCE95C8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5C999-7775-4CAD-B2C7-D9BA90248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9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C1B3-D156-452B-BF7B-4F9078A2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F510A-BF62-4036-9DF1-3306D5154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35024-5A5A-41DD-ABEE-902AC17B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659A1-77C0-40EA-9C71-94A0A984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F4B29-5101-4FC7-B707-6965BC4C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0C6C1-F4D1-48A6-BE08-15AC4B3C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5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69A8-23BD-4987-B8B3-022EF3ED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53A3C-6F88-4803-AEB8-4BF939998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C82C5-0FAE-420C-85CA-A281D34F3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4E63F-CC6F-4FBC-94C3-D01DF4AAC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D0261-41A1-4102-8663-B79886E41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7A5ED-4AC3-47B5-AD3B-4D438B98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39EDAE-AA0E-4BD3-9282-EBE39063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7DD55-32F9-4AE9-9478-6D999A10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0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C3C8A-012B-4C6A-9C77-27B17068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2015D-BBCC-4086-BC98-67D4205FD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A8303-FC69-4B7C-8F64-78894167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9DF5D-8603-4F9E-8C3A-631DC3E1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4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D7740-B7CF-463B-B2A5-9075CB06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3DF3B-C7E7-4917-B20E-7579E9A4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C9583-8CA6-423E-A68E-58266A55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33FE-6692-4C04-9B3B-A00C96D36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8CB9F-19CD-4F95-AE25-64A103C0F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99B7A-94E3-4130-9664-EC23E4C9F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F49E3-2466-4917-B78C-4BB9F5CA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ED3C6-FAA4-4572-BD07-65E53B78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E7935-7E55-4309-8F7D-E24354AB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4836-D96C-4ADE-87CC-0E0BD6ED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CD56BC-F181-4F90-B1F8-090BECD81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6979-F75B-4BA5-8ADF-75B1DB1FB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1C887-789E-483A-A0DE-E53403B47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21FBE-9432-43BA-BCD9-3596F5775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2B22F-CB35-4300-B1B4-FAFB4471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2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E51D79-659D-444B-AA53-EF369246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C6524-62D0-4CE3-8C92-9872018A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FC5A1-85CC-44F8-9FDA-14D62411D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62C3-E506-4067-B0C7-1D52D3BBFF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0797A-D427-4708-A6F6-74A1FFEB2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A94E8-71B5-46C4-81CA-31D66E545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47CE6-FA1B-44A5-9845-A9607E6A0C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B6D93-D499-425B-B0CE-C6200A02FA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7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2"/>
          <a:stretch/>
        </p:blipFill>
        <p:spPr>
          <a:xfrm>
            <a:off x="0" y="0"/>
            <a:ext cx="12192000" cy="321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6C7274-A8F8-4BA4-A98C-4D077DDC8610}"/>
              </a:ext>
            </a:extLst>
          </p:cNvPr>
          <p:cNvSpPr/>
          <p:nvPr/>
        </p:nvSpPr>
        <p:spPr>
          <a:xfrm>
            <a:off x="1657350" y="4144238"/>
            <a:ext cx="8486775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305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D1FD3-035C-426D-81BD-05914F2C1CE6}"/>
              </a:ext>
            </a:extLst>
          </p:cNvPr>
          <p:cNvSpPr txBox="1"/>
          <p:nvPr/>
        </p:nvSpPr>
        <p:spPr>
          <a:xfrm>
            <a:off x="2310082" y="4144238"/>
            <a:ext cx="735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33059"/>
                </a:solidFill>
              </a:rPr>
              <a:t>Project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Update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VCTC Commission Meeting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May 6,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A9C2A-3BE5-4629-ABC3-CC3686E9D9C6}"/>
              </a:ext>
            </a:extLst>
          </p:cNvPr>
          <p:cNvSpPr txBox="1"/>
          <p:nvPr/>
        </p:nvSpPr>
        <p:spPr>
          <a:xfrm>
            <a:off x="2336477" y="3448277"/>
            <a:ext cx="7519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US 101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229161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659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6C7274-A8F8-4BA4-A98C-4D077DDC8610}"/>
              </a:ext>
            </a:extLst>
          </p:cNvPr>
          <p:cNvSpPr/>
          <p:nvPr/>
        </p:nvSpPr>
        <p:spPr>
          <a:xfrm>
            <a:off x="1520792" y="3330341"/>
            <a:ext cx="8623333" cy="2071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D1FD3-035C-426D-81BD-05914F2C1CE6}"/>
              </a:ext>
            </a:extLst>
          </p:cNvPr>
          <p:cNvSpPr txBox="1"/>
          <p:nvPr/>
        </p:nvSpPr>
        <p:spPr>
          <a:xfrm>
            <a:off x="2419350" y="3330341"/>
            <a:ext cx="735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Public </a:t>
            </a:r>
          </a:p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Involvement</a:t>
            </a:r>
          </a:p>
        </p:txBody>
      </p:sp>
    </p:spTree>
    <p:extLst>
      <p:ext uri="{BB962C8B-B14F-4D97-AF65-F5344CB8AC3E}">
        <p14:creationId xmlns:p14="http://schemas.microsoft.com/office/powerpoint/2010/main" val="610588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Laptop">
            <a:extLst>
              <a:ext uri="{FF2B5EF4-FFF2-40B4-BE49-F238E27FC236}">
                <a16:creationId xmlns:a16="http://schemas.microsoft.com/office/drawing/2014/main" id="{096393FA-A9AC-44E6-9A7D-475B31A6C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9271" y="1616115"/>
            <a:ext cx="5734732" cy="5215255"/>
          </a:xfrm>
          <a:prstGeom prst="rect">
            <a:avLst/>
          </a:prstGeom>
        </p:spPr>
      </p:pic>
      <p:sp>
        <p:nvSpPr>
          <p:cNvPr id="18" name="Shape 67">
            <a:extLst>
              <a:ext uri="{FF2B5EF4-FFF2-40B4-BE49-F238E27FC236}">
                <a16:creationId xmlns:a16="http://schemas.microsoft.com/office/drawing/2014/main" id="{4FDAA1F3-416F-4A3A-A94C-2C8BC8207AD7}"/>
              </a:ext>
            </a:extLst>
          </p:cNvPr>
          <p:cNvSpPr txBox="1"/>
          <p:nvPr/>
        </p:nvSpPr>
        <p:spPr>
          <a:xfrm>
            <a:off x="7798988" y="1950098"/>
            <a:ext cx="3156328" cy="4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US" sz="4000" b="1" dirty="0">
                <a:solidFill>
                  <a:srgbClr val="2F475B"/>
                </a:solidFill>
                <a:latin typeface="Montserrat" panose="00000500000000000000" pitchFamily="50" charset="0"/>
                <a:ea typeface="Roboto Black" panose="02000000000000000000" pitchFamily="2" charset="0"/>
                <a:cs typeface="Roboto Black"/>
                <a:sym typeface="Roboto Black"/>
              </a:rPr>
              <a:t>Website</a:t>
            </a:r>
          </a:p>
          <a:p>
            <a:pPr algn="r"/>
            <a:r>
              <a:rPr lang="en-US" sz="1400" dirty="0">
                <a:solidFill>
                  <a:srgbClr val="2F475B"/>
                </a:solidFill>
                <a:latin typeface="Montserrat" panose="00000500000000000000" pitchFamily="50" charset="0"/>
                <a:ea typeface="Roboto Black" panose="02000000000000000000" pitchFamily="2" charset="0"/>
                <a:cs typeface="Roboto Black"/>
                <a:sym typeface="Roboto Black"/>
              </a:rPr>
              <a:t>www.ourfuture101.org</a:t>
            </a:r>
            <a:endParaRPr sz="1400" b="1" dirty="0">
              <a:solidFill>
                <a:srgbClr val="2F475B"/>
              </a:solidFill>
              <a:latin typeface="Montserrat" panose="00000500000000000000" pitchFamily="50" charset="0"/>
              <a:ea typeface="Roboto Black" panose="02000000000000000000" pitchFamily="2" charset="0"/>
              <a:cs typeface="Roboto Black"/>
              <a:sym typeface="Roboto Black"/>
            </a:endParaRPr>
          </a:p>
        </p:txBody>
      </p:sp>
      <p:cxnSp>
        <p:nvCxnSpPr>
          <p:cNvPr id="21" name="Shape 82">
            <a:extLst>
              <a:ext uri="{FF2B5EF4-FFF2-40B4-BE49-F238E27FC236}">
                <a16:creationId xmlns:a16="http://schemas.microsoft.com/office/drawing/2014/main" id="{4E331DE2-4D64-4010-9EA5-1037709C15A5}"/>
              </a:ext>
            </a:extLst>
          </p:cNvPr>
          <p:cNvCxnSpPr>
            <a:cxnSpLocks/>
          </p:cNvCxnSpPr>
          <p:nvPr/>
        </p:nvCxnSpPr>
        <p:spPr>
          <a:xfrm flipH="1">
            <a:off x="6371924" y="2311798"/>
            <a:ext cx="4583392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D9F458B2-4736-4830-8FDE-0EA676CDBE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2"/>
          <a:stretch/>
        </p:blipFill>
        <p:spPr>
          <a:xfrm>
            <a:off x="7260129" y="3007482"/>
            <a:ext cx="3695187" cy="1888368"/>
          </a:xfrm>
          <a:prstGeom prst="rect">
            <a:avLst/>
          </a:prstGeom>
        </p:spPr>
      </p:pic>
      <p:sp>
        <p:nvSpPr>
          <p:cNvPr id="9" name="Shape 67">
            <a:extLst>
              <a:ext uri="{FF2B5EF4-FFF2-40B4-BE49-F238E27FC236}">
                <a16:creationId xmlns:a16="http://schemas.microsoft.com/office/drawing/2014/main" id="{E4360CC3-E3DE-4A41-9892-5658417E20EA}"/>
              </a:ext>
            </a:extLst>
          </p:cNvPr>
          <p:cNvSpPr txBox="1"/>
          <p:nvPr/>
        </p:nvSpPr>
        <p:spPr>
          <a:xfrm>
            <a:off x="380829" y="5058054"/>
            <a:ext cx="4007446" cy="4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b="1" dirty="0">
                <a:solidFill>
                  <a:srgbClr val="2F475B"/>
                </a:solidFill>
                <a:latin typeface="Montserrat" panose="00000500000000000000" pitchFamily="50" charset="0"/>
                <a:ea typeface="Roboto Black" panose="02000000000000000000" pitchFamily="2" charset="0"/>
                <a:cs typeface="Roboto Black"/>
                <a:sym typeface="Roboto Black"/>
              </a:rPr>
              <a:t>social media</a:t>
            </a:r>
          </a:p>
          <a:p>
            <a:r>
              <a:rPr lang="en-US" sz="1400" dirty="0">
                <a:solidFill>
                  <a:srgbClr val="2F475B"/>
                </a:solidFill>
                <a:latin typeface="Montserrat" panose="00000500000000000000" pitchFamily="50" charset="0"/>
                <a:ea typeface="Roboto Black" panose="02000000000000000000" pitchFamily="2" charset="0"/>
                <a:cs typeface="Roboto Black"/>
                <a:sym typeface="Roboto Black"/>
              </a:rPr>
              <a:t>Instagram.com/ourfuture101</a:t>
            </a:r>
          </a:p>
        </p:txBody>
      </p:sp>
      <p:cxnSp>
        <p:nvCxnSpPr>
          <p:cNvPr id="10" name="Shape 82">
            <a:extLst>
              <a:ext uri="{FF2B5EF4-FFF2-40B4-BE49-F238E27FC236}">
                <a16:creationId xmlns:a16="http://schemas.microsoft.com/office/drawing/2014/main" id="{C13584F8-B873-4AA6-8F9E-8C7163E4FBAC}"/>
              </a:ext>
            </a:extLst>
          </p:cNvPr>
          <p:cNvCxnSpPr>
            <a:cxnSpLocks/>
          </p:cNvCxnSpPr>
          <p:nvPr/>
        </p:nvCxnSpPr>
        <p:spPr>
          <a:xfrm flipH="1">
            <a:off x="523283" y="5422754"/>
            <a:ext cx="4464271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F61C972A-80F1-4D88-8576-635386A4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4" y="1"/>
            <a:ext cx="11678189" cy="99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Ongoing Outreach</a:t>
            </a:r>
          </a:p>
        </p:txBody>
      </p:sp>
      <p:pic>
        <p:nvPicPr>
          <p:cNvPr id="1026" name="id-E8A8F13E-5698-473D-8C1E-8E54BC9426B5" descr="Image.jpeg">
            <a:extLst>
              <a:ext uri="{FF2B5EF4-FFF2-40B4-BE49-F238E27FC236}">
                <a16:creationId xmlns:a16="http://schemas.microsoft.com/office/drawing/2014/main" id="{41879365-59B1-4A37-B088-C92BAFA1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3" y="1154604"/>
            <a:ext cx="197447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d-11D8C3BD-287E-4820-A4AF-880D6EA4326D" descr="Image.jpeg">
            <a:extLst>
              <a:ext uri="{FF2B5EF4-FFF2-40B4-BE49-F238E27FC236}">
                <a16:creationId xmlns:a16="http://schemas.microsoft.com/office/drawing/2014/main" id="{C65CDBF0-D01B-4571-B19F-D8796CD5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72" y="1174750"/>
            <a:ext cx="207818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95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9E16-C5DF-4AD0-AFB4-5FE2B2F4F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4" y="1"/>
            <a:ext cx="11678189" cy="9918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Ongoing Outreach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C8DF0-CE5A-40CE-8311-162B9912B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25" y="1095375"/>
            <a:ext cx="3062013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2570FE-52AC-409D-8F55-89BBC704B9C8}"/>
              </a:ext>
            </a:extLst>
          </p:cNvPr>
          <p:cNvSpPr txBox="1">
            <a:spLocks/>
          </p:cNvSpPr>
          <p:nvPr/>
        </p:nvSpPr>
        <p:spPr>
          <a:xfrm>
            <a:off x="3592851" y="1847850"/>
            <a:ext cx="8486776" cy="5105400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Four Project Scoping Meetings in 2019</a:t>
            </a:r>
          </a:p>
          <a:p>
            <a:pPr lvl="1">
              <a:lnSpc>
                <a:spcPct val="17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E-blasts and Website updates</a:t>
            </a:r>
          </a:p>
          <a:p>
            <a:pPr lvl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Instagram postings</a:t>
            </a:r>
          </a:p>
          <a:p>
            <a:pPr lvl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i="0" dirty="0">
                <a:latin typeface="Calibri" panose="020F0502020204030204" pitchFamily="34" charset="0"/>
                <a:cs typeface="Calibri" panose="020F0502020204030204" pitchFamily="34" charset="0"/>
              </a:rPr>
              <a:t>Project Updates at Commission Meetings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32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sz="32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32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1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659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6C7274-A8F8-4BA4-A98C-4D077DDC8610}"/>
              </a:ext>
            </a:extLst>
          </p:cNvPr>
          <p:cNvSpPr/>
          <p:nvPr/>
        </p:nvSpPr>
        <p:spPr>
          <a:xfrm>
            <a:off x="1520792" y="3330341"/>
            <a:ext cx="8623333" cy="2071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D1FD3-035C-426D-81BD-05914F2C1CE6}"/>
              </a:ext>
            </a:extLst>
          </p:cNvPr>
          <p:cNvSpPr txBox="1"/>
          <p:nvPr/>
        </p:nvSpPr>
        <p:spPr>
          <a:xfrm>
            <a:off x="2419350" y="3330341"/>
            <a:ext cx="735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13305A"/>
                </a:solidFill>
              </a:rPr>
              <a:t>Alternatives</a:t>
            </a:r>
          </a:p>
          <a:p>
            <a:pPr algn="ctr"/>
            <a:r>
              <a:rPr lang="en-US" sz="6000" dirty="0">
                <a:solidFill>
                  <a:srgbClr val="13305A"/>
                </a:solidFill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7872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F2D3B-2F0D-4E43-814F-65AD20E85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" t="1160" r="650"/>
          <a:stretch/>
        </p:blipFill>
        <p:spPr>
          <a:xfrm>
            <a:off x="208345" y="1291905"/>
            <a:ext cx="10150998" cy="45905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2" y="1"/>
            <a:ext cx="11525631" cy="991892"/>
          </a:xfrm>
        </p:spPr>
        <p:txBody>
          <a:bodyPr/>
          <a:lstStyle/>
          <a:p>
            <a:r>
              <a:rPr lang="en-US" dirty="0"/>
              <a:t>Alternatives Analysis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9EA83-8A1D-4D21-971B-58B26F995751}"/>
              </a:ext>
            </a:extLst>
          </p:cNvPr>
          <p:cNvSpPr/>
          <p:nvPr/>
        </p:nvSpPr>
        <p:spPr>
          <a:xfrm>
            <a:off x="2743200" y="3429000"/>
            <a:ext cx="264405" cy="658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62F27A-838E-4887-825D-C172234D59FC}"/>
              </a:ext>
            </a:extLst>
          </p:cNvPr>
          <p:cNvCxnSpPr>
            <a:cxnSpLocks/>
          </p:cNvCxnSpPr>
          <p:nvPr/>
        </p:nvCxnSpPr>
        <p:spPr>
          <a:xfrm>
            <a:off x="2842352" y="2776251"/>
            <a:ext cx="0" cy="21262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18CDCA-F919-40F0-BBFA-5677EFE690DE}"/>
              </a:ext>
            </a:extLst>
          </p:cNvPr>
          <p:cNvCxnSpPr>
            <a:cxnSpLocks/>
          </p:cNvCxnSpPr>
          <p:nvPr/>
        </p:nvCxnSpPr>
        <p:spPr>
          <a:xfrm>
            <a:off x="2831335" y="4902506"/>
            <a:ext cx="441776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E3C3DEC2-84E3-4DC5-9C83-7A267A680D5B}"/>
              </a:ext>
            </a:extLst>
          </p:cNvPr>
          <p:cNvSpPr/>
          <p:nvPr/>
        </p:nvSpPr>
        <p:spPr>
          <a:xfrm rot="16200000">
            <a:off x="3657600" y="2721168"/>
            <a:ext cx="99150" cy="8813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B16A7D7-0598-4DAC-9972-47F87EA9E99A}"/>
              </a:ext>
            </a:extLst>
          </p:cNvPr>
          <p:cNvSpPr/>
          <p:nvPr/>
        </p:nvSpPr>
        <p:spPr>
          <a:xfrm rot="16200000">
            <a:off x="3810000" y="4856607"/>
            <a:ext cx="99150" cy="8813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56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"/>
            <a:ext cx="11554363" cy="991892"/>
          </a:xfrm>
        </p:spPr>
        <p:txBody>
          <a:bodyPr/>
          <a:lstStyle/>
          <a:p>
            <a:r>
              <a:rPr lang="en-US" dirty="0"/>
              <a:t>Alternatives 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A89AC1-FF80-438B-BC2B-64DFD191368D}"/>
              </a:ext>
            </a:extLst>
          </p:cNvPr>
          <p:cNvSpPr txBox="1">
            <a:spLocks/>
          </p:cNvSpPr>
          <p:nvPr/>
        </p:nvSpPr>
        <p:spPr>
          <a:xfrm>
            <a:off x="236156" y="1061986"/>
            <a:ext cx="7871524" cy="586579"/>
          </a:xfrm>
          <a:prstGeom prst="rect">
            <a:avLst/>
          </a:prstGeom>
        </p:spPr>
        <p:txBody>
          <a:bodyPr vert="horz" lIns="4572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Evaluated</a:t>
            </a:r>
          </a:p>
          <a:p>
            <a:pPr marL="0" indent="0">
              <a:lnSpc>
                <a:spcPct val="170000"/>
              </a:lnSpc>
              <a:buClrTx/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Tx/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7803" y="1576599"/>
            <a:ext cx="10671041" cy="4785926"/>
          </a:xfrm>
          <a:prstGeom prst="rect">
            <a:avLst/>
          </a:prstGeom>
          <a:noFill/>
        </p:spPr>
        <p:txBody>
          <a:bodyPr wrap="square" numCol="2" spcCol="457200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No Build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HOV Lane Using Non-Standard Section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HOV Lane Using Non-Standard Section with Auxiliary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HOV Lane Using Standard Section with Auxiliary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HOV Lane Using Standard Section with Design Variations and Auxiliary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Two HOV Lanes Using Standard Section with Auxiliary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Reversible Lane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Elevated Dedicated Transit Way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General-Purpose Lane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Tolled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3305A"/>
                </a:solidFill>
              </a:rPr>
              <a:t>Combination of HOV Lane and General-Purpose Lane</a:t>
            </a:r>
          </a:p>
        </p:txBody>
      </p:sp>
    </p:spTree>
    <p:extLst>
      <p:ext uri="{BB962C8B-B14F-4D97-AF65-F5344CB8AC3E}">
        <p14:creationId xmlns:p14="http://schemas.microsoft.com/office/powerpoint/2010/main" val="80236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5BC7A7-4C6E-C942-B1FB-CCC45BD88D40}"/>
              </a:ext>
            </a:extLst>
          </p:cNvPr>
          <p:cNvSpPr txBox="1">
            <a:spLocks/>
          </p:cNvSpPr>
          <p:nvPr/>
        </p:nvSpPr>
        <p:spPr>
          <a:xfrm>
            <a:off x="1" y="3673763"/>
            <a:ext cx="12192000" cy="152659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0" dirty="0">
                <a:solidFill>
                  <a:srgbClr val="17315A"/>
                </a:solidFill>
                <a:latin typeface="+mn-lt"/>
              </a:rPr>
              <a:t>THANK YOU</a:t>
            </a:r>
            <a:endParaRPr lang="en-US" sz="8000" b="1" i="0" dirty="0">
              <a:ln>
                <a:solidFill>
                  <a:srgbClr val="FF4339"/>
                </a:solidFill>
              </a:ln>
              <a:solidFill>
                <a:srgbClr val="17315A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62879-3694-204D-B929-1F3C18AA9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79" y="489241"/>
            <a:ext cx="2358042" cy="2620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7"/>
          <a:stretch/>
        </p:blipFill>
        <p:spPr>
          <a:xfrm>
            <a:off x="0" y="0"/>
            <a:ext cx="12192000" cy="5354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5403C-F1B6-4A16-B026-DA6395C4F9FA}"/>
              </a:ext>
            </a:extLst>
          </p:cNvPr>
          <p:cNvSpPr txBox="1"/>
          <p:nvPr/>
        </p:nvSpPr>
        <p:spPr>
          <a:xfrm>
            <a:off x="2419350" y="3748714"/>
            <a:ext cx="73533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13305A"/>
                </a:solidFill>
              </a:rPr>
              <a:t>Alternatives Under Study</a:t>
            </a:r>
          </a:p>
        </p:txBody>
      </p:sp>
    </p:spTree>
    <p:extLst>
      <p:ext uri="{BB962C8B-B14F-4D97-AF65-F5344CB8AC3E}">
        <p14:creationId xmlns:p14="http://schemas.microsoft.com/office/powerpoint/2010/main" val="150783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"/>
            <a:ext cx="11554363" cy="991892"/>
          </a:xfrm>
        </p:spPr>
        <p:txBody>
          <a:bodyPr/>
          <a:lstStyle/>
          <a:p>
            <a:r>
              <a:rPr lang="en-US" dirty="0"/>
              <a:t>Final Set of Alternatives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897" y="1811494"/>
            <a:ext cx="6232463" cy="4233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kern="1600" dirty="0">
                <a:solidFill>
                  <a:schemeClr val="accent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July 2020 Commission Presentation</a:t>
            </a:r>
            <a:endParaRPr lang="en-US" b="1" dirty="0">
              <a:solidFill>
                <a:schemeClr val="accent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No Build</a:t>
            </a:r>
          </a:p>
          <a:p>
            <a:pPr marL="344488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HOV/Express Bus Lane with Auxiliary Lanes</a:t>
            </a:r>
          </a:p>
          <a:p>
            <a:pPr marL="344488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HOV/Express Bus Lane with Auxiliary Lanes and Design Variations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55D96-603B-4765-AFCB-31B61E0A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t="26727" r="12930" b="-1"/>
          <a:stretch/>
        </p:blipFill>
        <p:spPr>
          <a:xfrm>
            <a:off x="6096000" y="2317755"/>
            <a:ext cx="6019103" cy="37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9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"/>
            <a:ext cx="11554363" cy="991892"/>
          </a:xfrm>
        </p:spPr>
        <p:txBody>
          <a:bodyPr/>
          <a:lstStyle/>
          <a:p>
            <a:r>
              <a:rPr lang="en-US" dirty="0"/>
              <a:t>Final Set of Alternatives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897" y="1811494"/>
            <a:ext cx="5805743" cy="4233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b="1" kern="1600" dirty="0">
                <a:solidFill>
                  <a:schemeClr val="accent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Alternative 1: No Build</a:t>
            </a:r>
            <a:endParaRPr lang="en-US" b="1" dirty="0">
              <a:solidFill>
                <a:schemeClr val="accent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No further improvements on US 101</a:t>
            </a:r>
          </a:p>
          <a:p>
            <a:pPr marL="5143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Represents a baseline condition </a:t>
            </a:r>
          </a:p>
          <a:p>
            <a:pPr marL="5143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Allows decision makers to compare the impact of build alternatives to the impact of doing nothing</a:t>
            </a:r>
            <a:endParaRPr lang="en-US" sz="2400" b="1" kern="1600" cap="all" dirty="0">
              <a:solidFill>
                <a:srgbClr val="1330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55D96-603B-4765-AFCB-31B61E0A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619"/>
          <a:stretch/>
        </p:blipFill>
        <p:spPr>
          <a:xfrm>
            <a:off x="6309362" y="1784877"/>
            <a:ext cx="5882638" cy="43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7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82" y="1132121"/>
            <a:ext cx="12053338" cy="2751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b="1" kern="1600" dirty="0">
                <a:solidFill>
                  <a:schemeClr val="accent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Alternative 2: HOV/Express Bus Lane with Auxiliary Lanes</a:t>
            </a:r>
            <a:endParaRPr lang="en-US" b="1" dirty="0">
              <a:solidFill>
                <a:schemeClr val="accent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Demonstrates the benefit of the HOV lane for carpools and express bus service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Improves freeway operations at busy on/off ramps with more auxiliary lanes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Uses the existing inside lane between Vineyard and Victoria to provide room for a standard width HOV lane and inside shoulder without widening the Santa Clara River bridge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Requires widening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freeway bridges 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Impacts local streets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Requires some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property acquisition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>
              <a:solidFill>
                <a:srgbClr val="13305A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A4B26-DB4C-44BD-9CB4-557259AF9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26060" r="3635" b="6581"/>
          <a:stretch/>
        </p:blipFill>
        <p:spPr>
          <a:xfrm>
            <a:off x="3789680" y="3722518"/>
            <a:ext cx="8395738" cy="2444602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75A7E562-16CD-457A-852B-DD7A099C0B0E}"/>
              </a:ext>
            </a:extLst>
          </p:cNvPr>
          <p:cNvSpPr txBox="1">
            <a:spLocks/>
          </p:cNvSpPr>
          <p:nvPr/>
        </p:nvSpPr>
        <p:spPr>
          <a:xfrm>
            <a:off x="419100" y="1"/>
            <a:ext cx="11554363" cy="99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Final Set of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6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6AA60B-857F-0347-8E01-0D676AAFF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2" y="1"/>
            <a:ext cx="11525632" cy="99189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4FA59E-0848-4A6F-9EB1-D3882B06BEAE}"/>
              </a:ext>
            </a:extLst>
          </p:cNvPr>
          <p:cNvGrpSpPr/>
          <p:nvPr/>
        </p:nvGrpSpPr>
        <p:grpSpPr>
          <a:xfrm>
            <a:off x="6583680" y="1706880"/>
            <a:ext cx="5608320" cy="4459028"/>
            <a:chOff x="6583680" y="1706880"/>
            <a:chExt cx="5608320" cy="4459028"/>
          </a:xfrm>
        </p:grpSpPr>
        <p:pic>
          <p:nvPicPr>
            <p:cNvPr id="3" name="Picture 2" descr="A picture containing sky, outdoor, boat, building&#10;&#10;Description automatically generated">
              <a:extLst>
                <a:ext uri="{FF2B5EF4-FFF2-40B4-BE49-F238E27FC236}">
                  <a16:creationId xmlns:a16="http://schemas.microsoft.com/office/drawing/2014/main" id="{43B7A9D9-B030-4948-896E-C2A237F5E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4" r="21045" b="14216"/>
            <a:stretch/>
          </p:blipFill>
          <p:spPr>
            <a:xfrm>
              <a:off x="6920306" y="1706880"/>
              <a:ext cx="5271694" cy="4459028"/>
            </a:xfrm>
            <a:prstGeom prst="rect">
              <a:avLst/>
            </a:prstGeom>
            <a:blipFill dpi="0" rotWithShape="1">
              <a:blip r:embed="rId4">
                <a:alphaModFix amt="50000"/>
              </a:blip>
              <a:srcRect/>
              <a:tile tx="0" ty="0" sx="100000" sy="100000" flip="none" algn="tl"/>
            </a:blipFill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B965A5-6C8F-4925-9AE3-B33F3955A7B1}"/>
                </a:ext>
              </a:extLst>
            </p:cNvPr>
            <p:cNvSpPr/>
            <p:nvPr/>
          </p:nvSpPr>
          <p:spPr>
            <a:xfrm>
              <a:off x="6583680" y="1706880"/>
              <a:ext cx="2570480" cy="445902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4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447832" y="1444741"/>
            <a:ext cx="10582118" cy="5248651"/>
          </a:xfrm>
          <a:prstGeom prst="rect">
            <a:avLst/>
          </a:prstGeom>
        </p:spPr>
        <p:txBody>
          <a:bodyPr vert="horz" lIns="4572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and Overview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Involvement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Analysis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Under Study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Wildlife Movement Study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Project Tasks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Action Project Determination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3200" dirty="0">
              <a:solidFill>
                <a:srgbClr val="133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3200" dirty="0">
              <a:solidFill>
                <a:srgbClr val="133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3200" dirty="0">
              <a:solidFill>
                <a:srgbClr val="133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endParaRPr lang="en-US" sz="3200" u="sng" dirty="0">
              <a:solidFill>
                <a:srgbClr val="133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endParaRPr lang="en-US" sz="3200" u="sng" dirty="0">
              <a:solidFill>
                <a:srgbClr val="133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r>
              <a:rPr lang="en-US" sz="3200" u="sng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endParaRPr lang="en-US" sz="3200" u="sng" dirty="0">
              <a:solidFill>
                <a:srgbClr val="133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67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"/>
            <a:ext cx="11554363" cy="991892"/>
          </a:xfrm>
        </p:spPr>
        <p:txBody>
          <a:bodyPr/>
          <a:lstStyle/>
          <a:p>
            <a:r>
              <a:rPr lang="en-US" dirty="0"/>
              <a:t>Final Set of Alternatives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F4CAE7-3FAB-414A-90F3-304FB9901C3B}"/>
              </a:ext>
            </a:extLst>
          </p:cNvPr>
          <p:cNvSpPr txBox="1">
            <a:spLocks/>
          </p:cNvSpPr>
          <p:nvPr/>
        </p:nvSpPr>
        <p:spPr>
          <a:xfrm>
            <a:off x="0" y="1131771"/>
            <a:ext cx="12192000" cy="50134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kern="1600" dirty="0">
                <a:solidFill>
                  <a:schemeClr val="accent2"/>
                </a:solidFill>
                <a:cs typeface="Times New Roman" panose="02020603050405020304" pitchFamily="18" charset="0"/>
              </a:rPr>
              <a:t>Alternative 3: </a:t>
            </a:r>
            <a:r>
              <a:rPr lang="en-US" b="1" kern="1600" dirty="0">
                <a:solidFill>
                  <a:schemeClr val="accent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HOV/Express Bus Lane with Auxiliary Lanes and </a:t>
            </a:r>
            <a:br>
              <a:rPr lang="en-US" b="1" kern="1600" dirty="0">
                <a:solidFill>
                  <a:schemeClr val="accent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600" dirty="0">
                <a:solidFill>
                  <a:schemeClr val="accent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Design Variations </a:t>
            </a:r>
            <a:endParaRPr lang="en-US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Minimizes impact to south hillside on the Conejo Grade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Extends the southbound auxiliary lane at Dawson Drive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Ends the northbound lane at California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Street rather than SR 33 to improve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weaving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Maintains all existing general purpose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lanes from Vineyard to Victoria by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restriping the inside lanes and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shoulders</a:t>
            </a:r>
          </a:p>
        </p:txBody>
      </p:sp>
      <p:pic>
        <p:nvPicPr>
          <p:cNvPr id="3" name="Picture 2" descr="A group of cars on a road&#10;&#10;Description automatically generated with medium confidence">
            <a:extLst>
              <a:ext uri="{FF2B5EF4-FFF2-40B4-BE49-F238E27FC236}">
                <a16:creationId xmlns:a16="http://schemas.microsoft.com/office/drawing/2014/main" id="{D95BC605-5D02-486B-B6D5-49700A112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0056"/>
          <a:stretch/>
        </p:blipFill>
        <p:spPr>
          <a:xfrm>
            <a:off x="5705075" y="3291840"/>
            <a:ext cx="6486926" cy="2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0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5BC7A7-4C6E-C942-B1FB-CCC45BD88D40}"/>
              </a:ext>
            </a:extLst>
          </p:cNvPr>
          <p:cNvSpPr txBox="1">
            <a:spLocks/>
          </p:cNvSpPr>
          <p:nvPr/>
        </p:nvSpPr>
        <p:spPr>
          <a:xfrm>
            <a:off x="1" y="3673763"/>
            <a:ext cx="12192000" cy="152659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0" dirty="0">
                <a:solidFill>
                  <a:srgbClr val="17315A"/>
                </a:solidFill>
                <a:latin typeface="+mn-lt"/>
              </a:rPr>
              <a:t>THANK YOU</a:t>
            </a:r>
            <a:endParaRPr lang="en-US" sz="8000" b="1" i="0" dirty="0">
              <a:ln>
                <a:solidFill>
                  <a:srgbClr val="FF4339"/>
                </a:solidFill>
              </a:ln>
              <a:solidFill>
                <a:srgbClr val="17315A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62879-3694-204D-B929-1F3C18AA9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79" y="489241"/>
            <a:ext cx="2358042" cy="2620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/>
        </p:blipFill>
        <p:spPr>
          <a:xfrm>
            <a:off x="0" y="0"/>
            <a:ext cx="12192000" cy="5475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5403C-F1B6-4A16-B026-DA6395C4F9FA}"/>
              </a:ext>
            </a:extLst>
          </p:cNvPr>
          <p:cNvSpPr txBox="1"/>
          <p:nvPr/>
        </p:nvSpPr>
        <p:spPr>
          <a:xfrm>
            <a:off x="-1" y="3748714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13305A"/>
                </a:solidFill>
              </a:rPr>
              <a:t>Wildlife Movement Study</a:t>
            </a:r>
          </a:p>
        </p:txBody>
      </p:sp>
    </p:spTree>
    <p:extLst>
      <p:ext uri="{BB962C8B-B14F-4D97-AF65-F5344CB8AC3E}">
        <p14:creationId xmlns:p14="http://schemas.microsoft.com/office/powerpoint/2010/main" val="52226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"/>
            <a:ext cx="11554363" cy="991892"/>
          </a:xfrm>
        </p:spPr>
        <p:txBody>
          <a:bodyPr/>
          <a:lstStyle/>
          <a:p>
            <a:r>
              <a:rPr lang="en-US" dirty="0"/>
              <a:t>Wildlife Movement Study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F4CAE7-3FAB-414A-90F3-304FB9901C3B}"/>
              </a:ext>
            </a:extLst>
          </p:cNvPr>
          <p:cNvSpPr txBox="1">
            <a:spLocks/>
          </p:cNvSpPr>
          <p:nvPr/>
        </p:nvSpPr>
        <p:spPr>
          <a:xfrm>
            <a:off x="0" y="1111451"/>
            <a:ext cx="6339840" cy="50134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As part of the US 101 Improvement Project, the need for data on the movement of wildlife in the Conejo Pass Area has been identified </a:t>
            </a:r>
          </a:p>
          <a:p>
            <a:pPr marL="514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VCTC applied for and recently received a Caltrans Sustainable Transportation Planning Grant Program—Sustainable Communities Competitive Grant in October 2021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The grant will be used to study wildlife movement and evaluate current wildlife connectivity</a:t>
            </a:r>
          </a:p>
          <a:p>
            <a:pPr marL="514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>
              <a:solidFill>
                <a:srgbClr val="13305A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639EF-B255-45AE-A562-95C86E59F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50"/>
          <a:stretch/>
        </p:blipFill>
        <p:spPr>
          <a:xfrm>
            <a:off x="6695440" y="1807253"/>
            <a:ext cx="5486400" cy="43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3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"/>
            <a:ext cx="11554363" cy="991892"/>
          </a:xfrm>
        </p:spPr>
        <p:txBody>
          <a:bodyPr/>
          <a:lstStyle/>
          <a:p>
            <a:r>
              <a:rPr lang="en-US" dirty="0"/>
              <a:t>Wildlife Movement Study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F4CAE7-3FAB-414A-90F3-304FB9901C3B}"/>
              </a:ext>
            </a:extLst>
          </p:cNvPr>
          <p:cNvSpPr txBox="1">
            <a:spLocks/>
          </p:cNvSpPr>
          <p:nvPr/>
        </p:nvSpPr>
        <p:spPr>
          <a:xfrm>
            <a:off x="0" y="1111451"/>
            <a:ext cx="6360160" cy="50134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The study will use GPS collars and remote cameras to monitor wildlife use of existing crossing points and areas in the vicinity of the freeway</a:t>
            </a:r>
          </a:p>
          <a:p>
            <a:pPr marL="51435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Make recommendations for maintaining and improving wildlife connectivity in conjunction with the US 101 project</a:t>
            </a:r>
          </a:p>
          <a:p>
            <a:pPr marL="514350" marR="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Grant amount = $326,890 to be used by the National Park Service, as a subrecipient to VCTC, to carry out the study</a:t>
            </a:r>
          </a:p>
          <a:p>
            <a:pPr marL="514350" marR="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Application was approved March 22, 2022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56997E3-76CA-4D8E-AC44-AA1F24A3A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03" y="4750676"/>
            <a:ext cx="1716097" cy="1374245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FCCB108-29BD-4942-8344-E9E8895CD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79" y="4750675"/>
            <a:ext cx="1055758" cy="1374245"/>
          </a:xfrm>
          <a:prstGeom prst="rect">
            <a:avLst/>
          </a:prstGeom>
        </p:spPr>
      </p:pic>
      <p:pic>
        <p:nvPicPr>
          <p:cNvPr id="13" name="Picture 12" descr="A picture containing building, mammal, wildcat, cougar&#10;&#10;Description automatically generated">
            <a:extLst>
              <a:ext uri="{FF2B5EF4-FFF2-40B4-BE49-F238E27FC236}">
                <a16:creationId xmlns:a16="http://schemas.microsoft.com/office/drawing/2014/main" id="{E119B1D7-F07B-4792-AE33-2A97A825C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90" y="1726396"/>
            <a:ext cx="4918173" cy="2766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286B9-1F7E-4B26-AFB9-0AB04E9C0C3B}"/>
              </a:ext>
            </a:extLst>
          </p:cNvPr>
          <p:cNvSpPr txBox="1"/>
          <p:nvPr/>
        </p:nvSpPr>
        <p:spPr>
          <a:xfrm>
            <a:off x="6971210" y="1555533"/>
            <a:ext cx="1983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National Parks Service Photo from VC Star</a:t>
            </a:r>
          </a:p>
        </p:txBody>
      </p:sp>
    </p:spTree>
    <p:extLst>
      <p:ext uri="{BB962C8B-B14F-4D97-AF65-F5344CB8AC3E}">
        <p14:creationId xmlns:p14="http://schemas.microsoft.com/office/powerpoint/2010/main" val="3017559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5BC7A7-4C6E-C942-B1FB-CCC45BD88D40}"/>
              </a:ext>
            </a:extLst>
          </p:cNvPr>
          <p:cNvSpPr txBox="1">
            <a:spLocks/>
          </p:cNvSpPr>
          <p:nvPr/>
        </p:nvSpPr>
        <p:spPr>
          <a:xfrm>
            <a:off x="1" y="3673763"/>
            <a:ext cx="12192000" cy="152659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0" dirty="0">
                <a:solidFill>
                  <a:srgbClr val="17315A"/>
                </a:solidFill>
                <a:latin typeface="+mn-lt"/>
              </a:rPr>
              <a:t>THANK YOU</a:t>
            </a:r>
            <a:endParaRPr lang="en-US" sz="8000" b="1" i="0" dirty="0">
              <a:ln>
                <a:solidFill>
                  <a:srgbClr val="FF4339"/>
                </a:solidFill>
              </a:ln>
              <a:solidFill>
                <a:srgbClr val="17315A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62879-3694-204D-B929-1F3C18AA9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79" y="489241"/>
            <a:ext cx="2358042" cy="2620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/>
        </p:blipFill>
        <p:spPr>
          <a:xfrm>
            <a:off x="0" y="0"/>
            <a:ext cx="12192000" cy="5475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5403C-F1B6-4A16-B026-DA6395C4F9FA}"/>
              </a:ext>
            </a:extLst>
          </p:cNvPr>
          <p:cNvSpPr txBox="1"/>
          <p:nvPr/>
        </p:nvSpPr>
        <p:spPr>
          <a:xfrm>
            <a:off x="2419350" y="3748714"/>
            <a:ext cx="73533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13305A"/>
                </a:solidFill>
              </a:rPr>
              <a:t>Ongoing Project Tasks</a:t>
            </a:r>
          </a:p>
        </p:txBody>
      </p:sp>
    </p:spTree>
    <p:extLst>
      <p:ext uri="{BB962C8B-B14F-4D97-AF65-F5344CB8AC3E}">
        <p14:creationId xmlns:p14="http://schemas.microsoft.com/office/powerpoint/2010/main" val="404159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100649" y="1561255"/>
            <a:ext cx="11677493" cy="1426397"/>
          </a:xfrm>
          <a:prstGeom prst="rect">
            <a:avLst/>
          </a:prstGeom>
        </p:spPr>
        <p:txBody>
          <a:bodyPr vert="horz" lIns="4572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 Evaluation of Alternatives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33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Technical Studies and Draft EIR/EA</a:t>
            </a:r>
            <a:endParaRPr lang="en-US" sz="3200" u="sng" dirty="0">
              <a:solidFill>
                <a:srgbClr val="133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A89629-284F-5B42-9C8C-6A8200E5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4" y="1"/>
            <a:ext cx="11582939" cy="991892"/>
          </a:xfrm>
        </p:spPr>
        <p:txBody>
          <a:bodyPr>
            <a:normAutofit/>
          </a:bodyPr>
          <a:lstStyle/>
          <a:p>
            <a:r>
              <a:rPr lang="en-US" dirty="0"/>
              <a:t>Ongoing Project Tasks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73EACB-096B-40AE-9B7A-468B87F2D4B6}"/>
              </a:ext>
            </a:extLst>
          </p:cNvPr>
          <p:cNvSpPr/>
          <p:nvPr/>
        </p:nvSpPr>
        <p:spPr>
          <a:xfrm>
            <a:off x="725077" y="4646981"/>
            <a:ext cx="2286000" cy="104083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Engineering Technical Studies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2021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6ECB7D-BC08-485E-9729-399879A7B50F}"/>
              </a:ext>
            </a:extLst>
          </p:cNvPr>
          <p:cNvSpPr/>
          <p:nvPr/>
        </p:nvSpPr>
        <p:spPr>
          <a:xfrm>
            <a:off x="729599" y="3065751"/>
            <a:ext cx="2286000" cy="137160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Environmental Technical Studies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2022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41D4DF-8671-40CB-8C5A-57EAFBD0D1BB}"/>
              </a:ext>
            </a:extLst>
          </p:cNvPr>
          <p:cNvSpPr/>
          <p:nvPr/>
        </p:nvSpPr>
        <p:spPr>
          <a:xfrm>
            <a:off x="3380297" y="4646981"/>
            <a:ext cx="2286000" cy="104083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Draft Project Report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2022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487ACED-EE1D-457C-81C8-49CF7521FAA3}"/>
              </a:ext>
            </a:extLst>
          </p:cNvPr>
          <p:cNvSpPr/>
          <p:nvPr/>
        </p:nvSpPr>
        <p:spPr>
          <a:xfrm>
            <a:off x="3384818" y="3065751"/>
            <a:ext cx="2286000" cy="137160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Draft EIR/EA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2022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17BB1A-511C-4A83-933E-07D61DD6BB51}"/>
              </a:ext>
            </a:extLst>
          </p:cNvPr>
          <p:cNvSpPr/>
          <p:nvPr/>
        </p:nvSpPr>
        <p:spPr>
          <a:xfrm>
            <a:off x="6064456" y="3065751"/>
            <a:ext cx="2286000" cy="13716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Public Circulation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Winter 2022/2023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1BDEC4-DE00-4FB3-B766-5CC01831888A}"/>
              </a:ext>
            </a:extLst>
          </p:cNvPr>
          <p:cNvSpPr/>
          <p:nvPr/>
        </p:nvSpPr>
        <p:spPr>
          <a:xfrm>
            <a:off x="8715012" y="3065751"/>
            <a:ext cx="2743200" cy="13716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Selection of Locally Preferred Alternative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Late Winter/</a:t>
            </a:r>
            <a:b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Early Spring 2023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A0187ED-6577-4D6D-BEC1-8A6B20468435}"/>
              </a:ext>
            </a:extLst>
          </p:cNvPr>
          <p:cNvSpPr/>
          <p:nvPr/>
        </p:nvSpPr>
        <p:spPr>
          <a:xfrm>
            <a:off x="8345792" y="3668680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275C1BD-A2F2-49BB-852D-4E0EE74FBFFA}"/>
              </a:ext>
            </a:extLst>
          </p:cNvPr>
          <p:cNvSpPr/>
          <p:nvPr/>
        </p:nvSpPr>
        <p:spPr>
          <a:xfrm>
            <a:off x="5683027" y="3668680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03E2640-1751-47E0-9A6D-60035E14D0B2}"/>
              </a:ext>
            </a:extLst>
          </p:cNvPr>
          <p:cNvSpPr/>
          <p:nvPr/>
        </p:nvSpPr>
        <p:spPr>
          <a:xfrm>
            <a:off x="3011077" y="3668680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5D8F828-05F1-4B9D-8E55-970C4F7FBA84}"/>
              </a:ext>
            </a:extLst>
          </p:cNvPr>
          <p:cNvSpPr/>
          <p:nvPr/>
        </p:nvSpPr>
        <p:spPr>
          <a:xfrm>
            <a:off x="3011077" y="5022979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49DBFB2-488B-42F2-AC79-0D27AC9EAE96}"/>
              </a:ext>
            </a:extLst>
          </p:cNvPr>
          <p:cNvSpPr/>
          <p:nvPr/>
        </p:nvSpPr>
        <p:spPr>
          <a:xfrm>
            <a:off x="8715011" y="4646981"/>
            <a:ext cx="2743200" cy="1371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Early Action</a:t>
            </a:r>
            <a:b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Phasing Strategy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Spring 2023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89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5BC7A7-4C6E-C942-B1FB-CCC45BD88D40}"/>
              </a:ext>
            </a:extLst>
          </p:cNvPr>
          <p:cNvSpPr txBox="1">
            <a:spLocks/>
          </p:cNvSpPr>
          <p:nvPr/>
        </p:nvSpPr>
        <p:spPr>
          <a:xfrm>
            <a:off x="1" y="3673763"/>
            <a:ext cx="12192000" cy="152659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0" dirty="0">
                <a:solidFill>
                  <a:srgbClr val="17315A"/>
                </a:solidFill>
                <a:latin typeface="+mn-lt"/>
              </a:rPr>
              <a:t>THANK YOU</a:t>
            </a:r>
            <a:endParaRPr lang="en-US" sz="8000" b="1" i="0" dirty="0">
              <a:ln>
                <a:solidFill>
                  <a:srgbClr val="FF4339"/>
                </a:solidFill>
              </a:ln>
              <a:solidFill>
                <a:srgbClr val="17315A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62879-3694-204D-B929-1F3C18AA9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79" y="489241"/>
            <a:ext cx="2358042" cy="2620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/>
        </p:blipFill>
        <p:spPr>
          <a:xfrm>
            <a:off x="0" y="0"/>
            <a:ext cx="12192000" cy="5475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5403C-F1B6-4A16-B026-DA6395C4F9FA}"/>
              </a:ext>
            </a:extLst>
          </p:cNvPr>
          <p:cNvSpPr txBox="1"/>
          <p:nvPr/>
        </p:nvSpPr>
        <p:spPr>
          <a:xfrm>
            <a:off x="2419350" y="3748714"/>
            <a:ext cx="73533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13305A"/>
                </a:solidFill>
              </a:rPr>
              <a:t>Early Action Project Determination</a:t>
            </a:r>
          </a:p>
        </p:txBody>
      </p:sp>
    </p:spTree>
    <p:extLst>
      <p:ext uri="{BB962C8B-B14F-4D97-AF65-F5344CB8AC3E}">
        <p14:creationId xmlns:p14="http://schemas.microsoft.com/office/powerpoint/2010/main" val="1551878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"/>
            <a:ext cx="11554363" cy="991892"/>
          </a:xfrm>
        </p:spPr>
        <p:txBody>
          <a:bodyPr/>
          <a:lstStyle/>
          <a:p>
            <a:r>
              <a:rPr lang="en-US" dirty="0"/>
              <a:t>Early Action Project</a:t>
            </a:r>
          </a:p>
        </p:txBody>
      </p:sp>
      <p:pic>
        <p:nvPicPr>
          <p:cNvPr id="3" name="Picture 2" descr="A picture containing tree, outdoor, way, road&#10;&#10;Description automatically generated">
            <a:extLst>
              <a:ext uri="{FF2B5EF4-FFF2-40B4-BE49-F238E27FC236}">
                <a16:creationId xmlns:a16="http://schemas.microsoft.com/office/drawing/2014/main" id="{F6B8FF3B-7388-4A60-8504-F486D3D8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r="8522"/>
          <a:stretch/>
        </p:blipFill>
        <p:spPr>
          <a:xfrm>
            <a:off x="6248400" y="1941541"/>
            <a:ext cx="5932452" cy="4276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6E510A-03E0-420C-8A36-A28F6C88A984}"/>
              </a:ext>
            </a:extLst>
          </p:cNvPr>
          <p:cNvSpPr/>
          <p:nvPr/>
        </p:nvSpPr>
        <p:spPr>
          <a:xfrm>
            <a:off x="6221012" y="1465006"/>
            <a:ext cx="1120775" cy="4779473"/>
          </a:xfrm>
          <a:prstGeom prst="rect">
            <a:avLst/>
          </a:prstGeom>
          <a:gradFill flip="none" rotWithShape="1">
            <a:gsLst>
              <a:gs pos="2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F4CAE7-3FAB-414A-90F3-304FB9901C3B}"/>
              </a:ext>
            </a:extLst>
          </p:cNvPr>
          <p:cNvSpPr txBox="1">
            <a:spLocks/>
          </p:cNvSpPr>
          <p:nvPr/>
        </p:nvSpPr>
        <p:spPr>
          <a:xfrm>
            <a:off x="-1" y="1111451"/>
            <a:ext cx="6368143" cy="50134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3305A"/>
                </a:solidFill>
                <a:cs typeface="Arial" panose="020B0604020202020204" pitchFamily="34" charset="0"/>
              </a:rPr>
              <a:t>VCTC to establish the availability of funds over the next 5 years, assuming existing funding sources.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3305A"/>
                </a:solidFill>
                <a:cs typeface="Arial" panose="020B0604020202020204" pitchFamily="34" charset="0"/>
              </a:rPr>
              <a:t>Estimate the construction cost of various phases.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3305A"/>
                </a:solidFill>
                <a:cs typeface="Arial" panose="020B0604020202020204" pitchFamily="34" charset="0"/>
              </a:rPr>
              <a:t>Evaluate the benefit of the phases.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3305A"/>
                </a:solidFill>
                <a:cs typeface="Arial" panose="020B0604020202020204" pitchFamily="34" charset="0"/>
              </a:rPr>
              <a:t>Develop a phasing strategy of Early Action Project(s) based on a cost effectiveness assessment to provide the highest benefits for the least costs.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13305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1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5BC7A7-4C6E-C942-B1FB-CCC45BD88D40}"/>
              </a:ext>
            </a:extLst>
          </p:cNvPr>
          <p:cNvSpPr txBox="1">
            <a:spLocks/>
          </p:cNvSpPr>
          <p:nvPr/>
        </p:nvSpPr>
        <p:spPr>
          <a:xfrm>
            <a:off x="1" y="3673763"/>
            <a:ext cx="12192000" cy="152659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0" dirty="0">
                <a:solidFill>
                  <a:srgbClr val="17315A"/>
                </a:solidFill>
                <a:latin typeface="+mn-lt"/>
              </a:rPr>
              <a:t>THANK YOU</a:t>
            </a:r>
            <a:endParaRPr lang="en-US" sz="8000" b="1" i="0" dirty="0">
              <a:ln>
                <a:solidFill>
                  <a:srgbClr val="FF4339"/>
                </a:solidFill>
              </a:ln>
              <a:solidFill>
                <a:srgbClr val="17315A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62879-3694-204D-B929-1F3C18AA9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79" y="489241"/>
            <a:ext cx="2358042" cy="2620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7"/>
          <a:stretch/>
        </p:blipFill>
        <p:spPr>
          <a:xfrm>
            <a:off x="0" y="0"/>
            <a:ext cx="12192000" cy="53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0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5BC7A7-4C6E-C942-B1FB-CCC45BD88D40}"/>
              </a:ext>
            </a:extLst>
          </p:cNvPr>
          <p:cNvSpPr txBox="1">
            <a:spLocks/>
          </p:cNvSpPr>
          <p:nvPr/>
        </p:nvSpPr>
        <p:spPr>
          <a:xfrm>
            <a:off x="1" y="3673763"/>
            <a:ext cx="12192000" cy="152659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0" dirty="0">
                <a:solidFill>
                  <a:srgbClr val="17315A"/>
                </a:solidFill>
                <a:latin typeface="+mn-lt"/>
              </a:rPr>
              <a:t>THANK YOU</a:t>
            </a:r>
            <a:endParaRPr lang="en-US" sz="8000" b="1" i="0" dirty="0">
              <a:ln>
                <a:solidFill>
                  <a:srgbClr val="FF4339"/>
                </a:solidFill>
              </a:ln>
              <a:solidFill>
                <a:srgbClr val="17315A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62879-3694-204D-B929-1F3C18AA9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79" y="489241"/>
            <a:ext cx="2358042" cy="2620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9"/>
          <a:stretch/>
        </p:blipFill>
        <p:spPr>
          <a:xfrm>
            <a:off x="0" y="0"/>
            <a:ext cx="12192000" cy="5497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5403C-F1B6-4A16-B026-DA6395C4F9FA}"/>
              </a:ext>
            </a:extLst>
          </p:cNvPr>
          <p:cNvSpPr txBox="1"/>
          <p:nvPr/>
        </p:nvSpPr>
        <p:spPr>
          <a:xfrm>
            <a:off x="-1" y="3748714"/>
            <a:ext cx="1219200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13305A"/>
                </a:solidFill>
              </a:rPr>
              <a:t>Background and Overview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5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BCB177-3E8A-0042-9FF3-0160A847F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58" y="1"/>
            <a:ext cx="11559606" cy="991892"/>
          </a:xfrm>
        </p:spPr>
        <p:txBody>
          <a:bodyPr/>
          <a:lstStyle/>
          <a:p>
            <a:r>
              <a:rPr lang="en-US" dirty="0"/>
              <a:t>Study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E56A9E-94D6-CA4A-8B5B-52FD148B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8" y="1116632"/>
            <a:ext cx="9220200" cy="496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509D3-55C7-1942-B070-46DD605F1BD6}"/>
              </a:ext>
            </a:extLst>
          </p:cNvPr>
          <p:cNvSpPr/>
          <p:nvPr/>
        </p:nvSpPr>
        <p:spPr>
          <a:xfrm>
            <a:off x="6150769" y="4922044"/>
            <a:ext cx="2557462" cy="507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2EB5-C0F6-4E85-9C96-4A8CDF32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Planning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E150443-BE66-46EF-AB57-D69E3BB2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669"/>
            <a:ext cx="12137496" cy="40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447832" y="1134589"/>
            <a:ext cx="11525631" cy="3047268"/>
          </a:xfrm>
          <a:prstGeom prst="rect">
            <a:avLst/>
          </a:prstGeom>
        </p:spPr>
        <p:txBody>
          <a:bodyPr vert="horz" lIns="4572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 general purpose lanes (regular freeway lanes) in each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direction from Moorpark Road in Thousand Oaks to SR 33 in Ventura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 general purpose lanes in each direction within the SR 126 interchange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Few auxiliary lanes – mainly in Thousand Oaks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existing High Occupancy Vehicle (HOV)/Carpool lanes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2" y="1"/>
            <a:ext cx="11525631" cy="991892"/>
          </a:xfrm>
        </p:spPr>
        <p:txBody>
          <a:bodyPr/>
          <a:lstStyle/>
          <a:p>
            <a:r>
              <a:rPr lang="en-US" dirty="0"/>
              <a:t>Existing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432A3-5F38-47D8-B02D-099D7815A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94" y="4077175"/>
            <a:ext cx="7380212" cy="212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15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328613" y="3749569"/>
            <a:ext cx="10553542" cy="2259022"/>
          </a:xfrm>
          <a:prstGeom prst="rect">
            <a:avLst/>
          </a:prstGeom>
        </p:spPr>
        <p:txBody>
          <a:bodyPr vert="horz" lIns="4572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 101 serves as both freeway and regional Main Street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Connects regional business districts; is the primary access for the Port of Hueneme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Buses/Express Buses and goods movement are impacted by the congestion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44" y="1"/>
            <a:ext cx="11525631" cy="991892"/>
          </a:xfrm>
        </p:spPr>
        <p:txBody>
          <a:bodyPr/>
          <a:lstStyle/>
          <a:p>
            <a:r>
              <a:rPr lang="en-US" dirty="0"/>
              <a:t>Existing Conditions (2019)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F6484EB-8AEB-4594-BB9B-6B3998F47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851436"/>
              </p:ext>
            </p:extLst>
          </p:nvPr>
        </p:nvGraphicFramePr>
        <p:xfrm>
          <a:off x="800099" y="1676929"/>
          <a:ext cx="10082055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685">
                  <a:extLst>
                    <a:ext uri="{9D8B030D-6E8A-4147-A177-3AD203B41FA5}">
                      <a16:colId xmlns:a16="http://schemas.microsoft.com/office/drawing/2014/main" val="1394431339"/>
                    </a:ext>
                  </a:extLst>
                </a:gridCol>
                <a:gridCol w="3360685">
                  <a:extLst>
                    <a:ext uri="{9D8B030D-6E8A-4147-A177-3AD203B41FA5}">
                      <a16:colId xmlns:a16="http://schemas.microsoft.com/office/drawing/2014/main" val="3639098584"/>
                    </a:ext>
                  </a:extLst>
                </a:gridCol>
                <a:gridCol w="3360685">
                  <a:extLst>
                    <a:ext uri="{9D8B030D-6E8A-4147-A177-3AD203B41FA5}">
                      <a16:colId xmlns:a16="http://schemas.microsoft.com/office/drawing/2014/main" val="1951867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Daily 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Peak Hour Trips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794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Thousand Oaks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56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Camarillo/Oxnard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142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Ventura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2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44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447830" y="4271956"/>
            <a:ext cx="11073609" cy="2394019"/>
          </a:xfrm>
          <a:prstGeom prst="rect">
            <a:avLst/>
          </a:prstGeom>
        </p:spPr>
        <p:txBody>
          <a:bodyPr vert="horz" lIns="4572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 travel time and trip time reliability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Address impact of congestion on person/goods movement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Address existing safety and operational issues caused by bottlenecks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2" y="1"/>
            <a:ext cx="11525631" cy="991892"/>
          </a:xfrm>
        </p:spPr>
        <p:txBody>
          <a:bodyPr/>
          <a:lstStyle/>
          <a:p>
            <a:r>
              <a:rPr lang="en-US" dirty="0"/>
              <a:t>2060 Forecast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21EE2B61-8459-4EAB-A8CD-0F1AC451A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65173"/>
              </p:ext>
            </p:extLst>
          </p:nvPr>
        </p:nvGraphicFramePr>
        <p:xfrm>
          <a:off x="800099" y="1676929"/>
          <a:ext cx="10515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1394431339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639098584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81281160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951867625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859413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26.8 miles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Northbound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Southbound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794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Peak Hour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6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Average Travel Time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142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Average Speed (mph)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5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Travel Time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2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789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447832" y="1134588"/>
            <a:ext cx="11330310" cy="5154452"/>
          </a:xfrm>
          <a:prstGeom prst="rect">
            <a:avLst/>
          </a:prstGeom>
        </p:spPr>
        <p:txBody>
          <a:bodyPr vert="horz" lIns="4572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US 101 identified by VCTC as the highway network’s greatest </a:t>
            </a:r>
            <a:b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area of need.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Aging infrastructure:  some segments of US 101 haven’t had significant improvements since the 1960s.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About half the jobs and residences in Ventura County are in the US 101 Corridor.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58% of corridor trips stay within the corridor.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are no continuous alternate routes.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Peak period speeds are forecast to drop and travel time will increase.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Person movement and goods movement in the county will be constrained by the US 101 corridor.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an alternative to 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Opt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Out of Congestion.” </a:t>
            </a:r>
            <a:endParaRPr lang="en-US" sz="2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2" y="1"/>
            <a:ext cx="11525631" cy="991892"/>
          </a:xfrm>
        </p:spPr>
        <p:txBody>
          <a:bodyPr/>
          <a:lstStyle/>
          <a:p>
            <a:r>
              <a:rPr lang="en-US" dirty="0"/>
              <a:t>Importance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4029647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f2020d7d-77c8-4294-a427-590ee8eb3328" origin="userSelected"/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TUI2NzA3NDE8L1VzZXJOYW1lPjxEYXRlVGltZT4xLzMwLzIwMjEgMToxNTozNyBBTTwvRGF0ZVRpbWU+PExhYmVsU3RyaW5nPk5vIE1hcmtpbmc8L0xhYmVsU3RyaW5nPjwvaXRlbT48L2xhYmVsSGlzdG9yeT4=</Value>
</WrappedLabelHistor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2F403B83CBE478367E8E009D2DC9D" ma:contentTypeVersion="12" ma:contentTypeDescription="Create a new document." ma:contentTypeScope="" ma:versionID="51b3671ef67683b5dfe4ad40e5befe0c">
  <xsd:schema xmlns:xsd="http://www.w3.org/2001/XMLSchema" xmlns:xs="http://www.w3.org/2001/XMLSchema" xmlns:p="http://schemas.microsoft.com/office/2006/metadata/properties" xmlns:ns2="f415da38-acdf-4d22-8919-758ab9bec672" xmlns:ns3="1933b127-ee7b-4f9d-ab46-41c8ad1ec9e6" targetNamespace="http://schemas.microsoft.com/office/2006/metadata/properties" ma:root="true" ma:fieldsID="7b80e84389beea209b2c3891e75340af" ns2:_="" ns3:_="">
    <xsd:import namespace="f415da38-acdf-4d22-8919-758ab9bec672"/>
    <xsd:import namespace="1933b127-ee7b-4f9d-ab46-41c8ad1ec9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5da38-acdf-4d22-8919-758ab9bec6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33b127-ee7b-4f9d-ab46-41c8ad1ec9e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9EA2F8-C549-49A2-B17B-8C2CB676773F}">
  <ds:schemaRefs>
    <ds:schemaRef ds:uri="http://www.w3.org/2001/XMLSchema"/>
    <ds:schemaRef ds:uri="http://www.boldonjames.com/2008/01/sie/internal/label"/>
  </ds:schemaRefs>
</ds:datastoreItem>
</file>

<file path=customXml/itemProps2.xml><?xml version="1.0" encoding="utf-8"?>
<ds:datastoreItem xmlns:ds="http://schemas.openxmlformats.org/officeDocument/2006/customXml" ds:itemID="{F7E72199-D733-4FF0-81C2-F3E8D41612D2}">
  <ds:schemaRefs>
    <ds:schemaRef ds:uri="http://www.w3.org/2001/XMLSchema"/>
    <ds:schemaRef ds:uri="http://www.boldonjames.com/2016/02/Classifier/internal/wrappedLabelHistory"/>
  </ds:schemaRefs>
</ds:datastoreItem>
</file>

<file path=customXml/itemProps3.xml><?xml version="1.0" encoding="utf-8"?>
<ds:datastoreItem xmlns:ds="http://schemas.openxmlformats.org/officeDocument/2006/customXml" ds:itemID="{3D5E0BEC-CE14-4AAE-88D0-019045EFF9D9}"/>
</file>

<file path=customXml/itemProps4.xml><?xml version="1.0" encoding="utf-8"?>
<ds:datastoreItem xmlns:ds="http://schemas.openxmlformats.org/officeDocument/2006/customXml" ds:itemID="{E95D0516-D992-4D80-B288-1C8882B4A6FB}"/>
</file>

<file path=customXml/itemProps5.xml><?xml version="1.0" encoding="utf-8"?>
<ds:datastoreItem xmlns:ds="http://schemas.openxmlformats.org/officeDocument/2006/customXml" ds:itemID="{ED11A179-32F1-46BD-B3B6-C1018928C84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48581</TotalTime>
  <Words>977</Words>
  <Application>Microsoft Office PowerPoint</Application>
  <PresentationFormat>Widescreen</PresentationFormat>
  <Paragraphs>222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Gentium Basic</vt:lpstr>
      <vt:lpstr>Montserrat</vt:lpstr>
      <vt:lpstr>Montserrat Medium</vt:lpstr>
      <vt:lpstr>Office Theme</vt:lpstr>
      <vt:lpstr>PowerPoint Presentation</vt:lpstr>
      <vt:lpstr>Agenda</vt:lpstr>
      <vt:lpstr>PowerPoint Presentation</vt:lpstr>
      <vt:lpstr>Study Area</vt:lpstr>
      <vt:lpstr>Prior Planning</vt:lpstr>
      <vt:lpstr>Existing Conditions</vt:lpstr>
      <vt:lpstr>Existing Conditions (2019)</vt:lpstr>
      <vt:lpstr>2060 Forecast</vt:lpstr>
      <vt:lpstr>Importance of the Project</vt:lpstr>
      <vt:lpstr>PowerPoint Presentation</vt:lpstr>
      <vt:lpstr>Ongoing Outreach</vt:lpstr>
      <vt:lpstr>Ongoing Outreach</vt:lpstr>
      <vt:lpstr>PowerPoint Presentation</vt:lpstr>
      <vt:lpstr>Alternatives Analysis</vt:lpstr>
      <vt:lpstr>Alternatives Analysis</vt:lpstr>
      <vt:lpstr>PowerPoint Presentation</vt:lpstr>
      <vt:lpstr>Final Set of Alternatives</vt:lpstr>
      <vt:lpstr>Final Set of Alternatives</vt:lpstr>
      <vt:lpstr>PowerPoint Presentation</vt:lpstr>
      <vt:lpstr>Final Set of Alternatives</vt:lpstr>
      <vt:lpstr>PowerPoint Presentation</vt:lpstr>
      <vt:lpstr>Wildlife Movement Study</vt:lpstr>
      <vt:lpstr>Wildlife Movement Study</vt:lpstr>
      <vt:lpstr>PowerPoint Presentation</vt:lpstr>
      <vt:lpstr>Ongoing Project Tasks</vt:lpstr>
      <vt:lpstr>PowerPoint Presentation</vt:lpstr>
      <vt:lpstr>Early Action Project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Brady, Melissa L.</dc:creator>
  <cp:lastModifiedBy>Yoshizumi, Steven</cp:lastModifiedBy>
  <cp:revision>315</cp:revision>
  <cp:lastPrinted>2022-04-27T22:43:37Z</cp:lastPrinted>
  <dcterms:created xsi:type="dcterms:W3CDTF">2019-08-07T18:03:18Z</dcterms:created>
  <dcterms:modified xsi:type="dcterms:W3CDTF">2022-05-03T15:46:43Z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f44dfc2e-8ed6-49c3-86af-9765cd6f11e6</vt:lpwstr>
  </property>
  <property fmtid="{D5CDD505-2E9C-101B-9397-08002B2CF9AE}" pid="3" name="bjDocumentSecurityLabel">
    <vt:lpwstr>No Marking</vt:lpwstr>
  </property>
  <property fmtid="{D5CDD505-2E9C-101B-9397-08002B2CF9AE}" pid="4" name="bjClsUserRVM">
    <vt:lpwstr>[]</vt:lpwstr>
  </property>
  <property fmtid="{D5CDD505-2E9C-101B-9397-08002B2CF9AE}" pid="5" name="bjSaver">
    <vt:lpwstr>ft1xEzNBoBqiLMV/ebvI+P4Lei4adBt5</vt:lpwstr>
  </property>
  <property fmtid="{D5CDD505-2E9C-101B-9397-08002B2CF9AE}" pid="6" name="bjLabelHistoryID">
    <vt:lpwstr>{F7E72199-D733-4FF0-81C2-F3E8D41612D2}</vt:lpwstr>
  </property>
  <property fmtid="{D5CDD505-2E9C-101B-9397-08002B2CF9AE}" pid="7" name="ContentTypeId">
    <vt:lpwstr>0x01010036D2F403B83CBE478367E8E009D2DC9D</vt:lpwstr>
  </property>
</Properties>
</file>