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1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36"/>
        <p:guide pos="12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DeHaan" userId="c1dcab3b-58dd-4c2c-80a8-9c5ab4923c85" providerId="ADAL" clId="{024EC9FB-B841-47A9-8779-1B8150089622}"/>
    <pc:docChg chg="custSel modSld">
      <pc:chgData name="Peter DeHaan" userId="c1dcab3b-58dd-4c2c-80a8-9c5ab4923c85" providerId="ADAL" clId="{024EC9FB-B841-47A9-8779-1B8150089622}" dt="2021-06-24T21:14:31.334" v="648" actId="20577"/>
      <pc:docMkLst>
        <pc:docMk/>
      </pc:docMkLst>
      <pc:sldChg chg="modSp mod">
        <pc:chgData name="Peter DeHaan" userId="c1dcab3b-58dd-4c2c-80a8-9c5ab4923c85" providerId="ADAL" clId="{024EC9FB-B841-47A9-8779-1B8150089622}" dt="2021-06-24T21:14:31.334" v="648" actId="20577"/>
        <pc:sldMkLst>
          <pc:docMk/>
          <pc:sldMk cId="2237472921" sldId="280"/>
        </pc:sldMkLst>
        <pc:spChg chg="mod">
          <ac:chgData name="Peter DeHaan" userId="c1dcab3b-58dd-4c2c-80a8-9c5ab4923c85" providerId="ADAL" clId="{024EC9FB-B841-47A9-8779-1B8150089622}" dt="2021-06-24T21:05:57.294" v="101" actId="20577"/>
          <ac:spMkLst>
            <pc:docMk/>
            <pc:sldMk cId="2237472921" sldId="280"/>
            <ac:spMk id="3" creationId="{00000000-0000-0000-0000-000000000000}"/>
          </ac:spMkLst>
        </pc:spChg>
        <pc:spChg chg="mod">
          <ac:chgData name="Peter DeHaan" userId="c1dcab3b-58dd-4c2c-80a8-9c5ab4923c85" providerId="ADAL" clId="{024EC9FB-B841-47A9-8779-1B8150089622}" dt="2021-06-24T21:13:10.403" v="626" actId="6549"/>
          <ac:spMkLst>
            <pc:docMk/>
            <pc:sldMk cId="2237472921" sldId="280"/>
            <ac:spMk id="5" creationId="{00000000-0000-0000-0000-000000000000}"/>
          </ac:spMkLst>
        </pc:spChg>
        <pc:graphicFrameChg chg="modGraphic">
          <ac:chgData name="Peter DeHaan" userId="c1dcab3b-58dd-4c2c-80a8-9c5ab4923c85" providerId="ADAL" clId="{024EC9FB-B841-47A9-8779-1B8150089622}" dt="2021-06-24T21:14:31.334" v="648" actId="20577"/>
          <ac:graphicFrameMkLst>
            <pc:docMk/>
            <pc:sldMk cId="2237472921" sldId="280"/>
            <ac:graphicFrameMk id="7" creationId="{639A3033-1E6D-4CB8-884B-BB08C4DC249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4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1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4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1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4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8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2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5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7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20349-F624-4BB3-B144-8D86DF27DE0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68359"/>
            <a:ext cx="842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CRSSA/ARP Acts Recommended Distribution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85812" y="5474895"/>
            <a:ext cx="8429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VCTC Intercity share to include $1,172,336 of future rural apportionments in place of $1,172,336 rural CRSSA apportionment already claimed by Ojai.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9A3033-1E6D-4CB8-884B-BB08C4DC2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75677"/>
              </p:ext>
            </p:extLst>
          </p:nvPr>
        </p:nvGraphicFramePr>
        <p:xfrm>
          <a:off x="4449147" y="1059939"/>
          <a:ext cx="4885307" cy="404876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16490">
                  <a:extLst>
                    <a:ext uri="{9D8B030D-6E8A-4147-A177-3AD203B41FA5}">
                      <a16:colId xmlns:a16="http://schemas.microsoft.com/office/drawing/2014/main" val="1372891192"/>
                    </a:ext>
                  </a:extLst>
                </a:gridCol>
                <a:gridCol w="1768817">
                  <a:extLst>
                    <a:ext uri="{9D8B030D-6E8A-4147-A177-3AD203B41FA5}">
                      <a16:colId xmlns:a16="http://schemas.microsoft.com/office/drawing/2014/main" val="3597855431"/>
                    </a:ext>
                  </a:extLst>
                </a:gridCol>
              </a:tblGrid>
              <a:tr h="26980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LARGE URBAN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50368"/>
                  </a:ext>
                </a:extLst>
              </a:tr>
              <a:tr h="25942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Amount to Reach 92.95% Total CARES + CRSSA + ARP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019831"/>
                  </a:ext>
                </a:extLst>
              </a:tr>
              <a:tr h="207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Metrolink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                          -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34163105"/>
                  </a:ext>
                </a:extLst>
              </a:tr>
              <a:tr h="207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Gold Coast Transit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           8,151,600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65883877"/>
                  </a:ext>
                </a:extLst>
              </a:tr>
              <a:tr h="207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VCTC Intercity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           3,882,996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1811099"/>
                  </a:ext>
                </a:extLst>
              </a:tr>
              <a:tr h="207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Valley Express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                          -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47284180"/>
                  </a:ext>
                </a:extLst>
              </a:tr>
              <a:tr h="207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Thousand Oaks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           1,488,135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46822184"/>
                  </a:ext>
                </a:extLst>
              </a:tr>
              <a:tr h="207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Ojai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                       -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49247335"/>
                  </a:ext>
                </a:extLst>
              </a:tr>
              <a:tr h="23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Moorpark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                429,565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55512800"/>
                  </a:ext>
                </a:extLst>
              </a:tr>
              <a:tr h="375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</a:t>
                      </a:r>
                      <a:r>
                        <a:rPr lang="en-US" sz="1400" b="1" u="none" strike="noStrike" dirty="0">
                          <a:effectLst/>
                        </a:rPr>
                        <a:t>TOTAL LARGE URBAN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      </a:t>
                      </a:r>
                      <a:r>
                        <a:rPr lang="en-US" sz="1400" b="1" u="none" strike="noStrike" dirty="0">
                          <a:effectLst/>
                        </a:rPr>
                        <a:t>$13,952,296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30330243"/>
                  </a:ext>
                </a:extLst>
              </a:tr>
              <a:tr h="26980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SMALL URBAN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018789"/>
                  </a:ext>
                </a:extLst>
              </a:tr>
              <a:tr h="2428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Apportionments for Single Operator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135028"/>
                  </a:ext>
                </a:extLst>
              </a:tr>
              <a:tr h="216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Camarillo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            517,253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22326982"/>
                  </a:ext>
                </a:extLst>
              </a:tr>
              <a:tr h="207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Simi Valley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        2,225,515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65080505"/>
                  </a:ext>
                </a:extLst>
              </a:tr>
              <a:tr h="217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81322358"/>
                  </a:ext>
                </a:extLst>
              </a:tr>
              <a:tr h="375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TOTAL LARGE/SMALL URBAN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$16,695,064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967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47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9C8CCBC76394FBF3D32AF50AF94AB" ma:contentTypeVersion="12" ma:contentTypeDescription="Create a new document." ma:contentTypeScope="" ma:versionID="11dbdb25b6533de196ed049cbd4d5271">
  <xsd:schema xmlns:xsd="http://www.w3.org/2001/XMLSchema" xmlns:xs="http://www.w3.org/2001/XMLSchema" xmlns:p="http://schemas.microsoft.com/office/2006/metadata/properties" xmlns:ns2="217c52dd-f207-46ed-907a-149ac87d1cb3" xmlns:ns3="392115dc-b705-46fa-b439-48a1e61ce6cc" targetNamespace="http://schemas.microsoft.com/office/2006/metadata/properties" ma:root="true" ma:fieldsID="bff3a2f79fd30647e925696aad73a57e" ns2:_="" ns3:_="">
    <xsd:import namespace="217c52dd-f207-46ed-907a-149ac87d1cb3"/>
    <xsd:import namespace="392115dc-b705-46fa-b439-48a1e61ce6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c52dd-f207-46ed-907a-149ac87d1c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15dc-b705-46fa-b439-48a1e61ce6c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14EF0C-3270-4960-A3A7-B61397F3F2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7c52dd-f207-46ed-907a-149ac87d1cb3"/>
    <ds:schemaRef ds:uri="392115dc-b705-46fa-b439-48a1e61ce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636C8A-A9F5-4671-8E79-790C492D61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48E18A-47AB-4FD1-9FA5-DF9370EB835B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217c52dd-f207-46ed-907a-149ac87d1cb3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392115dc-b705-46fa-b439-48a1e61ce6c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109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DeGeorge</dc:creator>
  <cp:lastModifiedBy>Peter DeHaan</cp:lastModifiedBy>
  <cp:revision>57</cp:revision>
  <dcterms:created xsi:type="dcterms:W3CDTF">2019-03-05T21:25:36Z</dcterms:created>
  <dcterms:modified xsi:type="dcterms:W3CDTF">2021-06-24T21:14:55Z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0x0101005069C8CCBC76394FBF3D32AF50AF94AB</vt:lpwstr>
  </property>
  <property fmtid="{D5CDD505-2E9C-101B-9397-08002B2CF9AE}" pid="3" name="Order">
    <vt:r8>3600</vt:r8>
  </property>
</Properties>
</file>