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301" r:id="rId3"/>
    <p:sldId id="350" r:id="rId4"/>
    <p:sldId id="351" r:id="rId5"/>
    <p:sldId id="360" r:id="rId6"/>
    <p:sldId id="361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299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emiah LaRose" initials="JL" lastIdx="7" clrIdx="0">
    <p:extLst>
      <p:ext uri="{19B8F6BF-5375-455C-9EA6-DF929625EA0E}">
        <p15:presenceInfo xmlns:p15="http://schemas.microsoft.com/office/powerpoint/2012/main" userId="S::j.larose@fehrandpeers.com::b20fefa6-828e-4e4b-a63d-bc5e46897f92" providerId="AD"/>
      </p:ext>
    </p:extLst>
  </p:cmAuthor>
  <p:cmAuthor id="2" name="Guest User" initials="GU" lastIdx="1" clrIdx="1">
    <p:extLst>
      <p:ext uri="{19B8F6BF-5375-455C-9EA6-DF929625EA0E}">
        <p15:presenceInfo xmlns:p15="http://schemas.microsoft.com/office/powerpoint/2012/main" userId="S::urn:spo:anon#ee67ae4fdec886083676c45ef1344d543aac46fdfe76e2f05f09848111f15b41::" providerId="AD"/>
      </p:ext>
    </p:extLst>
  </p:cmAuthor>
  <p:cmAuthor id="3" name="Natalie Chyba" initials="NC" lastIdx="27" clrIdx="2">
    <p:extLst>
      <p:ext uri="{19B8F6BF-5375-455C-9EA6-DF929625EA0E}">
        <p15:presenceInfo xmlns:p15="http://schemas.microsoft.com/office/powerpoint/2012/main" userId="S::n.chyba@fehrandpeers.com::b9d48f3f-89ba-48f4-b131-856028688e87" providerId="AD"/>
      </p:ext>
    </p:extLst>
  </p:cmAuthor>
  <p:cmAuthor id="4" name="Melody Wu" initials="MW" lastIdx="3" clrIdx="3">
    <p:extLst>
      <p:ext uri="{19B8F6BF-5375-455C-9EA6-DF929625EA0E}">
        <p15:presenceInfo xmlns:p15="http://schemas.microsoft.com/office/powerpoint/2012/main" userId="S::m.wu@fehrandpeers.com::3bd7e6fc-7f96-41a2-9267-203e8e93f082" providerId="AD"/>
      </p:ext>
    </p:extLst>
  </p:cmAuthor>
  <p:cmAuthor id="5" name="Nico Boyd" initials="NB" lastIdx="16" clrIdx="4">
    <p:extLst>
      <p:ext uri="{19B8F6BF-5375-455C-9EA6-DF929625EA0E}">
        <p15:presenceInfo xmlns:p15="http://schemas.microsoft.com/office/powerpoint/2012/main" userId="S::n.boyd@fehrandpeers.com::0e0fa7f5-6dff-4318-8d4e-be07e7e7f9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F54"/>
    <a:srgbClr val="527F47"/>
    <a:srgbClr val="F36F21"/>
    <a:srgbClr val="1B5633"/>
    <a:srgbClr val="F2F2F2"/>
    <a:srgbClr val="A2CF5E"/>
    <a:srgbClr val="406574"/>
    <a:srgbClr val="EAF6FC"/>
    <a:srgbClr val="143058"/>
    <a:srgbClr val="153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D49E91-5CB6-43F0-9B7A-E45A7471EE47}" v="3" dt="2021-07-09T16:06:59.7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e Chyba" userId="b9d48f3f-89ba-48f4-b131-856028688e87" providerId="ADAL" clId="{7AD49E91-5CB6-43F0-9B7A-E45A7471EE47}"/>
    <pc:docChg chg="addSld delSld modSld">
      <pc:chgData name="Natalie Chyba" userId="b9d48f3f-89ba-48f4-b131-856028688e87" providerId="ADAL" clId="{7AD49E91-5CB6-43F0-9B7A-E45A7471EE47}" dt="2021-07-13T19:03:56.065" v="35" actId="47"/>
      <pc:docMkLst>
        <pc:docMk/>
      </pc:docMkLst>
      <pc:sldChg chg="addSp modSp mod">
        <pc:chgData name="Natalie Chyba" userId="b9d48f3f-89ba-48f4-b131-856028688e87" providerId="ADAL" clId="{7AD49E91-5CB6-43F0-9B7A-E45A7471EE47}" dt="2021-07-09T16:00:11.595" v="32" actId="1076"/>
        <pc:sldMkLst>
          <pc:docMk/>
          <pc:sldMk cId="3160765397" sldId="259"/>
        </pc:sldMkLst>
        <pc:spChg chg="add mod">
          <ac:chgData name="Natalie Chyba" userId="b9d48f3f-89ba-48f4-b131-856028688e87" providerId="ADAL" clId="{7AD49E91-5CB6-43F0-9B7A-E45A7471EE47}" dt="2021-07-09T16:00:11.595" v="32" actId="1076"/>
          <ac:spMkLst>
            <pc:docMk/>
            <pc:sldMk cId="3160765397" sldId="259"/>
            <ac:spMk id="2" creationId="{22A422A6-8614-461A-8287-5DC10B6A3297}"/>
          </ac:spMkLst>
        </pc:spChg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486265312" sldId="297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827764684" sldId="313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532430723" sldId="314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2781212585" sldId="315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859538991" sldId="316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3199571413" sldId="317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3668470280" sldId="318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3427514148" sldId="319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62014724" sldId="320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2765682380" sldId="324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231875171" sldId="325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431541569" sldId="326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2812342806" sldId="327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3079741434" sldId="329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2853390627" sldId="330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3892169515" sldId="331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3554783720" sldId="332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3227061371" sldId="333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494052863" sldId="334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3277294813" sldId="335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3105634721" sldId="336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2075883359" sldId="337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14052484" sldId="345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697232608" sldId="348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3007092379" sldId="349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2752491738" sldId="362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4123638883" sldId="363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3228447393" sldId="364"/>
        </pc:sldMkLst>
      </pc:sldChg>
      <pc:sldChg chg="add del">
        <pc:chgData name="Natalie Chyba" userId="b9d48f3f-89ba-48f4-b131-856028688e87" providerId="ADAL" clId="{7AD49E91-5CB6-43F0-9B7A-E45A7471EE47}" dt="2021-07-13T19:03:56.065" v="35" actId="47"/>
        <pc:sldMkLst>
          <pc:docMk/>
          <pc:sldMk cId="1588300846" sldId="3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8618A-574C-4D12-B3E1-1CBB0C1E72A6}" type="datetimeFigureOut">
              <a:rPr lang="en-US"/>
              <a:t>7/13/2021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2FB8E-4552-4EB9-99C1-0546FE1A6E6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1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t.ca.gov/-/media/dot-media/cal-itp/documents/cal-itp-carb-market-sounding-final-020921-a11y.pdf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FB8E-4552-4EB9-99C1-0546FE1A6E63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52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Funding and Fare Policy – Uncertainties &gt;&gt; opportunities. Discount pass programs. Fare free days/pilots/policies. Community partners. Operator availability and retention has continued to be a concern</a:t>
            </a:r>
            <a:endParaRPr lang="en-US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Marketing strategy</a:t>
            </a:r>
            <a:endParaRPr lang="en-US" dirty="0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FB8E-4552-4EB9-99C1-0546FE1A6E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52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Electrification - </a:t>
            </a:r>
            <a:r>
              <a:rPr lang="en-US"/>
              <a:t>Zero-emission buses are coming with the Innovative Clean Transit program </a:t>
            </a:r>
          </a:p>
          <a:p>
            <a:r>
              <a:rPr lang="en-US"/>
              <a:t>Opportunities for coordinated procurements</a:t>
            </a:r>
          </a:p>
          <a:p>
            <a:endParaRPr lang="en-US"/>
          </a:p>
          <a:p>
            <a:r>
              <a:rPr lang="en-US"/>
              <a:t>The Innovative Clean Transit Regulation (adopted in December 2018 to replace the Fleet Rule for Transit Agencies) requires all public transit agencies to gradually transition to a 100-percent zero-emission bus fleet and encourages them to provide innovative first and last-mile connectivity and improved mobility for transit riders. </a:t>
            </a:r>
          </a:p>
          <a:p>
            <a:endParaRPr lang="en-US"/>
          </a:p>
          <a:p>
            <a:r>
              <a:rPr lang="en-US"/>
              <a:t>Cal-ITP is pursuing three initiatives:</a:t>
            </a:r>
          </a:p>
          <a:p>
            <a:r>
              <a:rPr lang="en-US"/>
              <a:t>1. Assisting transit providers produce reliable information about available transportation options and their prices </a:t>
            </a:r>
          </a:p>
          <a:p>
            <a:r>
              <a:rPr lang="en-US"/>
              <a:t>2. Reducing friction in payment, promoting contactless fare collection, and introducing open loop payments </a:t>
            </a:r>
          </a:p>
          <a:p>
            <a:r>
              <a:rPr lang="en-US"/>
              <a:t>3. Providing a seamless process for transit riders to verify eligibility for discounts </a:t>
            </a:r>
          </a:p>
          <a:p>
            <a:r>
              <a:rPr lang="en-US">
                <a:hlinkClick r:id="rId3"/>
              </a:rPr>
              <a:t>https://dot.ca.gov/-/media/dot-media/cal-itp/documents/cal-itp-carb-market-sounding-final-020921-a11y.pdf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FB8E-4552-4EB9-99C1-0546FE1A6E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29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What is ridership going to look like?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Who are your riders and what are their needs?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How do you serve them?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How to pay for it?</a:t>
            </a:r>
            <a:endParaRPr lang="en-US"/>
          </a:p>
          <a:p>
            <a:r>
              <a:rPr lang="en-US">
                <a:cs typeface="Calibri"/>
              </a:rPr>
              <a:t>Fleet and facilities to support?</a:t>
            </a:r>
            <a:endParaRPr lang="en-US" dirty="0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FB8E-4552-4EB9-99C1-0546FE1A6E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96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FB8E-4552-4EB9-99C1-0546FE1A6E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77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FB8E-4552-4EB9-99C1-0546FE1A6E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66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Talk only high level bullets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FB8E-4552-4EB9-99C1-0546FE1A6E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9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Revisualize priorities by individual ranking (stacked bars)</a:t>
            </a:r>
            <a:endParaRPr lang="en-US" i="0"/>
          </a:p>
          <a:p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FB8E-4552-4EB9-99C1-0546FE1A6E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87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FB8E-4552-4EB9-99C1-0546FE1A6E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96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FB8E-4552-4EB9-99C1-0546FE1A6E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79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Ridership – recovery varies by region, service type, market group, etc. In general, low-wage employees riding local service have continued riding and returned to transit at a higher rate than office commuters and students. Fewer unique riders. Fewer trips per rider.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FB8E-4552-4EB9-99C1-0546FE1A6E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21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Equity – Going beyond Title VI/EJ (race/minority/low income/nationality). Equity analysis leaders. Increased metrics. Examples: travel time, access to employment, education, healthy food, etc.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FB8E-4552-4EB9-99C1-0546FE1A6E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90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 a one-size-fits all approach</a:t>
            </a:r>
          </a:p>
          <a:p>
            <a:r>
              <a:rPr lang="en-US"/>
              <a:t>Technology – implementation varies based on baseline tech, staffing, budget, etc.</a:t>
            </a:r>
          </a:p>
          <a:p>
            <a:r>
              <a:rPr lang="en-US"/>
              <a:t>Service Options – Rethinking service offerings and design. Local vs. Commuter. </a:t>
            </a:r>
          </a:p>
          <a:p>
            <a:r>
              <a:rPr lang="en-US"/>
              <a:t>Design and allocation of service in response to evolving rider needs.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Agile</a:t>
            </a:r>
            <a:endParaRPr lang="en-US" dirty="0">
              <a:cs typeface="Calibri"/>
            </a:endParaRPr>
          </a:p>
          <a:p>
            <a:endParaRPr lang="en-US"/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FB8E-4552-4EB9-99C1-0546FE1A6E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2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spc="0">
                <a:solidFill>
                  <a:schemeClr val="accent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accent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4822" y="165060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8822" y="165060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-951"/>
            <a:ext cx="105156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6242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386332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1052" y="156242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1052" y="2386332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153159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2">
                    <a:lumMod val="20000"/>
                    <a:lumOff val="80000"/>
                  </a:schemeClr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1531325A-6923-42DE-80ED-76B87FA59E4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448" y="6391436"/>
            <a:ext cx="218948" cy="352652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35BD3A3A-43A4-4409-81AB-AF55E76275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67"/>
          <a:stretch/>
        </p:blipFill>
        <p:spPr>
          <a:xfrm>
            <a:off x="11698698" y="6444615"/>
            <a:ext cx="281644" cy="2743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994E5F2-AAC8-4EAA-81C2-4F16F5E4702D}"/>
              </a:ext>
            </a:extLst>
          </p:cNvPr>
          <p:cNvSpPr/>
          <p:nvPr userDrawn="1"/>
        </p:nvSpPr>
        <p:spPr>
          <a:xfrm>
            <a:off x="7982774" y="6438126"/>
            <a:ext cx="33135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>
                <a:solidFill>
                  <a:schemeClr val="accent2"/>
                </a:solidFill>
              </a:rPr>
              <a:t>Ventura Transit Integration &amp; Efficiency Study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4864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48640" y="158472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725078" y="6378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4038600" y="64011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0" y="6378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12" Type="http://schemas.openxmlformats.org/officeDocument/2006/relationships/image" Target="../media/image9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11" Type="http://schemas.openxmlformats.org/officeDocument/2006/relationships/image" Target="../media/image8.png"/><Relationship Id="rId5" Type="http://schemas.openxmlformats.org/officeDocument/2006/relationships/image" Target="../media/image28.png"/><Relationship Id="rId10" Type="http://schemas.openxmlformats.org/officeDocument/2006/relationships/image" Target="../media/image27.svg"/><Relationship Id="rId4" Type="http://schemas.openxmlformats.org/officeDocument/2006/relationships/image" Target="../media/image24.sv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11" Type="http://schemas.openxmlformats.org/officeDocument/2006/relationships/image" Target="../media/image18.png"/><Relationship Id="rId5" Type="http://schemas.openxmlformats.org/officeDocument/2006/relationships/image" Target="../media/image28.png"/><Relationship Id="rId10" Type="http://schemas.openxmlformats.org/officeDocument/2006/relationships/image" Target="../media/image27.svg"/><Relationship Id="rId4" Type="http://schemas.openxmlformats.org/officeDocument/2006/relationships/image" Target="../media/image7.sv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22.png"/><Relationship Id="rId5" Type="http://schemas.openxmlformats.org/officeDocument/2006/relationships/image" Target="../media/image26.png"/><Relationship Id="rId10" Type="http://schemas.openxmlformats.org/officeDocument/2006/relationships/image" Target="../media/image19.svg"/><Relationship Id="rId4" Type="http://schemas.openxmlformats.org/officeDocument/2006/relationships/image" Target="../media/image11.sv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1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11" Type="http://schemas.openxmlformats.org/officeDocument/2006/relationships/image" Target="../media/image26.png"/><Relationship Id="rId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24.sv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048B99-2732-4433-85A6-501A56981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" y="0"/>
            <a:ext cx="12191012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94FEB1-A8CC-4A5E-9739-96F0ECDBE556}"/>
              </a:ext>
            </a:extLst>
          </p:cNvPr>
          <p:cNvSpPr txBox="1"/>
          <p:nvPr/>
        </p:nvSpPr>
        <p:spPr>
          <a:xfrm>
            <a:off x="283095" y="4073929"/>
            <a:ext cx="2916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accent1"/>
                </a:solidFill>
              </a:rPr>
              <a:t>VCTC Commission Update #2</a:t>
            </a:r>
          </a:p>
          <a:p>
            <a:r>
              <a:rPr lang="en-US" sz="1600" b="1">
                <a:solidFill>
                  <a:schemeClr val="accent1"/>
                </a:solidFill>
              </a:rPr>
              <a:t>July 9, 2021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A8BADC2-0A33-472D-980A-08C05E1EE7EB}"/>
              </a:ext>
            </a:extLst>
          </p:cNvPr>
          <p:cNvSpPr txBox="1">
            <a:spLocks/>
          </p:cNvSpPr>
          <p:nvPr/>
        </p:nvSpPr>
        <p:spPr>
          <a:xfrm>
            <a:off x="281940" y="0"/>
            <a:ext cx="10290810" cy="1114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0">
                <a:solidFill>
                  <a:schemeClr val="accent1"/>
                </a:solidFill>
                <a:latin typeface="Proxima Nova Rg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en-US" sz="2800">
                <a:latin typeface="Proxima Nova Rg"/>
              </a:rPr>
              <a:t>Industry Trends</a:t>
            </a:r>
          </a:p>
        </p:txBody>
      </p:sp>
      <p:pic>
        <p:nvPicPr>
          <p:cNvPr id="6" name="Graphic 5" descr="Dollar with solid fill">
            <a:extLst>
              <a:ext uri="{FF2B5EF4-FFF2-40B4-BE49-F238E27FC236}">
                <a16:creationId xmlns:a16="http://schemas.microsoft.com/office/drawing/2014/main" id="{1DFA36E0-89C6-43D9-9B77-E4C3A9239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795" y="4578002"/>
            <a:ext cx="582930" cy="58293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50A8A861-53F3-4F86-8CF4-B8FBE59A64BD}"/>
              </a:ext>
            </a:extLst>
          </p:cNvPr>
          <p:cNvSpPr/>
          <p:nvPr/>
        </p:nvSpPr>
        <p:spPr>
          <a:xfrm>
            <a:off x="317500" y="1128955"/>
            <a:ext cx="777240" cy="77724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283154-B142-429B-9240-5C8FBF5AD7B7}"/>
              </a:ext>
            </a:extLst>
          </p:cNvPr>
          <p:cNvSpPr/>
          <p:nvPr/>
        </p:nvSpPr>
        <p:spPr>
          <a:xfrm>
            <a:off x="317500" y="4474623"/>
            <a:ext cx="777240" cy="77724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Graphic 34" descr="Renewable Energy outline">
            <a:extLst>
              <a:ext uri="{FF2B5EF4-FFF2-40B4-BE49-F238E27FC236}">
                <a16:creationId xmlns:a16="http://schemas.microsoft.com/office/drawing/2014/main" id="{6013AA7E-F8C7-4069-A2DC-422FC09763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214" y="5670476"/>
            <a:ext cx="582930" cy="58293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AB2779D5-B85A-42A6-9AA9-8B345467202A}"/>
              </a:ext>
            </a:extLst>
          </p:cNvPr>
          <p:cNvSpPr/>
          <p:nvPr/>
        </p:nvSpPr>
        <p:spPr>
          <a:xfrm>
            <a:off x="317500" y="2255918"/>
            <a:ext cx="777240" cy="77724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2F5C0D90-03FB-4FAB-93BB-AF066FC7D7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4655" y="2419315"/>
            <a:ext cx="582930" cy="450446"/>
          </a:xfrm>
          <a:prstGeom prst="rect">
            <a:avLst/>
          </a:prstGeom>
        </p:spPr>
      </p:pic>
      <p:pic>
        <p:nvPicPr>
          <p:cNvPr id="2" name="Graphic 3" descr="Bar graph with upward trend with solid fill">
            <a:extLst>
              <a:ext uri="{FF2B5EF4-FFF2-40B4-BE49-F238E27FC236}">
                <a16:creationId xmlns:a16="http://schemas.microsoft.com/office/drawing/2014/main" id="{9F42563E-B54F-4C5C-82A0-410E406769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1125" y="1226287"/>
            <a:ext cx="577704" cy="57770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3788EA51-B061-4A9E-8DC8-1D1C5DFB4697}"/>
              </a:ext>
            </a:extLst>
          </p:cNvPr>
          <p:cNvSpPr/>
          <p:nvPr/>
        </p:nvSpPr>
        <p:spPr>
          <a:xfrm>
            <a:off x="282058" y="5573320"/>
            <a:ext cx="777240" cy="77724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8F0FE9-0302-43A3-9892-ADEB2CADC9D8}"/>
              </a:ext>
            </a:extLst>
          </p:cNvPr>
          <p:cNvSpPr txBox="1"/>
          <p:nvPr/>
        </p:nvSpPr>
        <p:spPr>
          <a:xfrm>
            <a:off x="1926345" y="1128396"/>
            <a:ext cx="10262211" cy="452880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marL="0" indent="0">
              <a:buNone/>
            </a:pPr>
            <a:r>
              <a:rPr lang="en-US" b="1" dirty="0">
                <a:solidFill>
                  <a:srgbClr val="527F47"/>
                </a:solidFill>
              </a:rPr>
              <a:t>Evolving Service Options</a:t>
            </a:r>
            <a:endParaRPr lang="en-US" dirty="0">
              <a:solidFill>
                <a:srgbClr val="527F47"/>
              </a:solidFill>
            </a:endParaRPr>
          </a:p>
          <a:p>
            <a:r>
              <a:rPr lang="en-US" dirty="0">
                <a:solidFill>
                  <a:srgbClr val="527F47"/>
                </a:solidFill>
              </a:rPr>
              <a:t>Response to changes in rider needs</a:t>
            </a:r>
          </a:p>
          <a:p>
            <a:r>
              <a:rPr lang="en-US" dirty="0">
                <a:solidFill>
                  <a:srgbClr val="527F47"/>
                </a:solidFill>
              </a:rPr>
              <a:t>Exploration of emerging mobility solutions</a:t>
            </a:r>
          </a:p>
          <a:p>
            <a:r>
              <a:rPr lang="en-US" dirty="0">
                <a:solidFill>
                  <a:srgbClr val="527F47"/>
                </a:solidFill>
              </a:rPr>
              <a:t>Emphasis on the complete rider experience</a:t>
            </a:r>
          </a:p>
          <a:p>
            <a:r>
              <a:rPr lang="en-US" dirty="0">
                <a:solidFill>
                  <a:srgbClr val="527F47"/>
                </a:solidFill>
              </a:rPr>
              <a:t>Perceptions of travel safety on transit</a:t>
            </a:r>
          </a:p>
          <a:p>
            <a:endParaRPr lang="en-US" dirty="0">
              <a:solidFill>
                <a:srgbClr val="527F47"/>
              </a:solidFill>
            </a:endParaRPr>
          </a:p>
          <a:p>
            <a:endParaRPr lang="en-US" dirty="0">
              <a:solidFill>
                <a:srgbClr val="527F47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1167D81-14FC-4822-A606-D5A250AE3FC3}"/>
              </a:ext>
            </a:extLst>
          </p:cNvPr>
          <p:cNvSpPr/>
          <p:nvPr/>
        </p:nvSpPr>
        <p:spPr>
          <a:xfrm>
            <a:off x="317500" y="3399870"/>
            <a:ext cx="777240" cy="77724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Bus outline">
            <a:extLst>
              <a:ext uri="{FF2B5EF4-FFF2-40B4-BE49-F238E27FC236}">
                <a16:creationId xmlns:a16="http://schemas.microsoft.com/office/drawing/2014/main" id="{C480FA36-7C8F-4CC5-8D99-1E38A1F721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4655" y="3493051"/>
            <a:ext cx="582930" cy="58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32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A8BADC2-0A33-472D-980A-08C05E1EE7EB}"/>
              </a:ext>
            </a:extLst>
          </p:cNvPr>
          <p:cNvSpPr txBox="1">
            <a:spLocks/>
          </p:cNvSpPr>
          <p:nvPr/>
        </p:nvSpPr>
        <p:spPr>
          <a:xfrm>
            <a:off x="281940" y="0"/>
            <a:ext cx="10290810" cy="1114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0">
                <a:solidFill>
                  <a:schemeClr val="accent1"/>
                </a:solidFill>
                <a:latin typeface="Proxima Nova Rg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en-US" sz="2800">
                <a:latin typeface="Proxima Nova Rg"/>
              </a:rPr>
              <a:t>Industry Trends</a:t>
            </a:r>
          </a:p>
        </p:txBody>
      </p:sp>
      <p:pic>
        <p:nvPicPr>
          <p:cNvPr id="6" name="Graphic 5" descr="Dollar with solid fill">
            <a:extLst>
              <a:ext uri="{FF2B5EF4-FFF2-40B4-BE49-F238E27FC236}">
                <a16:creationId xmlns:a16="http://schemas.microsoft.com/office/drawing/2014/main" id="{1DFA36E0-89C6-43D9-9B77-E4C3A9239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795" y="4578002"/>
            <a:ext cx="582930" cy="58293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B283154-B142-429B-9240-5C8FBF5AD7B7}"/>
              </a:ext>
            </a:extLst>
          </p:cNvPr>
          <p:cNvSpPr/>
          <p:nvPr/>
        </p:nvSpPr>
        <p:spPr>
          <a:xfrm>
            <a:off x="317500" y="4474623"/>
            <a:ext cx="777240" cy="77724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C2A94E-24AD-4144-86F0-E3DA69D333CC}"/>
              </a:ext>
            </a:extLst>
          </p:cNvPr>
          <p:cNvSpPr txBox="1"/>
          <p:nvPr/>
        </p:nvSpPr>
        <p:spPr>
          <a:xfrm>
            <a:off x="1926345" y="1128396"/>
            <a:ext cx="8903465" cy="452880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marL="0" indent="0">
              <a:buNone/>
            </a:pPr>
            <a:r>
              <a:rPr lang="en-US" b="1">
                <a:solidFill>
                  <a:srgbClr val="527F47"/>
                </a:solidFill>
              </a:rPr>
              <a:t>Funding and Fare Policy</a:t>
            </a:r>
            <a:endParaRPr lang="en-US">
              <a:solidFill>
                <a:srgbClr val="527F47"/>
              </a:solidFill>
            </a:endParaRPr>
          </a:p>
          <a:p>
            <a:r>
              <a:rPr lang="en-US">
                <a:solidFill>
                  <a:srgbClr val="527F47"/>
                </a:solidFill>
              </a:rPr>
              <a:t>CA Transit Development Act uncertainties</a:t>
            </a:r>
          </a:p>
          <a:p>
            <a:r>
              <a:rPr lang="en-US">
                <a:solidFill>
                  <a:srgbClr val="527F47"/>
                </a:solidFill>
              </a:rPr>
              <a:t>Anticipation of FTA grant opportunities</a:t>
            </a:r>
          </a:p>
          <a:p>
            <a:r>
              <a:rPr lang="en-US">
                <a:solidFill>
                  <a:srgbClr val="527F47"/>
                </a:solidFill>
              </a:rPr>
              <a:t>Fare free campaigns, pilots, and policy changes</a:t>
            </a:r>
          </a:p>
          <a:p>
            <a:r>
              <a:rPr lang="en-US">
                <a:solidFill>
                  <a:srgbClr val="527F47"/>
                </a:solidFill>
              </a:rPr>
              <a:t>Creative funding opportunities and partnerships</a:t>
            </a:r>
            <a:endParaRPr lang="en-US" dirty="0">
              <a:solidFill>
                <a:srgbClr val="527F47"/>
              </a:solidFill>
            </a:endParaRPr>
          </a:p>
          <a:p>
            <a:endParaRPr lang="en-US" dirty="0">
              <a:solidFill>
                <a:srgbClr val="527F47"/>
              </a:solidFill>
            </a:endParaRPr>
          </a:p>
          <a:p>
            <a:endParaRPr lang="en-US">
              <a:solidFill>
                <a:srgbClr val="527F47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4B6CE7B-A500-46D4-9069-C122A8566B26}"/>
              </a:ext>
            </a:extLst>
          </p:cNvPr>
          <p:cNvSpPr/>
          <p:nvPr/>
        </p:nvSpPr>
        <p:spPr>
          <a:xfrm>
            <a:off x="317500" y="1128955"/>
            <a:ext cx="777240" cy="77724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Renewable Energy outline">
            <a:extLst>
              <a:ext uri="{FF2B5EF4-FFF2-40B4-BE49-F238E27FC236}">
                <a16:creationId xmlns:a16="http://schemas.microsoft.com/office/drawing/2014/main" id="{1C774799-989B-4B18-94F2-31FA33B5AE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214" y="5670476"/>
            <a:ext cx="582930" cy="58293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08F5A71-C620-4B0D-9333-D69893D215E9}"/>
              </a:ext>
            </a:extLst>
          </p:cNvPr>
          <p:cNvSpPr/>
          <p:nvPr/>
        </p:nvSpPr>
        <p:spPr>
          <a:xfrm>
            <a:off x="317500" y="2255918"/>
            <a:ext cx="777240" cy="77724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2880548-D354-40EE-8940-BD29B16272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4655" y="2419315"/>
            <a:ext cx="582930" cy="450446"/>
          </a:xfrm>
          <a:prstGeom prst="rect">
            <a:avLst/>
          </a:prstGeom>
        </p:spPr>
      </p:pic>
      <p:pic>
        <p:nvPicPr>
          <p:cNvPr id="12" name="Graphic 3" descr="Bar graph with upward trend with solid fill">
            <a:extLst>
              <a:ext uri="{FF2B5EF4-FFF2-40B4-BE49-F238E27FC236}">
                <a16:creationId xmlns:a16="http://schemas.microsoft.com/office/drawing/2014/main" id="{7E7331E9-FE34-40E7-8111-BDB1583D73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1125" y="1226287"/>
            <a:ext cx="577704" cy="57770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EA937AD-5B7A-4885-8D09-03AA3812C8F2}"/>
              </a:ext>
            </a:extLst>
          </p:cNvPr>
          <p:cNvSpPr/>
          <p:nvPr/>
        </p:nvSpPr>
        <p:spPr>
          <a:xfrm>
            <a:off x="282058" y="5573320"/>
            <a:ext cx="777240" cy="77724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AF94894-81DE-4FA3-82B1-B066C48CE71E}"/>
              </a:ext>
            </a:extLst>
          </p:cNvPr>
          <p:cNvSpPr/>
          <p:nvPr/>
        </p:nvSpPr>
        <p:spPr>
          <a:xfrm>
            <a:off x="317500" y="3399870"/>
            <a:ext cx="777240" cy="77724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Bus outline">
            <a:extLst>
              <a:ext uri="{FF2B5EF4-FFF2-40B4-BE49-F238E27FC236}">
                <a16:creationId xmlns:a16="http://schemas.microsoft.com/office/drawing/2014/main" id="{0B0917AD-E0DA-4E40-9710-BC0CE9A1D7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4655" y="3493051"/>
            <a:ext cx="582930" cy="58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50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A8BADC2-0A33-472D-980A-08C05E1EE7EB}"/>
              </a:ext>
            </a:extLst>
          </p:cNvPr>
          <p:cNvSpPr txBox="1">
            <a:spLocks/>
          </p:cNvSpPr>
          <p:nvPr/>
        </p:nvSpPr>
        <p:spPr>
          <a:xfrm>
            <a:off x="281940" y="0"/>
            <a:ext cx="10290810" cy="1114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0">
                <a:solidFill>
                  <a:schemeClr val="accent1"/>
                </a:solidFill>
                <a:latin typeface="Proxima Nova Rg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en-US" sz="2800">
                <a:latin typeface="Proxima Nova Rg"/>
              </a:rPr>
              <a:t>Industry Trends</a:t>
            </a:r>
          </a:p>
        </p:txBody>
      </p:sp>
      <p:pic>
        <p:nvPicPr>
          <p:cNvPr id="35" name="Graphic 34" descr="Renewable Energy outline">
            <a:extLst>
              <a:ext uri="{FF2B5EF4-FFF2-40B4-BE49-F238E27FC236}">
                <a16:creationId xmlns:a16="http://schemas.microsoft.com/office/drawing/2014/main" id="{6013AA7E-F8C7-4069-A2DC-422FC0976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214" y="5670476"/>
            <a:ext cx="582930" cy="582930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3788EA51-B061-4A9E-8DC8-1D1C5DFB4697}"/>
              </a:ext>
            </a:extLst>
          </p:cNvPr>
          <p:cNvSpPr/>
          <p:nvPr/>
        </p:nvSpPr>
        <p:spPr>
          <a:xfrm>
            <a:off x="282058" y="5573320"/>
            <a:ext cx="777240" cy="77724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3E9B24-C3D2-4FCE-B2E8-421903FA2AE1}"/>
              </a:ext>
            </a:extLst>
          </p:cNvPr>
          <p:cNvSpPr txBox="1"/>
          <p:nvPr/>
        </p:nvSpPr>
        <p:spPr>
          <a:xfrm>
            <a:off x="1926345" y="1128396"/>
            <a:ext cx="8903465" cy="38824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marL="0" indent="0">
              <a:buNone/>
            </a:pPr>
            <a:r>
              <a:rPr lang="en-US" b="1">
                <a:solidFill>
                  <a:srgbClr val="527F47"/>
                </a:solidFill>
              </a:rPr>
              <a:t>Accelerated Electrification</a:t>
            </a:r>
            <a:endParaRPr lang="en-US">
              <a:solidFill>
                <a:srgbClr val="527F47"/>
              </a:solidFill>
            </a:endParaRPr>
          </a:p>
          <a:p>
            <a:r>
              <a:rPr lang="en-US">
                <a:solidFill>
                  <a:srgbClr val="527F47"/>
                </a:solidFill>
              </a:rPr>
              <a:t>CA Innovative Clean Transit program</a:t>
            </a:r>
          </a:p>
          <a:p>
            <a:r>
              <a:rPr lang="en-US">
                <a:solidFill>
                  <a:srgbClr val="527F47"/>
                </a:solidFill>
              </a:rPr>
              <a:t>CA Integrated Travel Project</a:t>
            </a:r>
          </a:p>
          <a:p>
            <a:r>
              <a:rPr lang="en-US">
                <a:solidFill>
                  <a:srgbClr val="527F47"/>
                </a:solidFill>
              </a:rPr>
              <a:t>Potential CA Electric Vehicle authority</a:t>
            </a:r>
          </a:p>
          <a:p>
            <a:r>
              <a:rPr lang="en-US">
                <a:solidFill>
                  <a:srgbClr val="527F47"/>
                </a:solidFill>
              </a:rPr>
              <a:t>FTA Low-No Emission Program</a:t>
            </a:r>
          </a:p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3ED115E-BD07-4D3B-BC90-B36F42D3DA19}"/>
              </a:ext>
            </a:extLst>
          </p:cNvPr>
          <p:cNvSpPr/>
          <p:nvPr/>
        </p:nvSpPr>
        <p:spPr>
          <a:xfrm>
            <a:off x="317500" y="1128955"/>
            <a:ext cx="777240" cy="77724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3" descr="Bar graph with upward trend with solid fill">
            <a:extLst>
              <a:ext uri="{FF2B5EF4-FFF2-40B4-BE49-F238E27FC236}">
                <a16:creationId xmlns:a16="http://schemas.microsoft.com/office/drawing/2014/main" id="{4FDBB338-0EE8-42AC-8D30-213110554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1125" y="1226287"/>
            <a:ext cx="577704" cy="577704"/>
          </a:xfrm>
          <a:prstGeom prst="rect">
            <a:avLst/>
          </a:prstGeom>
        </p:spPr>
      </p:pic>
      <p:pic>
        <p:nvPicPr>
          <p:cNvPr id="41" name="Graphic 40" descr="Dollar with solid fill">
            <a:extLst>
              <a:ext uri="{FF2B5EF4-FFF2-40B4-BE49-F238E27FC236}">
                <a16:creationId xmlns:a16="http://schemas.microsoft.com/office/drawing/2014/main" id="{61842783-D072-4180-84F3-E4F59BBCFD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5795" y="4578002"/>
            <a:ext cx="582930" cy="582930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62BBF7BE-CF40-485E-9002-39313EACF745}"/>
              </a:ext>
            </a:extLst>
          </p:cNvPr>
          <p:cNvSpPr/>
          <p:nvPr/>
        </p:nvSpPr>
        <p:spPr>
          <a:xfrm>
            <a:off x="317500" y="3399870"/>
            <a:ext cx="777240" cy="77724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 descr="Bus outline">
            <a:extLst>
              <a:ext uri="{FF2B5EF4-FFF2-40B4-BE49-F238E27FC236}">
                <a16:creationId xmlns:a16="http://schemas.microsoft.com/office/drawing/2014/main" id="{4B9E33D1-D789-4946-963F-48E61C69E9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4655" y="3493051"/>
            <a:ext cx="582930" cy="582930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35632B04-96E3-48DA-B068-5A0DF23E1EC8}"/>
              </a:ext>
            </a:extLst>
          </p:cNvPr>
          <p:cNvSpPr/>
          <p:nvPr/>
        </p:nvSpPr>
        <p:spPr>
          <a:xfrm>
            <a:off x="317500" y="4474623"/>
            <a:ext cx="777240" cy="77724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DC791CA-A9A0-4C50-A4BE-A6F8D6F03D77}"/>
              </a:ext>
            </a:extLst>
          </p:cNvPr>
          <p:cNvSpPr/>
          <p:nvPr/>
        </p:nvSpPr>
        <p:spPr>
          <a:xfrm>
            <a:off x="317500" y="2255918"/>
            <a:ext cx="777240" cy="77724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FD67FF59-E305-4DEC-B67D-3C49CAFF46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4655" y="2419315"/>
            <a:ext cx="582930" cy="45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86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A8BADC2-0A33-472D-980A-08C05E1EE7EB}"/>
              </a:ext>
            </a:extLst>
          </p:cNvPr>
          <p:cNvSpPr txBox="1">
            <a:spLocks/>
          </p:cNvSpPr>
          <p:nvPr/>
        </p:nvSpPr>
        <p:spPr>
          <a:xfrm>
            <a:off x="281940" y="0"/>
            <a:ext cx="11401677" cy="1132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0">
                <a:solidFill>
                  <a:schemeClr val="accent1"/>
                </a:solidFill>
                <a:latin typeface="Proxima Nova Rg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en-US" sz="2800">
                <a:latin typeface="Proxima Nova Rg"/>
              </a:rPr>
              <a:t>What are the implications and opportunities for Ventura County?</a:t>
            </a:r>
          </a:p>
        </p:txBody>
      </p:sp>
      <p:pic>
        <p:nvPicPr>
          <p:cNvPr id="6" name="Graphic 5" descr="Dollar with solid fill">
            <a:extLst>
              <a:ext uri="{FF2B5EF4-FFF2-40B4-BE49-F238E27FC236}">
                <a16:creationId xmlns:a16="http://schemas.microsoft.com/office/drawing/2014/main" id="{1DFA36E0-89C6-43D9-9B77-E4C3A9239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795" y="4578002"/>
            <a:ext cx="582930" cy="58293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34E7218D-604E-437D-8362-C903C1A4239D}"/>
              </a:ext>
            </a:extLst>
          </p:cNvPr>
          <p:cNvSpPr/>
          <p:nvPr/>
        </p:nvSpPr>
        <p:spPr>
          <a:xfrm>
            <a:off x="317500" y="3399870"/>
            <a:ext cx="777240" cy="77724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Bus outline">
            <a:extLst>
              <a:ext uri="{FF2B5EF4-FFF2-40B4-BE49-F238E27FC236}">
                <a16:creationId xmlns:a16="http://schemas.microsoft.com/office/drawing/2014/main" id="{5A2955DE-DDC6-4595-BDFC-A1B404B81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4655" y="3493051"/>
            <a:ext cx="582930" cy="58293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50A8A861-53F3-4F86-8CF4-B8FBE59A64BD}"/>
              </a:ext>
            </a:extLst>
          </p:cNvPr>
          <p:cNvSpPr/>
          <p:nvPr/>
        </p:nvSpPr>
        <p:spPr>
          <a:xfrm>
            <a:off x="317500" y="1128955"/>
            <a:ext cx="777240" cy="77724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283154-B142-429B-9240-5C8FBF5AD7B7}"/>
              </a:ext>
            </a:extLst>
          </p:cNvPr>
          <p:cNvSpPr/>
          <p:nvPr/>
        </p:nvSpPr>
        <p:spPr>
          <a:xfrm>
            <a:off x="317500" y="4474623"/>
            <a:ext cx="777240" cy="77724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Graphic 34" descr="Renewable Energy outline">
            <a:extLst>
              <a:ext uri="{FF2B5EF4-FFF2-40B4-BE49-F238E27FC236}">
                <a16:creationId xmlns:a16="http://schemas.microsoft.com/office/drawing/2014/main" id="{6013AA7E-F8C7-4069-A2DC-422FC09763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214" y="5670476"/>
            <a:ext cx="582930" cy="58293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F873530-2939-40D5-AA4D-091A36311DA2}"/>
              </a:ext>
            </a:extLst>
          </p:cNvPr>
          <p:cNvSpPr txBox="1"/>
          <p:nvPr/>
        </p:nvSpPr>
        <p:spPr>
          <a:xfrm>
            <a:off x="1534495" y="1298225"/>
            <a:ext cx="9861435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indent="0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Update countywide goals, objectives, and </a:t>
            </a:r>
            <a:r>
              <a:rPr lang="en-US">
                <a:ea typeface="+mn-lt"/>
                <a:cs typeface="+mn-lt"/>
              </a:rPr>
              <a:t>benchmarks</a:t>
            </a: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B2779D5-B85A-42A6-9AA9-8B345467202A}"/>
              </a:ext>
            </a:extLst>
          </p:cNvPr>
          <p:cNvSpPr/>
          <p:nvPr/>
        </p:nvSpPr>
        <p:spPr>
          <a:xfrm>
            <a:off x="317500" y="2255918"/>
            <a:ext cx="777240" cy="77724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2F5C0D90-03FB-4FAB-93BB-AF066FC7D7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4655" y="2419315"/>
            <a:ext cx="582930" cy="45044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6AAC05F-C80F-4671-9589-892D27C3D27A}"/>
              </a:ext>
            </a:extLst>
          </p:cNvPr>
          <p:cNvSpPr txBox="1"/>
          <p:nvPr/>
        </p:nvSpPr>
        <p:spPr>
          <a:xfrm>
            <a:off x="1534495" y="2433556"/>
            <a:ext cx="9950171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600">
                <a:solidFill>
                  <a:schemeClr val="accent2"/>
                </a:solidFill>
              </a:rPr>
              <a:t>Focus on travel time, access, facilities, and amenities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78232D-6EAD-4352-A362-1DCDD1047DEC}"/>
              </a:ext>
            </a:extLst>
          </p:cNvPr>
          <p:cNvSpPr txBox="1"/>
          <p:nvPr/>
        </p:nvSpPr>
        <p:spPr>
          <a:xfrm>
            <a:off x="1490193" y="4624719"/>
            <a:ext cx="10271496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indent="0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>
                <a:ea typeface="+mn-lt"/>
                <a:cs typeface="+mn-lt"/>
              </a:rPr>
              <a:t>Relaxed TDA requirements? Countywide fare policy? </a:t>
            </a:r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6955BD-7739-4153-B1FF-C06C8F0C7421}"/>
              </a:ext>
            </a:extLst>
          </p:cNvPr>
          <p:cNvSpPr txBox="1"/>
          <p:nvPr/>
        </p:nvSpPr>
        <p:spPr>
          <a:xfrm>
            <a:off x="1534495" y="3549966"/>
            <a:ext cx="10271496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indent="0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>
                <a:ea typeface="+mn-lt"/>
                <a:cs typeface="+mn-lt"/>
              </a:rPr>
              <a:t>Rethink service design, offerings, allocation, and delivery</a:t>
            </a:r>
            <a:endParaRPr lang="en-US"/>
          </a:p>
        </p:txBody>
      </p:sp>
      <p:pic>
        <p:nvPicPr>
          <p:cNvPr id="2" name="Graphic 3" descr="Bar graph with upward trend with solid fill">
            <a:extLst>
              <a:ext uri="{FF2B5EF4-FFF2-40B4-BE49-F238E27FC236}">
                <a16:creationId xmlns:a16="http://schemas.microsoft.com/office/drawing/2014/main" id="{9F42563E-B54F-4C5C-82A0-410E406769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1125" y="1226287"/>
            <a:ext cx="577704" cy="57770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3788EA51-B061-4A9E-8DC8-1D1C5DFB4697}"/>
              </a:ext>
            </a:extLst>
          </p:cNvPr>
          <p:cNvSpPr/>
          <p:nvPr/>
        </p:nvSpPr>
        <p:spPr>
          <a:xfrm>
            <a:off x="282058" y="5573320"/>
            <a:ext cx="777240" cy="77724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CDC446-5E84-424D-98E8-428783F3CF0F}"/>
              </a:ext>
            </a:extLst>
          </p:cNvPr>
          <p:cNvSpPr txBox="1"/>
          <p:nvPr/>
        </p:nvSpPr>
        <p:spPr>
          <a:xfrm>
            <a:off x="1534495" y="5723416"/>
            <a:ext cx="10142966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indent="0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Fleet modernization; coordinated procurement and maintenance</a:t>
            </a:r>
          </a:p>
        </p:txBody>
      </p:sp>
    </p:spTree>
    <p:extLst>
      <p:ext uri="{BB962C8B-B14F-4D97-AF65-F5344CB8AC3E}">
        <p14:creationId xmlns:p14="http://schemas.microsoft.com/office/powerpoint/2010/main" val="1854913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29571C-F0A8-405D-8C01-99E5C388C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4822" y="1993702"/>
            <a:ext cx="5181600" cy="2870596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1"/>
                </a:solidFill>
                <a:latin typeface="+mj-lt"/>
              </a:rPr>
              <a:t>Project Team</a:t>
            </a:r>
          </a:p>
          <a:p>
            <a:pPr marL="514350" indent="-514350">
              <a:buFont typeface="+mj-lt"/>
              <a:buAutoNum type="arabicPeriod"/>
            </a:pPr>
            <a:r>
              <a:rPr lang="en-US">
                <a:solidFill>
                  <a:schemeClr val="accent1"/>
                </a:solidFill>
                <a:latin typeface="+mj-lt"/>
              </a:rPr>
              <a:t>Draft goal statements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>
                <a:solidFill>
                  <a:schemeClr val="accent1"/>
                </a:solidFill>
                <a:latin typeface="+mj-lt"/>
              </a:rPr>
              <a:t>Existing services review</a:t>
            </a:r>
          </a:p>
          <a:p>
            <a:pPr marL="514350" indent="-514350">
              <a:buFont typeface="+mj-lt"/>
              <a:buAutoNum type="arabicPeriod"/>
            </a:pPr>
            <a:r>
              <a:rPr lang="en-US">
                <a:solidFill>
                  <a:schemeClr val="accent1"/>
                </a:solidFill>
                <a:latin typeface="+mj-lt"/>
              </a:rPr>
              <a:t>Stakeholder engagement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312E8-79F3-4827-977A-79557B180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4938" y="1993702"/>
            <a:ext cx="5181600" cy="2870596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1"/>
                </a:solidFill>
                <a:latin typeface="+mj-lt"/>
              </a:rPr>
              <a:t>Operator Working Group</a:t>
            </a:r>
          </a:p>
          <a:p>
            <a:pPr marL="514350" indent="-514350">
              <a:buFont typeface="+mj-lt"/>
              <a:buAutoNum type="arabicPeriod"/>
            </a:pPr>
            <a:r>
              <a:rPr lang="en-US">
                <a:solidFill>
                  <a:srgbClr val="1B5633"/>
                </a:solidFill>
                <a:latin typeface="+mj-lt"/>
              </a:rPr>
              <a:t>One-on-one interviews</a:t>
            </a:r>
          </a:p>
          <a:p>
            <a:pPr marL="514350" indent="-514350">
              <a:buFont typeface="+mj-lt"/>
              <a:buAutoNum type="arabicPeriod"/>
            </a:pPr>
            <a:r>
              <a:rPr lang="en-US">
                <a:solidFill>
                  <a:srgbClr val="1B5633"/>
                </a:solidFill>
                <a:latin typeface="+mj-lt"/>
              </a:rPr>
              <a:t>CBO and HHS provider lists</a:t>
            </a:r>
            <a:r>
              <a:rPr lang="en-US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6F411D-7351-4592-965F-055181FCC505}"/>
              </a:ext>
            </a:extLst>
          </p:cNvPr>
          <p:cNvSpPr txBox="1">
            <a:spLocks/>
          </p:cNvSpPr>
          <p:nvPr/>
        </p:nvSpPr>
        <p:spPr>
          <a:xfrm>
            <a:off x="281940" y="0"/>
            <a:ext cx="10290810" cy="1114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0">
                <a:solidFill>
                  <a:schemeClr val="accent1"/>
                </a:solidFill>
                <a:latin typeface="Proxima Nova Rg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en-US" sz="280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871673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7CD3F9C9-C22A-49A7-B7DA-4A8615A64E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0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A422A6-8614-461A-8287-5DC10B6A3297}"/>
              </a:ext>
            </a:extLst>
          </p:cNvPr>
          <p:cNvSpPr txBox="1"/>
          <p:nvPr/>
        </p:nvSpPr>
        <p:spPr>
          <a:xfrm>
            <a:off x="272715" y="3429000"/>
            <a:ext cx="53259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316076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4E300-CE6E-49AE-A524-DC77BC3C9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795" y="2107425"/>
            <a:ext cx="10515600" cy="26431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>
                <a:solidFill>
                  <a:srgbClr val="527F47"/>
                </a:solidFill>
              </a:rPr>
              <a:t>Project Update: Gaps and Opportunities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>
                <a:solidFill>
                  <a:srgbClr val="527F47"/>
                </a:solidFill>
              </a:rPr>
              <a:t>Project Goals and Objectives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>
                <a:solidFill>
                  <a:srgbClr val="527F47"/>
                </a:solidFill>
              </a:rPr>
              <a:t>Transit Industry Trends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>
                <a:solidFill>
                  <a:srgbClr val="527F47"/>
                </a:solidFill>
              </a:rPr>
              <a:t>Next Steps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8BADC2-0A33-472D-980A-08C05E1EE7EB}"/>
              </a:ext>
            </a:extLst>
          </p:cNvPr>
          <p:cNvSpPr txBox="1">
            <a:spLocks/>
          </p:cNvSpPr>
          <p:nvPr/>
        </p:nvSpPr>
        <p:spPr>
          <a:xfrm>
            <a:off x="281940" y="0"/>
            <a:ext cx="10290810" cy="1114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0">
                <a:solidFill>
                  <a:schemeClr val="accent1"/>
                </a:solidFill>
                <a:latin typeface="Proxima Nova Rg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en-US" sz="2800" dirty="0"/>
              <a:t>Meeting Agenda</a:t>
            </a:r>
          </a:p>
        </p:txBody>
      </p:sp>
    </p:spTree>
    <p:extLst>
      <p:ext uri="{BB962C8B-B14F-4D97-AF65-F5344CB8AC3E}">
        <p14:creationId xmlns:p14="http://schemas.microsoft.com/office/powerpoint/2010/main" val="3169783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4FE88-D47E-4DE4-A171-9CEAFDE4E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1" y="1584721"/>
            <a:ext cx="890968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Gaps &amp; Opportunities Chapter </a:t>
            </a:r>
            <a:r>
              <a:rPr lang="en-US" i="1" dirty="0">
                <a:solidFill>
                  <a:srgbClr val="F18F54"/>
                </a:solidFill>
              </a:rPr>
              <a:t>In progress</a:t>
            </a:r>
            <a:endParaRPr lang="en-US" dirty="0">
              <a:solidFill>
                <a:srgbClr val="F18F54"/>
              </a:solidFill>
            </a:endParaRPr>
          </a:p>
          <a:p>
            <a:pPr lvl="1"/>
            <a:r>
              <a:rPr lang="en-US" dirty="0"/>
              <a:t>Revenue and Expenses</a:t>
            </a:r>
          </a:p>
          <a:p>
            <a:pPr lvl="1"/>
            <a:r>
              <a:rPr lang="en-US" dirty="0"/>
              <a:t>Physical Assets</a:t>
            </a:r>
          </a:p>
          <a:p>
            <a:pPr lvl="1"/>
            <a:r>
              <a:rPr lang="en-US" dirty="0"/>
              <a:t>Technologies</a:t>
            </a:r>
          </a:p>
          <a:p>
            <a:pPr lvl="1"/>
            <a:r>
              <a:rPr lang="en-US" dirty="0"/>
              <a:t>Labor and Staffing</a:t>
            </a:r>
          </a:p>
          <a:p>
            <a:pPr lvl="1"/>
            <a:r>
              <a:rPr lang="en-US" dirty="0"/>
              <a:t>Governance and Coordination</a:t>
            </a:r>
          </a:p>
          <a:p>
            <a:pPr lvl="1"/>
            <a:r>
              <a:rPr lang="en-US" dirty="0"/>
              <a:t>Fixed Route Services</a:t>
            </a:r>
          </a:p>
          <a:p>
            <a:pPr lvl="1"/>
            <a:r>
              <a:rPr lang="en-US" dirty="0"/>
              <a:t>Paratransit Services</a:t>
            </a:r>
          </a:p>
          <a:p>
            <a:pPr lvl="1"/>
            <a:r>
              <a:rPr lang="en-US" dirty="0"/>
              <a:t>Customer Service and Marketing</a:t>
            </a:r>
          </a:p>
          <a:p>
            <a:pPr lvl="1"/>
            <a:r>
              <a:rPr lang="en-US" dirty="0"/>
              <a:t>Customer Experience</a:t>
            </a:r>
          </a:p>
          <a:p>
            <a:pPr marL="0" indent="0">
              <a:buNone/>
            </a:pPr>
            <a:r>
              <a:rPr lang="en-US" b="1" dirty="0"/>
              <a:t>Agency interviews </a:t>
            </a:r>
            <a:r>
              <a:rPr lang="en-US" i="1" dirty="0"/>
              <a:t>Complete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Commissioner interviews </a:t>
            </a:r>
            <a:r>
              <a:rPr lang="en-US" i="1" dirty="0">
                <a:solidFill>
                  <a:srgbClr val="F18F54"/>
                </a:solidFill>
              </a:rPr>
              <a:t>In progress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F1132D-F19F-4C85-86C0-F20DA0866058}"/>
              </a:ext>
            </a:extLst>
          </p:cNvPr>
          <p:cNvSpPr txBox="1">
            <a:spLocks/>
          </p:cNvSpPr>
          <p:nvPr/>
        </p:nvSpPr>
        <p:spPr>
          <a:xfrm>
            <a:off x="281940" y="0"/>
            <a:ext cx="10290810" cy="1114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0">
                <a:solidFill>
                  <a:schemeClr val="accent1"/>
                </a:solidFill>
                <a:latin typeface="Proxima Nova Rg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en-US" sz="2800" dirty="0"/>
              <a:t>Project Update</a:t>
            </a:r>
          </a:p>
        </p:txBody>
      </p:sp>
    </p:spTree>
    <p:extLst>
      <p:ext uri="{BB962C8B-B14F-4D97-AF65-F5344CB8AC3E}">
        <p14:creationId xmlns:p14="http://schemas.microsoft.com/office/powerpoint/2010/main" val="2489738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0DA6D2-5ABE-4A16-AC45-95CB7F888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019299"/>
            <a:ext cx="10515600" cy="3916759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Both Agency Staff and Commissioners responded</a:t>
            </a:r>
          </a:p>
          <a:p>
            <a:pPr>
              <a:spcAft>
                <a:spcPts val="1800"/>
              </a:spcAft>
            </a:pPr>
            <a:r>
              <a:rPr lang="en-US" dirty="0"/>
              <a:t>Commissioner responses generally consistent on priorities, but varied on perspective of current performance and probable hurdles</a:t>
            </a:r>
          </a:p>
          <a:p>
            <a:pPr>
              <a:spcAft>
                <a:spcPts val="1800"/>
              </a:spcAft>
            </a:pPr>
            <a:r>
              <a:rPr lang="en-US" dirty="0"/>
              <a:t>Agency staff somewhat more varied responses throughout most topics</a:t>
            </a:r>
          </a:p>
          <a:p>
            <a:pPr>
              <a:spcAft>
                <a:spcPts val="1800"/>
              </a:spcAft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76641D-1339-435A-99C7-53CE9327C738}"/>
              </a:ext>
            </a:extLst>
          </p:cNvPr>
          <p:cNvSpPr txBox="1">
            <a:spLocks/>
          </p:cNvSpPr>
          <p:nvPr/>
        </p:nvSpPr>
        <p:spPr>
          <a:xfrm>
            <a:off x="281940" y="0"/>
            <a:ext cx="10290810" cy="1114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0">
                <a:solidFill>
                  <a:schemeClr val="accent1"/>
                </a:solidFill>
                <a:latin typeface="Proxima Nova Rg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en-US" sz="2800" dirty="0"/>
              <a:t>Polling Exercise | Project Goals and Priorities</a:t>
            </a:r>
          </a:p>
        </p:txBody>
      </p:sp>
    </p:spTree>
    <p:extLst>
      <p:ext uri="{BB962C8B-B14F-4D97-AF65-F5344CB8AC3E}">
        <p14:creationId xmlns:p14="http://schemas.microsoft.com/office/powerpoint/2010/main" val="2753568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C15CE08-D0FB-481E-BECB-C651307F50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22362" r="17976" b="18211"/>
          <a:stretch/>
        </p:blipFill>
        <p:spPr>
          <a:xfrm>
            <a:off x="128075" y="1943100"/>
            <a:ext cx="5838824" cy="29718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E833A49-42FA-41A1-96AF-35F4F3265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52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latin typeface="Proxima Nova Rg"/>
              </a:rPr>
              <a:t>How would you rank the following as goals and priorities of TIES?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348513-E4E6-4443-AB05-A30D82DB1BFC}"/>
              </a:ext>
            </a:extLst>
          </p:cNvPr>
          <p:cNvSpPr txBox="1"/>
          <p:nvPr/>
        </p:nvSpPr>
        <p:spPr>
          <a:xfrm>
            <a:off x="128075" y="5073567"/>
            <a:ext cx="970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27F47"/>
                </a:solidFill>
              </a:rPr>
              <a:t>Equity is a high priority for both groups</a:t>
            </a:r>
          </a:p>
          <a:p>
            <a:r>
              <a:rPr lang="en-US" dirty="0">
                <a:solidFill>
                  <a:srgbClr val="527F47"/>
                </a:solidFill>
              </a:rPr>
              <a:t>Agency staff see funding as a priority to achieve expanded regional coverage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F18C7C-DFA0-4EA4-9140-23EB0348BD67}"/>
              </a:ext>
            </a:extLst>
          </p:cNvPr>
          <p:cNvSpPr txBox="1"/>
          <p:nvPr/>
        </p:nvSpPr>
        <p:spPr>
          <a:xfrm>
            <a:off x="221584" y="1547984"/>
            <a:ext cx="173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18F54"/>
                </a:solidFill>
              </a:rPr>
              <a:t>Commission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06C6D0-4488-4BCC-B379-1A0D070ED7B5}"/>
              </a:ext>
            </a:extLst>
          </p:cNvPr>
          <p:cNvSpPr txBox="1"/>
          <p:nvPr/>
        </p:nvSpPr>
        <p:spPr>
          <a:xfrm>
            <a:off x="5957136" y="1547985"/>
            <a:ext cx="2137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18F54"/>
                </a:solidFill>
              </a:rPr>
              <a:t>Agency Staff</a:t>
            </a:r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0CBD09B9-315F-4AD8-BEA3-C1330AD39E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2" t="25147" r="16861" b="18819"/>
          <a:stretch/>
        </p:blipFill>
        <p:spPr>
          <a:xfrm>
            <a:off x="6081477" y="1927896"/>
            <a:ext cx="602174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84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BCB80-CFED-4E5D-8CC8-0E77FF02B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63" y="1706128"/>
            <a:ext cx="10515600" cy="404660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r>
              <a:rPr lang="en-US" sz="2400" dirty="0"/>
              <a:t>Commissioners consistently prioritized </a:t>
            </a:r>
            <a:r>
              <a:rPr lang="en-US" sz="2400" b="1" dirty="0"/>
              <a:t>regional coverage</a:t>
            </a:r>
          </a:p>
          <a:p>
            <a:pPr>
              <a:spcAft>
                <a:spcPts val="1000"/>
              </a:spcAft>
            </a:pPr>
            <a:r>
              <a:rPr lang="en-US" sz="2400" dirty="0"/>
              <a:t>Agency staff prioritized </a:t>
            </a:r>
            <a:r>
              <a:rPr lang="en-US" sz="2400" b="1" dirty="0"/>
              <a:t>service headways, rider experience</a:t>
            </a:r>
          </a:p>
          <a:p>
            <a:pPr>
              <a:spcAft>
                <a:spcPts val="1000"/>
              </a:spcAft>
            </a:pPr>
            <a:r>
              <a:rPr lang="en-US" sz="2400" dirty="0"/>
              <a:t>Other high-ranking “</a:t>
            </a:r>
            <a:r>
              <a:rPr lang="en-US" sz="2400" b="1" dirty="0"/>
              <a:t>priority</a:t>
            </a:r>
            <a:r>
              <a:rPr lang="en-US" sz="2400" dirty="0"/>
              <a:t>” areas: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1800" dirty="0">
                <a:solidFill>
                  <a:srgbClr val="F18F54"/>
                </a:solidFill>
              </a:rPr>
              <a:t>Access to funding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1800" dirty="0">
                <a:solidFill>
                  <a:srgbClr val="F18F54"/>
                </a:solidFill>
              </a:rPr>
              <a:t>Expanded service coverage and service span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1800" dirty="0">
                <a:solidFill>
                  <a:srgbClr val="F18F54"/>
                </a:solidFill>
              </a:rPr>
              <a:t>Simplified fare policies and fare collection</a:t>
            </a:r>
          </a:p>
          <a:p>
            <a:pPr>
              <a:spcAft>
                <a:spcPts val="1000"/>
              </a:spcAft>
            </a:pPr>
            <a:r>
              <a:rPr lang="en-US" sz="2400" dirty="0"/>
              <a:t>Top “</a:t>
            </a:r>
            <a:r>
              <a:rPr lang="en-US" sz="2400" b="1" dirty="0"/>
              <a:t>challenge</a:t>
            </a:r>
            <a:r>
              <a:rPr lang="en-US" sz="2400" dirty="0"/>
              <a:t>” areas:</a:t>
            </a:r>
            <a:r>
              <a:rPr lang="en-US" dirty="0"/>
              <a:t> </a:t>
            </a:r>
          </a:p>
          <a:p>
            <a:pPr marL="685800" lvl="2">
              <a:spcBef>
                <a:spcPts val="1000"/>
              </a:spcBef>
            </a:pPr>
            <a:r>
              <a:rPr lang="en-US" sz="1800" dirty="0">
                <a:solidFill>
                  <a:srgbClr val="F18F54"/>
                </a:solidFill>
              </a:rPr>
              <a:t>Building consensus</a:t>
            </a:r>
          </a:p>
          <a:p>
            <a:pPr marL="685800" lvl="2">
              <a:spcBef>
                <a:spcPts val="1000"/>
              </a:spcBef>
            </a:pPr>
            <a:r>
              <a:rPr lang="en-US" sz="1800" dirty="0">
                <a:solidFill>
                  <a:srgbClr val="F18F54"/>
                </a:solidFill>
              </a:rPr>
              <a:t>Developing revenue &amp; cost-sharing structures 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A933B1-01D4-401C-8465-A82772622C63}"/>
              </a:ext>
            </a:extLst>
          </p:cNvPr>
          <p:cNvSpPr txBox="1">
            <a:spLocks/>
          </p:cNvSpPr>
          <p:nvPr/>
        </p:nvSpPr>
        <p:spPr>
          <a:xfrm>
            <a:off x="281940" y="0"/>
            <a:ext cx="10290810" cy="1114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0">
                <a:solidFill>
                  <a:schemeClr val="accent1"/>
                </a:solidFill>
                <a:latin typeface="Proxima Nova Rg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en-US" sz="2800" dirty="0"/>
              <a:t>Key Themes | Project Goals and Priorities</a:t>
            </a:r>
          </a:p>
        </p:txBody>
      </p:sp>
    </p:spTree>
    <p:extLst>
      <p:ext uri="{BB962C8B-B14F-4D97-AF65-F5344CB8AC3E}">
        <p14:creationId xmlns:p14="http://schemas.microsoft.com/office/powerpoint/2010/main" val="714836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A8BADC2-0A33-472D-980A-08C05E1EE7EB}"/>
              </a:ext>
            </a:extLst>
          </p:cNvPr>
          <p:cNvSpPr txBox="1">
            <a:spLocks/>
          </p:cNvSpPr>
          <p:nvPr/>
        </p:nvSpPr>
        <p:spPr>
          <a:xfrm>
            <a:off x="281940" y="0"/>
            <a:ext cx="10290810" cy="1114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0">
                <a:solidFill>
                  <a:schemeClr val="accent1"/>
                </a:solidFill>
                <a:latin typeface="Proxima Nova Rg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en-US" sz="2800">
                <a:latin typeface="Proxima Nova Rg"/>
              </a:rPr>
              <a:t>Industry Trends</a:t>
            </a:r>
          </a:p>
        </p:txBody>
      </p:sp>
      <p:pic>
        <p:nvPicPr>
          <p:cNvPr id="6" name="Graphic 5" descr="Dollar with solid fill">
            <a:extLst>
              <a:ext uri="{FF2B5EF4-FFF2-40B4-BE49-F238E27FC236}">
                <a16:creationId xmlns:a16="http://schemas.microsoft.com/office/drawing/2014/main" id="{1DFA36E0-89C6-43D9-9B77-E4C3A9239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795" y="4578002"/>
            <a:ext cx="582930" cy="58293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34E7218D-604E-437D-8362-C903C1A4239D}"/>
              </a:ext>
            </a:extLst>
          </p:cNvPr>
          <p:cNvSpPr/>
          <p:nvPr/>
        </p:nvSpPr>
        <p:spPr>
          <a:xfrm>
            <a:off x="317500" y="3399870"/>
            <a:ext cx="777240" cy="77724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Bus outline">
            <a:extLst>
              <a:ext uri="{FF2B5EF4-FFF2-40B4-BE49-F238E27FC236}">
                <a16:creationId xmlns:a16="http://schemas.microsoft.com/office/drawing/2014/main" id="{5A2955DE-DDC6-4595-BDFC-A1B404B81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4655" y="3493051"/>
            <a:ext cx="582930" cy="58293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50A8A861-53F3-4F86-8CF4-B8FBE59A64BD}"/>
              </a:ext>
            </a:extLst>
          </p:cNvPr>
          <p:cNvSpPr/>
          <p:nvPr/>
        </p:nvSpPr>
        <p:spPr>
          <a:xfrm>
            <a:off x="317500" y="1128955"/>
            <a:ext cx="777240" cy="77724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283154-B142-429B-9240-5C8FBF5AD7B7}"/>
              </a:ext>
            </a:extLst>
          </p:cNvPr>
          <p:cNvSpPr/>
          <p:nvPr/>
        </p:nvSpPr>
        <p:spPr>
          <a:xfrm>
            <a:off x="317500" y="4474623"/>
            <a:ext cx="777240" cy="77724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Graphic 34" descr="Renewable Energy outline">
            <a:extLst>
              <a:ext uri="{FF2B5EF4-FFF2-40B4-BE49-F238E27FC236}">
                <a16:creationId xmlns:a16="http://schemas.microsoft.com/office/drawing/2014/main" id="{6013AA7E-F8C7-4069-A2DC-422FC09763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214" y="5670476"/>
            <a:ext cx="582930" cy="58293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F873530-2939-40D5-AA4D-091A36311DA2}"/>
              </a:ext>
            </a:extLst>
          </p:cNvPr>
          <p:cNvSpPr txBox="1"/>
          <p:nvPr/>
        </p:nvSpPr>
        <p:spPr>
          <a:xfrm>
            <a:off x="1919343" y="1290528"/>
            <a:ext cx="8080375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indent="0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>
                <a:solidFill>
                  <a:srgbClr val="527F47"/>
                </a:solidFill>
              </a:rPr>
              <a:t>Recovering Ridership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B2779D5-B85A-42A6-9AA9-8B345467202A}"/>
              </a:ext>
            </a:extLst>
          </p:cNvPr>
          <p:cNvSpPr/>
          <p:nvPr/>
        </p:nvSpPr>
        <p:spPr>
          <a:xfrm>
            <a:off x="317500" y="2255918"/>
            <a:ext cx="777240" cy="77724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2F5C0D90-03FB-4FAB-93BB-AF066FC7D7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4655" y="2419315"/>
            <a:ext cx="582930" cy="45044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6AAC05F-C80F-4671-9589-892D27C3D27A}"/>
              </a:ext>
            </a:extLst>
          </p:cNvPr>
          <p:cNvSpPr txBox="1"/>
          <p:nvPr/>
        </p:nvSpPr>
        <p:spPr>
          <a:xfrm>
            <a:off x="1919343" y="2398317"/>
            <a:ext cx="6094268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600">
                <a:solidFill>
                  <a:srgbClr val="527F47"/>
                </a:solidFill>
              </a:rPr>
              <a:t>Increased Focus on Equity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78232D-6EAD-4352-A362-1DCDD1047DEC}"/>
              </a:ext>
            </a:extLst>
          </p:cNvPr>
          <p:cNvSpPr txBox="1"/>
          <p:nvPr/>
        </p:nvSpPr>
        <p:spPr>
          <a:xfrm>
            <a:off x="1875041" y="4617022"/>
            <a:ext cx="6094268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indent="0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>
                <a:solidFill>
                  <a:srgbClr val="527F47"/>
                </a:solidFill>
                <a:ea typeface="+mn-lt"/>
                <a:cs typeface="+mn-lt"/>
              </a:rPr>
              <a:t>Funding and Fare Policy</a:t>
            </a:r>
            <a:endParaRPr lang="en-US">
              <a:solidFill>
                <a:srgbClr val="527F47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6955BD-7739-4153-B1FF-C06C8F0C7421}"/>
              </a:ext>
            </a:extLst>
          </p:cNvPr>
          <p:cNvSpPr txBox="1"/>
          <p:nvPr/>
        </p:nvSpPr>
        <p:spPr>
          <a:xfrm>
            <a:off x="1919343" y="3542269"/>
            <a:ext cx="6094268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indent="0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>
                <a:solidFill>
                  <a:srgbClr val="527F47"/>
                </a:solidFill>
              </a:rPr>
              <a:t>Evolving Service Options</a:t>
            </a:r>
          </a:p>
        </p:txBody>
      </p:sp>
      <p:pic>
        <p:nvPicPr>
          <p:cNvPr id="2" name="Graphic 3" descr="Bar graph with upward trend with solid fill">
            <a:extLst>
              <a:ext uri="{FF2B5EF4-FFF2-40B4-BE49-F238E27FC236}">
                <a16:creationId xmlns:a16="http://schemas.microsoft.com/office/drawing/2014/main" id="{9F42563E-B54F-4C5C-82A0-410E406769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1125" y="1226287"/>
            <a:ext cx="577704" cy="57770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3788EA51-B061-4A9E-8DC8-1D1C5DFB4697}"/>
              </a:ext>
            </a:extLst>
          </p:cNvPr>
          <p:cNvSpPr/>
          <p:nvPr/>
        </p:nvSpPr>
        <p:spPr>
          <a:xfrm>
            <a:off x="282058" y="5573320"/>
            <a:ext cx="777240" cy="77724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CDC446-5E84-424D-98E8-428783F3CF0F}"/>
              </a:ext>
            </a:extLst>
          </p:cNvPr>
          <p:cNvSpPr txBox="1"/>
          <p:nvPr/>
        </p:nvSpPr>
        <p:spPr>
          <a:xfrm>
            <a:off x="1919343" y="5715719"/>
            <a:ext cx="6094268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indent="0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>
                <a:solidFill>
                  <a:srgbClr val="527F47"/>
                </a:solidFill>
              </a:rPr>
              <a:t>Accelerated Electrification</a:t>
            </a:r>
          </a:p>
        </p:txBody>
      </p:sp>
    </p:spTree>
    <p:extLst>
      <p:ext uri="{BB962C8B-B14F-4D97-AF65-F5344CB8AC3E}">
        <p14:creationId xmlns:p14="http://schemas.microsoft.com/office/powerpoint/2010/main" val="4221577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A8BADC2-0A33-472D-980A-08C05E1EE7EB}"/>
              </a:ext>
            </a:extLst>
          </p:cNvPr>
          <p:cNvSpPr txBox="1">
            <a:spLocks/>
          </p:cNvSpPr>
          <p:nvPr/>
        </p:nvSpPr>
        <p:spPr>
          <a:xfrm>
            <a:off x="281940" y="0"/>
            <a:ext cx="10290810" cy="1114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0">
                <a:solidFill>
                  <a:schemeClr val="accent1"/>
                </a:solidFill>
                <a:latin typeface="Proxima Nova Rg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Proxima Nova Rg"/>
              </a:rPr>
              <a:t>Industry Trends</a:t>
            </a:r>
          </a:p>
        </p:txBody>
      </p:sp>
      <p:pic>
        <p:nvPicPr>
          <p:cNvPr id="6" name="Graphic 5" descr="Dollar with solid fill">
            <a:extLst>
              <a:ext uri="{FF2B5EF4-FFF2-40B4-BE49-F238E27FC236}">
                <a16:creationId xmlns:a16="http://schemas.microsoft.com/office/drawing/2014/main" id="{1DFA36E0-89C6-43D9-9B77-E4C3A9239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795" y="4578002"/>
            <a:ext cx="582930" cy="58293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34E7218D-604E-437D-8362-C903C1A4239D}"/>
              </a:ext>
            </a:extLst>
          </p:cNvPr>
          <p:cNvSpPr/>
          <p:nvPr/>
        </p:nvSpPr>
        <p:spPr>
          <a:xfrm>
            <a:off x="317500" y="3399870"/>
            <a:ext cx="777240" cy="77724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Bus outline">
            <a:extLst>
              <a:ext uri="{FF2B5EF4-FFF2-40B4-BE49-F238E27FC236}">
                <a16:creationId xmlns:a16="http://schemas.microsoft.com/office/drawing/2014/main" id="{5A2955DE-DDC6-4595-BDFC-A1B404B81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4655" y="3493051"/>
            <a:ext cx="582930" cy="58293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50A8A861-53F3-4F86-8CF4-B8FBE59A64BD}"/>
              </a:ext>
            </a:extLst>
          </p:cNvPr>
          <p:cNvSpPr/>
          <p:nvPr/>
        </p:nvSpPr>
        <p:spPr>
          <a:xfrm>
            <a:off x="317500" y="1128955"/>
            <a:ext cx="777240" cy="77724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283154-B142-429B-9240-5C8FBF5AD7B7}"/>
              </a:ext>
            </a:extLst>
          </p:cNvPr>
          <p:cNvSpPr/>
          <p:nvPr/>
        </p:nvSpPr>
        <p:spPr>
          <a:xfrm>
            <a:off x="317500" y="4474623"/>
            <a:ext cx="777240" cy="77724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Graphic 34" descr="Renewable Energy outline">
            <a:extLst>
              <a:ext uri="{FF2B5EF4-FFF2-40B4-BE49-F238E27FC236}">
                <a16:creationId xmlns:a16="http://schemas.microsoft.com/office/drawing/2014/main" id="{6013AA7E-F8C7-4069-A2DC-422FC09763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214" y="5670476"/>
            <a:ext cx="582930" cy="58293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AB2779D5-B85A-42A6-9AA9-8B345467202A}"/>
              </a:ext>
            </a:extLst>
          </p:cNvPr>
          <p:cNvSpPr/>
          <p:nvPr/>
        </p:nvSpPr>
        <p:spPr>
          <a:xfrm>
            <a:off x="317500" y="2255918"/>
            <a:ext cx="777240" cy="77724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2F5C0D90-03FB-4FAB-93BB-AF066FC7D7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4655" y="2419315"/>
            <a:ext cx="582930" cy="450446"/>
          </a:xfrm>
          <a:prstGeom prst="rect">
            <a:avLst/>
          </a:prstGeom>
        </p:spPr>
      </p:pic>
      <p:pic>
        <p:nvPicPr>
          <p:cNvPr id="2" name="Graphic 3" descr="Bar graph with upward trend with solid fill">
            <a:extLst>
              <a:ext uri="{FF2B5EF4-FFF2-40B4-BE49-F238E27FC236}">
                <a16:creationId xmlns:a16="http://schemas.microsoft.com/office/drawing/2014/main" id="{9F42563E-B54F-4C5C-82A0-410E406769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1125" y="1226287"/>
            <a:ext cx="577704" cy="57770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3788EA51-B061-4A9E-8DC8-1D1C5DFB4697}"/>
              </a:ext>
            </a:extLst>
          </p:cNvPr>
          <p:cNvSpPr/>
          <p:nvPr/>
        </p:nvSpPr>
        <p:spPr>
          <a:xfrm>
            <a:off x="282058" y="5573320"/>
            <a:ext cx="777240" cy="77724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2E2F46-EFC9-452B-9A86-111FAA3391C2}"/>
              </a:ext>
            </a:extLst>
          </p:cNvPr>
          <p:cNvSpPr txBox="1"/>
          <p:nvPr/>
        </p:nvSpPr>
        <p:spPr>
          <a:xfrm>
            <a:off x="1926345" y="1110035"/>
            <a:ext cx="9977609" cy="38824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marL="0" indent="0">
              <a:buNone/>
            </a:pPr>
            <a:r>
              <a:rPr lang="en-US" b="1">
                <a:solidFill>
                  <a:srgbClr val="527F47"/>
                </a:solidFill>
              </a:rPr>
              <a:t>Recovering</a:t>
            </a:r>
            <a:r>
              <a:rPr lang="en-US" b="1">
                <a:solidFill>
                  <a:srgbClr val="527F47"/>
                </a:solidFill>
                <a:ea typeface="+mj-lt"/>
                <a:cs typeface="+mj-lt"/>
              </a:rPr>
              <a:t> Ridership</a:t>
            </a:r>
          </a:p>
          <a:p>
            <a:r>
              <a:rPr lang="en-US">
                <a:solidFill>
                  <a:srgbClr val="527F47"/>
                </a:solidFill>
              </a:rPr>
              <a:t>Reduction and return varies by region, provider, service type, and market group</a:t>
            </a:r>
          </a:p>
          <a:p>
            <a:r>
              <a:rPr lang="en-US">
                <a:solidFill>
                  <a:srgbClr val="527F47"/>
                </a:solidFill>
              </a:rPr>
              <a:t>Fewer unique riders and fewer trips per rider</a:t>
            </a:r>
          </a:p>
          <a:p>
            <a:r>
              <a:rPr lang="en-US">
                <a:solidFill>
                  <a:srgbClr val="527F47"/>
                </a:solidFill>
              </a:rPr>
              <a:t>Picture is still unclear due to service adjustments</a:t>
            </a:r>
          </a:p>
          <a:p>
            <a:endParaRPr lang="en-US">
              <a:solidFill>
                <a:srgbClr val="527F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21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A8BADC2-0A33-472D-980A-08C05E1EE7EB}"/>
              </a:ext>
            </a:extLst>
          </p:cNvPr>
          <p:cNvSpPr txBox="1">
            <a:spLocks/>
          </p:cNvSpPr>
          <p:nvPr/>
        </p:nvSpPr>
        <p:spPr>
          <a:xfrm>
            <a:off x="281940" y="0"/>
            <a:ext cx="10290810" cy="1114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0">
                <a:solidFill>
                  <a:schemeClr val="accent1"/>
                </a:solidFill>
                <a:latin typeface="Proxima Nova Rg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en-US" sz="2800">
                <a:latin typeface="Proxima Nova Rg"/>
              </a:rPr>
              <a:t>Industry Trends</a:t>
            </a:r>
          </a:p>
        </p:txBody>
      </p:sp>
      <p:pic>
        <p:nvPicPr>
          <p:cNvPr id="6" name="Graphic 5" descr="Dollar with solid fill">
            <a:extLst>
              <a:ext uri="{FF2B5EF4-FFF2-40B4-BE49-F238E27FC236}">
                <a16:creationId xmlns:a16="http://schemas.microsoft.com/office/drawing/2014/main" id="{1DFA36E0-89C6-43D9-9B77-E4C3A9239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795" y="4578002"/>
            <a:ext cx="582930" cy="58293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34E7218D-604E-437D-8362-C903C1A4239D}"/>
              </a:ext>
            </a:extLst>
          </p:cNvPr>
          <p:cNvSpPr/>
          <p:nvPr/>
        </p:nvSpPr>
        <p:spPr>
          <a:xfrm>
            <a:off x="317500" y="3399870"/>
            <a:ext cx="777240" cy="77724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Bus outline">
            <a:extLst>
              <a:ext uri="{FF2B5EF4-FFF2-40B4-BE49-F238E27FC236}">
                <a16:creationId xmlns:a16="http://schemas.microsoft.com/office/drawing/2014/main" id="{5A2955DE-DDC6-4595-BDFC-A1B404B81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4655" y="3493051"/>
            <a:ext cx="582930" cy="58293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50A8A861-53F3-4F86-8CF4-B8FBE59A64BD}"/>
              </a:ext>
            </a:extLst>
          </p:cNvPr>
          <p:cNvSpPr/>
          <p:nvPr/>
        </p:nvSpPr>
        <p:spPr>
          <a:xfrm>
            <a:off x="317500" y="1128955"/>
            <a:ext cx="777240" cy="77724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283154-B142-429B-9240-5C8FBF5AD7B7}"/>
              </a:ext>
            </a:extLst>
          </p:cNvPr>
          <p:cNvSpPr/>
          <p:nvPr/>
        </p:nvSpPr>
        <p:spPr>
          <a:xfrm>
            <a:off x="317500" y="4474623"/>
            <a:ext cx="777240" cy="77724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Graphic 34" descr="Renewable Energy outline">
            <a:extLst>
              <a:ext uri="{FF2B5EF4-FFF2-40B4-BE49-F238E27FC236}">
                <a16:creationId xmlns:a16="http://schemas.microsoft.com/office/drawing/2014/main" id="{6013AA7E-F8C7-4069-A2DC-422FC09763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214" y="5670476"/>
            <a:ext cx="582930" cy="58293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AB2779D5-B85A-42A6-9AA9-8B345467202A}"/>
              </a:ext>
            </a:extLst>
          </p:cNvPr>
          <p:cNvSpPr/>
          <p:nvPr/>
        </p:nvSpPr>
        <p:spPr>
          <a:xfrm>
            <a:off x="317500" y="2255918"/>
            <a:ext cx="777240" cy="77724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2F5C0D90-03FB-4FAB-93BB-AF066FC7D7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4655" y="2419315"/>
            <a:ext cx="582930" cy="450446"/>
          </a:xfrm>
          <a:prstGeom prst="rect">
            <a:avLst/>
          </a:prstGeom>
        </p:spPr>
      </p:pic>
      <p:pic>
        <p:nvPicPr>
          <p:cNvPr id="2" name="Graphic 3" descr="Bar graph with upward trend with solid fill">
            <a:extLst>
              <a:ext uri="{FF2B5EF4-FFF2-40B4-BE49-F238E27FC236}">
                <a16:creationId xmlns:a16="http://schemas.microsoft.com/office/drawing/2014/main" id="{9F42563E-B54F-4C5C-82A0-410E406769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1125" y="1226287"/>
            <a:ext cx="577704" cy="57770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3788EA51-B061-4A9E-8DC8-1D1C5DFB4697}"/>
              </a:ext>
            </a:extLst>
          </p:cNvPr>
          <p:cNvSpPr/>
          <p:nvPr/>
        </p:nvSpPr>
        <p:spPr>
          <a:xfrm>
            <a:off x="282058" y="5573320"/>
            <a:ext cx="777240" cy="77724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2DC11F-5A49-410E-85EA-1BEE8DC1B115}"/>
              </a:ext>
            </a:extLst>
          </p:cNvPr>
          <p:cNvSpPr txBox="1"/>
          <p:nvPr/>
        </p:nvSpPr>
        <p:spPr>
          <a:xfrm>
            <a:off x="1926345" y="1110035"/>
            <a:ext cx="8903465" cy="51751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marL="0" indent="0">
              <a:buNone/>
            </a:pPr>
            <a:r>
              <a:rPr lang="en-US" b="1" dirty="0">
                <a:solidFill>
                  <a:srgbClr val="527F47"/>
                </a:solidFill>
              </a:rPr>
              <a:t>Increased focus on equity</a:t>
            </a:r>
            <a:endParaRPr lang="en-US" dirty="0">
              <a:solidFill>
                <a:srgbClr val="527F47"/>
              </a:solidFill>
            </a:endParaRPr>
          </a:p>
          <a:p>
            <a:r>
              <a:rPr lang="en-US" dirty="0">
                <a:solidFill>
                  <a:srgbClr val="527F47"/>
                </a:solidFill>
              </a:rPr>
              <a:t>Going beyond Title VI/Environmental Justice (EJ) analyses</a:t>
            </a:r>
          </a:p>
          <a:p>
            <a:r>
              <a:rPr lang="en-US" dirty="0">
                <a:solidFill>
                  <a:srgbClr val="527F47"/>
                </a:solidFill>
              </a:rPr>
              <a:t>Broader focus on mobility impacts on equity</a:t>
            </a:r>
            <a:r>
              <a:rPr lang="en-US" dirty="0">
                <a:solidFill>
                  <a:srgbClr val="527F47"/>
                </a:solidFill>
                <a:latin typeface="Proxima Nova Rg"/>
              </a:rPr>
              <a:t> (e.g. </a:t>
            </a:r>
            <a:r>
              <a:rPr lang="en-US" dirty="0">
                <a:solidFill>
                  <a:srgbClr val="527F47"/>
                </a:solidFill>
                <a:latin typeface="Proxima Nova Rg"/>
                <a:ea typeface="+mj-lt"/>
                <a:cs typeface="+mj-lt"/>
              </a:rPr>
              <a:t>travel time, access to employment, education, healthy food, etc.)</a:t>
            </a:r>
          </a:p>
          <a:p>
            <a:pPr>
              <a:buFont typeface="Courier New" panose="020B0604020202020204" pitchFamily="34" charset="0"/>
              <a:buChar char="o"/>
            </a:pPr>
            <a:endParaRPr lang="en-US" dirty="0">
              <a:solidFill>
                <a:srgbClr val="527F47"/>
              </a:solidFill>
              <a:latin typeface="Proxima Nova Rg"/>
            </a:endParaRPr>
          </a:p>
          <a:p>
            <a:endParaRPr lang="en-US" dirty="0">
              <a:solidFill>
                <a:srgbClr val="527F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139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ehrPeers">
      <a:dk1>
        <a:srgbClr val="000000"/>
      </a:dk1>
      <a:lt1>
        <a:srgbClr val="FFFFFF"/>
      </a:lt1>
      <a:dk2>
        <a:srgbClr val="414042"/>
      </a:dk2>
      <a:lt2>
        <a:srgbClr val="BECEC4"/>
      </a:lt2>
      <a:accent1>
        <a:srgbClr val="1B5633"/>
      </a:accent1>
      <a:accent2>
        <a:srgbClr val="48773C"/>
      </a:accent2>
      <a:accent3>
        <a:srgbClr val="A3D55F"/>
      </a:accent3>
      <a:accent4>
        <a:srgbClr val="E57E3E"/>
      </a:accent4>
      <a:accent5>
        <a:srgbClr val="3E6170"/>
      </a:accent5>
      <a:accent6>
        <a:srgbClr val="451B4E"/>
      </a:accent6>
      <a:hlink>
        <a:srgbClr val="0563C1"/>
      </a:hlink>
      <a:folHlink>
        <a:srgbClr val="954F72"/>
      </a:folHlink>
    </a:clrScheme>
    <a:fontScheme name="Proxima VCTC">
      <a:majorFont>
        <a:latin typeface="Proxima Nova Rg"/>
        <a:ea typeface=""/>
        <a:cs typeface=""/>
      </a:majorFont>
      <a:minorFont>
        <a:latin typeface="Proxima Nova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69C8CCBC76394FBF3D32AF50AF94AB" ma:contentTypeVersion="12" ma:contentTypeDescription="Create a new document." ma:contentTypeScope="" ma:versionID="11dbdb25b6533de196ed049cbd4d5271">
  <xsd:schema xmlns:xsd="http://www.w3.org/2001/XMLSchema" xmlns:xs="http://www.w3.org/2001/XMLSchema" xmlns:p="http://schemas.microsoft.com/office/2006/metadata/properties" xmlns:ns2="217c52dd-f207-46ed-907a-149ac87d1cb3" xmlns:ns3="392115dc-b705-46fa-b439-48a1e61ce6cc" targetNamespace="http://schemas.microsoft.com/office/2006/metadata/properties" ma:root="true" ma:fieldsID="bff3a2f79fd30647e925696aad73a57e" ns2:_="" ns3:_="">
    <xsd:import namespace="217c52dd-f207-46ed-907a-149ac87d1cb3"/>
    <xsd:import namespace="392115dc-b705-46fa-b439-48a1e61ce6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c52dd-f207-46ed-907a-149ac87d1c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2115dc-b705-46fa-b439-48a1e61ce6c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7B9811-9FCC-4D4D-BA4B-B1780DB52F67}"/>
</file>

<file path=customXml/itemProps2.xml><?xml version="1.0" encoding="utf-8"?>
<ds:datastoreItem xmlns:ds="http://schemas.openxmlformats.org/officeDocument/2006/customXml" ds:itemID="{F4E84B70-9D77-4EA2-A627-68A39CBF2126}"/>
</file>

<file path=customXml/itemProps3.xml><?xml version="1.0" encoding="utf-8"?>
<ds:datastoreItem xmlns:ds="http://schemas.openxmlformats.org/officeDocument/2006/customXml" ds:itemID="{5C8063A2-3306-4DD4-AB8D-17E4B5E9DAF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820</Words>
  <Application>Microsoft Office PowerPoint</Application>
  <PresentationFormat>Widescreen</PresentationFormat>
  <Paragraphs>132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Proxima Nova Lt</vt:lpstr>
      <vt:lpstr>Proxima Nova Rg</vt:lpstr>
      <vt:lpstr>office theme</vt:lpstr>
      <vt:lpstr>PowerPoint Presentation</vt:lpstr>
      <vt:lpstr>PowerPoint Presentation</vt:lpstr>
      <vt:lpstr>PowerPoint Presentation</vt:lpstr>
      <vt:lpstr>PowerPoint Presentation</vt:lpstr>
      <vt:lpstr>How would you rank the following as goals and priorities of TIES?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Chyba</dc:creator>
  <cp:lastModifiedBy>Natalie Chyba</cp:lastModifiedBy>
  <cp:revision>65</cp:revision>
  <dcterms:created xsi:type="dcterms:W3CDTF">2020-12-15T02:58:15Z</dcterms:created>
  <dcterms:modified xsi:type="dcterms:W3CDTF">2021-07-13T19:04:04Z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0x0101005069C8CCBC76394FBF3D32AF50AF94AB</vt:lpwstr>
  </property>
</Properties>
</file>