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handoutMasterIdLst>
    <p:handoutMasterId r:id="rId12"/>
  </p:handoutMasterIdLst>
  <p:sldIdLst>
    <p:sldId id="363" r:id="rId5"/>
    <p:sldId id="368" r:id="rId6"/>
    <p:sldId id="369" r:id="rId7"/>
    <p:sldId id="372" r:id="rId8"/>
    <p:sldId id="373" r:id="rId9"/>
    <p:sldId id="370" r:id="rId10"/>
    <p:sldId id="371" r:id="rId11"/>
  </p:sldIdLst>
  <p:sldSz cx="12192000" cy="6858000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6" userDrawn="1">
          <p15:clr>
            <a:srgbClr val="A4A3A4"/>
          </p15:clr>
        </p15:guide>
        <p15:guide id="2" pos="12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82" d="100"/>
          <a:sy n="82" d="100"/>
        </p:scale>
        <p:origin x="58" y="394"/>
      </p:cViewPr>
      <p:guideLst>
        <p:guide orient="horz" pos="2136"/>
        <p:guide pos="129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8"/>
            <a:ext cx="3037840" cy="463408"/>
          </a:xfrm>
          <a:prstGeom prst="rect">
            <a:avLst/>
          </a:prstGeom>
        </p:spPr>
        <p:txBody>
          <a:bodyPr vert="horz" lIns="89813" tIns="44906" rIns="89813" bIns="4490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43" y="8"/>
            <a:ext cx="3037840" cy="463408"/>
          </a:xfrm>
          <a:prstGeom prst="rect">
            <a:avLst/>
          </a:prstGeom>
        </p:spPr>
        <p:txBody>
          <a:bodyPr vert="horz" lIns="89813" tIns="44906" rIns="89813" bIns="44906" rtlCol="0"/>
          <a:lstStyle>
            <a:lvl1pPr algn="r">
              <a:defRPr sz="1200"/>
            </a:lvl1pPr>
          </a:lstStyle>
          <a:p>
            <a:fld id="{EDFEE305-C27C-4906-881A-7FE5987B8E3D}" type="datetimeFigureOut">
              <a:rPr lang="en-US" smtClean="0"/>
              <a:t>2/3/2021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81"/>
            <a:ext cx="3037840" cy="463407"/>
          </a:xfrm>
          <a:prstGeom prst="rect">
            <a:avLst/>
          </a:prstGeom>
        </p:spPr>
        <p:txBody>
          <a:bodyPr vert="horz" lIns="89813" tIns="44906" rIns="89813" bIns="4490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43" y="8772681"/>
            <a:ext cx="3037840" cy="463407"/>
          </a:xfrm>
          <a:prstGeom prst="rect">
            <a:avLst/>
          </a:prstGeom>
        </p:spPr>
        <p:txBody>
          <a:bodyPr vert="horz" lIns="89813" tIns="44906" rIns="89813" bIns="44906" rtlCol="0" anchor="b"/>
          <a:lstStyle>
            <a:lvl1pPr algn="r">
              <a:defRPr sz="1200"/>
            </a:lvl1pPr>
          </a:lstStyle>
          <a:p>
            <a:fld id="{0C8D700D-C3D6-4222-9E7B-5C535E7540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39750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20349-F624-4BB3-B144-8D86DF27DE0A}" type="datetimeFigureOut">
              <a:rPr lang="en-US" smtClean="0"/>
              <a:t>2/3/2021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4349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20349-F624-4BB3-B144-8D86DF27DE0A}" type="datetimeFigureOut">
              <a:rPr lang="en-US" smtClean="0"/>
              <a:t>2/3/2021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619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20349-F624-4BB3-B144-8D86DF27DE0A}" type="datetimeFigureOut">
              <a:rPr lang="en-US" smtClean="0"/>
              <a:t>2/3/2021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343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20349-F624-4BB3-B144-8D86DF27DE0A}" type="datetimeFigureOut">
              <a:rPr lang="en-US" smtClean="0"/>
              <a:t>2/3/2021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314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20349-F624-4BB3-B144-8D86DF27DE0A}" type="datetimeFigureOut">
              <a:rPr lang="en-US" smtClean="0"/>
              <a:t>2/3/2021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241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20349-F624-4BB3-B144-8D86DF27DE0A}" type="datetimeFigureOut">
              <a:rPr lang="en-US" smtClean="0"/>
              <a:t>2/3/2021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83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20349-F624-4BB3-B144-8D86DF27DE0A}" type="datetimeFigureOut">
              <a:rPr lang="en-US" smtClean="0"/>
              <a:t>2/3/2021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5923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20349-F624-4BB3-B144-8D86DF27DE0A}" type="datetimeFigureOut">
              <a:rPr lang="en-US" smtClean="0"/>
              <a:t>2/3/2021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6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20349-F624-4BB3-B144-8D86DF27DE0A}" type="datetimeFigureOut">
              <a:rPr lang="en-US" smtClean="0"/>
              <a:t>2/3/2021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9850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20349-F624-4BB3-B144-8D86DF27DE0A}" type="datetimeFigureOut">
              <a:rPr lang="en-US" smtClean="0"/>
              <a:t>2/3/2021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015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20349-F624-4BB3-B144-8D86DF27DE0A}" type="datetimeFigureOut">
              <a:rPr lang="en-US" smtClean="0"/>
              <a:t>2/3/2021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4372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A20349-F624-4BB3-B144-8D86DF27DE0A}" type="datetimeFigureOut">
              <a:rPr lang="en-US" smtClean="0"/>
              <a:t>2/3/2021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9E76F1-C1C9-4588-A51A-D03A837902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0625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8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38200" y="963877"/>
            <a:ext cx="3494362" cy="49302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marR="0" lvl="0" indent="0" algn="r" fontAlgn="auto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Transit </a:t>
            </a:r>
            <a:r>
              <a:rPr lang="en-US" sz="4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Integration &amp; Efficiency Study (TIES)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r" fontAlgn="auto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  <a:defRPr/>
            </a:pP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r" fontAlgn="auto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  <a:defRPr/>
            </a:pPr>
            <a:r>
              <a:rPr lang="en-US" sz="28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Martin R. Erickson Public Transit Director</a:t>
            </a:r>
          </a:p>
          <a:p>
            <a:pPr marL="0" marR="0" lvl="0" indent="0" algn="r" fontAlgn="auto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  <a:defRPr/>
            </a:pPr>
            <a:endParaRPr lang="en-US" sz="28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marR="0" lvl="0" indent="0" algn="r" fontAlgn="auto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February 5, 2021</a:t>
            </a:r>
          </a:p>
        </p:txBody>
      </p:sp>
      <p:cxnSp>
        <p:nvCxnSpPr>
          <p:cNvPr id="16" name="Straight Connector 10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4879419" y="1727275"/>
            <a:ext cx="6377769" cy="49302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Background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en-US" sz="24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Selection Process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kumimoji="0" lang="en-US" sz="2400" b="0" i="0" u="none" strike="noStrike" cap="none" spc="0" normalizeH="0" baseline="0" noProof="0" dirty="0">
              <a:ln>
                <a:noFill/>
              </a:ln>
              <a:effectLst/>
              <a:uLnTx/>
              <a:uFillTx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Recommendation to approve agreement with Fehr &amp; Peers </a:t>
            </a:r>
          </a:p>
          <a:p>
            <a:pPr>
              <a:lnSpc>
                <a:spcPct val="90000"/>
              </a:lnSpc>
              <a:spcAft>
                <a:spcPts val="600"/>
              </a:spcAft>
              <a:defRPr/>
            </a:pPr>
            <a:endParaRPr lang="en-US" sz="2400" dirty="0"/>
          </a:p>
          <a:p>
            <a:pPr marR="0" lvl="0" fontAlgn="auto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tabLst/>
              <a:defRPr/>
            </a:pPr>
            <a:endParaRPr kumimoji="0" lang="en-US" sz="2400" b="0" i="0" u="none" strike="noStrike" cap="none" spc="0" normalizeH="0" baseline="0" noProof="0" dirty="0">
              <a:ln>
                <a:noFill/>
              </a:ln>
              <a:effectLst/>
              <a:uLnTx/>
              <a:uFillTx/>
            </a:endParaRPr>
          </a:p>
          <a:p>
            <a:pPr marL="0" marR="0" lvl="0" indent="-228600" fontAlgn="auto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400" b="0" i="0" u="none" strike="noStrike" cap="none" spc="0" normalizeH="0" baseline="0" noProof="0" dirty="0">
              <a:ln>
                <a:noFill/>
              </a:ln>
              <a:effectLst/>
              <a:uLnTx/>
              <a:uFillTx/>
            </a:endParaRPr>
          </a:p>
          <a:p>
            <a:pPr marR="0" lvl="0" fontAlgn="auto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tabLst/>
              <a:defRPr/>
            </a:pPr>
            <a:endParaRPr kumimoji="0" lang="en-US" sz="2400" b="0" i="0" u="none" strike="noStrike" cap="none" spc="0" normalizeH="0" baseline="0" noProof="0" dirty="0">
              <a:ln>
                <a:noFill/>
              </a:ln>
              <a:effectLst/>
              <a:uLnTx/>
              <a:uFillTx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27" t="29191" r="26147" b="29192"/>
          <a:stretch/>
        </p:blipFill>
        <p:spPr>
          <a:xfrm>
            <a:off x="0" y="0"/>
            <a:ext cx="1734446" cy="1059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22273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27" t="29191" r="26147" b="29192"/>
          <a:stretch/>
        </p:blipFill>
        <p:spPr>
          <a:xfrm>
            <a:off x="0" y="0"/>
            <a:ext cx="1734446" cy="105993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604654" y="268359"/>
            <a:ext cx="84291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Transit Integration &amp; Efficiency Study -- Background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477629" y="1633533"/>
            <a:ext cx="9069173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sng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 September 2020 Commission approved a comprehensive Request for Proposal (RFP) for a Transit Integration Efficiency Study (TIES).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400" dirty="0">
                <a:solidFill>
                  <a:srgbClr val="5B9BD5">
                    <a:lumMod val="50000"/>
                  </a:srgbClr>
                </a:solidFill>
                <a:latin typeface="Calibri" panose="020F0502020204030204"/>
              </a:rPr>
              <a:t>RFP anticipated that the following documents would serve as effective points of departure and reference for the TIES study:</a:t>
            </a:r>
          </a:p>
          <a:p>
            <a:pPr lvl="1"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5B9BD5">
                    <a:lumMod val="50000"/>
                  </a:srgbClr>
                </a:solidFill>
                <a:latin typeface="Calibri" panose="020F0502020204030204"/>
              </a:rPr>
              <a:t>	</a:t>
            </a:r>
            <a:r>
              <a:rPr lang="en-US" sz="2400" i="1" dirty="0">
                <a:solidFill>
                  <a:srgbClr val="5B9BD5">
                    <a:lumMod val="50000"/>
                  </a:srgbClr>
                </a:solidFill>
                <a:latin typeface="Calibri" panose="020F0502020204030204"/>
              </a:rPr>
              <a:t>2012 Ventura County Regional Transit Study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endParaRPr lang="en-US" sz="2400" dirty="0">
              <a:solidFill>
                <a:srgbClr val="5B9BD5">
                  <a:lumMod val="50000"/>
                </a:srgbClr>
              </a:solidFill>
              <a:latin typeface="Calibri" panose="020F0502020204030204"/>
            </a:endParaRP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2018 Ventura LAFCo Municipal Service Review (MSR) 	recommendations </a:t>
            </a:r>
            <a:r>
              <a:rPr lang="en-US" sz="2400" i="1" dirty="0">
                <a:solidFill>
                  <a:srgbClr val="5B9BD5">
                    <a:lumMod val="50000"/>
                  </a:srgbClr>
                </a:solidFill>
                <a:latin typeface="Calibri" panose="020F0502020204030204"/>
              </a:rPr>
              <a:t>on transit</a:t>
            </a:r>
            <a:endParaRPr kumimoji="0" lang="en-US" sz="2400" b="0" i="1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2400" dirty="0">
              <a:solidFill>
                <a:srgbClr val="5B9BD5">
                  <a:lumMod val="50000"/>
                </a:srgbClr>
              </a:solidFill>
              <a:latin typeface="Calibri" panose="020F0502020204030204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019171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27" t="29191" r="26147" b="29192"/>
          <a:stretch/>
        </p:blipFill>
        <p:spPr>
          <a:xfrm>
            <a:off x="0" y="0"/>
            <a:ext cx="1734446" cy="105993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604654" y="268359"/>
            <a:ext cx="842910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Transit Integration &amp; Efficiency Study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77630" y="1379903"/>
            <a:ext cx="816423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400" baseline="0" dirty="0">
                <a:solidFill>
                  <a:srgbClr val="5B9BD5">
                    <a:lumMod val="50000"/>
                  </a:srgbClr>
                </a:solidFill>
                <a:latin typeface="Calibri" panose="020F0502020204030204"/>
              </a:rPr>
              <a:t>VCTC received responses to the RFP from these three consultant teams: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400" baseline="0" dirty="0">
              <a:solidFill>
                <a:srgbClr val="5B9BD5">
                  <a:lumMod val="50000"/>
                </a:srgbClr>
              </a:solidFill>
              <a:latin typeface="Calibri" panose="020F0502020204030204"/>
            </a:endParaRPr>
          </a:p>
          <a:p>
            <a:pPr marL="1200150" lvl="2" indent="-285750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5B9BD5">
                    <a:lumMod val="50000"/>
                  </a:srgbClr>
                </a:solidFill>
              </a:rPr>
              <a:t>Cambridge Systematics with Celtis Ventures, Inc. and Capitol GCS</a:t>
            </a:r>
          </a:p>
          <a:p>
            <a:pPr marL="1200150" lvl="2" indent="-285750">
              <a:buFont typeface="Arial" panose="020B0604020202020204" pitchFamily="34" charset="0"/>
              <a:buChar char="•"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Fehr &amp; Peers in association with Nelson/Nygaard</a:t>
            </a:r>
          </a:p>
          <a:p>
            <a:pPr marL="1200150" lvl="2" indent="-285750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5B9BD5">
                    <a:lumMod val="50000"/>
                  </a:srgbClr>
                </a:solidFill>
              </a:rPr>
              <a:t>Stantec with Kearns &amp; West</a:t>
            </a:r>
          </a:p>
          <a:p>
            <a:pPr lvl="2"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2400" baseline="0" dirty="0">
                <a:solidFill>
                  <a:srgbClr val="5B9BD5">
                    <a:lumMod val="50000"/>
                  </a:srgbClr>
                </a:solidFill>
                <a:latin typeface="Calibri" panose="020F0502020204030204"/>
              </a:rPr>
              <a:t>Selection Committee included represe</a:t>
            </a:r>
            <a:r>
              <a:rPr lang="en-US" sz="2400" dirty="0">
                <a:solidFill>
                  <a:srgbClr val="5B9BD5">
                    <a:lumMod val="50000"/>
                  </a:srgbClr>
                </a:solidFill>
                <a:latin typeface="Calibri" panose="020F0502020204030204"/>
              </a:rPr>
              <a:t>ntatives from County of Ventura, Gold Coast Transit District, City of Thousand Oaks, City of Moorpark, and VCTC.</a:t>
            </a:r>
            <a:endParaRPr lang="en-US" sz="2400" baseline="0" dirty="0">
              <a:solidFill>
                <a:srgbClr val="5B9BD5">
                  <a:lumMod val="50000"/>
                </a:srgbClr>
              </a:solidFill>
              <a:latin typeface="Calibri" panose="020F0502020204030204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60740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27" t="29191" r="26147" b="29192"/>
          <a:stretch/>
        </p:blipFill>
        <p:spPr>
          <a:xfrm>
            <a:off x="0" y="0"/>
            <a:ext cx="1734446" cy="105993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604654" y="268359"/>
            <a:ext cx="842910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Transit Integration &amp; Efficiency Study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02797" y="1059939"/>
            <a:ext cx="8164236" cy="6017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400" baseline="0" dirty="0">
                <a:solidFill>
                  <a:srgbClr val="5B9BD5">
                    <a:lumMod val="50000"/>
                  </a:srgbClr>
                </a:solidFill>
                <a:latin typeface="Calibri" panose="020F0502020204030204"/>
              </a:rPr>
              <a:t>Evaluators scored the teams on a combination of their written proposals and oral interviews. As described in the RFP, proposers were evaluated on five equally weighted criteria: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400" baseline="0" dirty="0">
              <a:solidFill>
                <a:srgbClr val="5B9BD5">
                  <a:lumMod val="50000"/>
                </a:srgbClr>
              </a:solidFill>
              <a:latin typeface="Calibri" panose="020F0502020204030204"/>
            </a:endParaRPr>
          </a:p>
          <a:p>
            <a:pPr marL="1200150" lvl="2" indent="-28575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Qualifications and experience of key personn</a:t>
            </a:r>
            <a:r>
              <a:rPr lang="en-US" sz="2400" dirty="0">
                <a:solidFill>
                  <a:srgbClr val="5B9BD5">
                    <a:lumMod val="50000"/>
                  </a:srgbClr>
                </a:solidFill>
                <a:latin typeface="Calibri" panose="020F0502020204030204"/>
              </a:rPr>
              <a:t>el</a:t>
            </a:r>
          </a:p>
          <a:p>
            <a:pPr marL="1200150" lvl="2" indent="-28575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Qualifications and experience of the lead firm</a:t>
            </a:r>
          </a:p>
          <a:p>
            <a:pPr marL="1200150" lvl="2" indent="-28575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5B9BD5">
                    <a:lumMod val="50000"/>
                  </a:srgbClr>
                </a:solidFill>
                <a:latin typeface="Calibri" panose="020F0502020204030204"/>
              </a:rPr>
              <a:t>Experience in conducting similar projects</a:t>
            </a:r>
          </a:p>
          <a:p>
            <a:pPr marL="1200150" lvl="2" indent="-28575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Cla</a:t>
            </a:r>
            <a:r>
              <a:rPr lang="en-US" sz="2400" dirty="0">
                <a:solidFill>
                  <a:srgbClr val="5B9BD5">
                    <a:lumMod val="50000"/>
                  </a:srgbClr>
                </a:solidFill>
                <a:latin typeface="Calibri" panose="020F0502020204030204"/>
              </a:rPr>
              <a:t>rity of the approach</a:t>
            </a:r>
          </a:p>
          <a:p>
            <a:pPr marL="1200150" lvl="2" indent="-28575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Project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Understan</a:t>
            </a:r>
            <a:r>
              <a:rPr lang="en-US" sz="2400" dirty="0">
                <a:solidFill>
                  <a:srgbClr val="5B9BD5">
                    <a:lumMod val="50000"/>
                  </a:srgbClr>
                </a:solidFill>
                <a:latin typeface="Calibri" panose="020F0502020204030204"/>
              </a:rPr>
              <a:t>ding</a:t>
            </a:r>
          </a:p>
          <a:p>
            <a:pPr lvl="2"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5B9BD5">
                    <a:lumMod val="50000"/>
                  </a:srgbClr>
                </a:solidFill>
                <a:latin typeface="Calibri" panose="020F0502020204030204"/>
              </a:rPr>
              <a:t>The evaluators were unanimous in their rankings of the teams. While each of the teams could perform the work, the Fehr &amp; Peers team garnered the best score.</a:t>
            </a:r>
            <a:endParaRPr lang="en-US" sz="2400" baseline="0" dirty="0">
              <a:solidFill>
                <a:srgbClr val="5B9BD5">
                  <a:lumMod val="50000"/>
                </a:srgbClr>
              </a:solidFill>
              <a:latin typeface="Calibri" panose="020F0502020204030204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836205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27" t="29191" r="26147" b="29192"/>
          <a:stretch/>
        </p:blipFill>
        <p:spPr>
          <a:xfrm>
            <a:off x="0" y="0"/>
            <a:ext cx="1734446" cy="105993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604654" y="268359"/>
            <a:ext cx="842910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Transit Integration &amp; Efficiency Study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77630" y="1379903"/>
            <a:ext cx="816423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400" baseline="0" dirty="0">
                <a:solidFill>
                  <a:srgbClr val="5B9BD5">
                    <a:lumMod val="50000"/>
                  </a:srgbClr>
                </a:solidFill>
                <a:latin typeface="Calibri" panose="020F0502020204030204"/>
              </a:rPr>
              <a:t>Some important questions the study will examine are the following: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400" baseline="0" dirty="0">
              <a:solidFill>
                <a:srgbClr val="5B9BD5">
                  <a:lumMod val="50000"/>
                </a:srgbClr>
              </a:solidFill>
              <a:latin typeface="Calibri" panose="020F0502020204030204"/>
            </a:endParaRPr>
          </a:p>
          <a:p>
            <a:pPr marL="1200150" lvl="2" indent="-285750">
              <a:buFont typeface="Arial" panose="020B0604020202020204" pitchFamily="34" charset="0"/>
              <a:buChar char="•"/>
              <a:defRPr/>
            </a:pPr>
            <a:r>
              <a:rPr lang="en-US" sz="2400" i="1" dirty="0">
                <a:solidFill>
                  <a:srgbClr val="5B9BD5">
                    <a:lumMod val="50000"/>
                  </a:srgbClr>
                </a:solidFill>
              </a:rPr>
              <a:t>How has the impact of the pandemic affected the current and future delivery of transit?</a:t>
            </a:r>
          </a:p>
          <a:p>
            <a:pPr marL="1200150" lvl="2" indent="-285750">
              <a:buFont typeface="Arial" panose="020B0604020202020204" pitchFamily="34" charset="0"/>
              <a:buChar char="•"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other peer communities have effectively re-structured their transit operations, and how do they operate?</a:t>
            </a:r>
          </a:p>
          <a:p>
            <a:pPr marL="1200150" lvl="2" indent="-285750">
              <a:buFont typeface="Arial" panose="020B0604020202020204" pitchFamily="34" charset="0"/>
              <a:buChar char="•"/>
              <a:defRPr/>
            </a:pPr>
            <a:r>
              <a:rPr lang="en-US" sz="2400" i="1" dirty="0">
                <a:solidFill>
                  <a:srgbClr val="5B9BD5">
                    <a:lumMod val="50000"/>
                  </a:srgbClr>
                </a:solidFill>
              </a:rPr>
              <a:t>What level of change, if any, should occur to transit operations and structure in Ventura County?</a:t>
            </a:r>
          </a:p>
          <a:p>
            <a:pPr lvl="2"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>
              <a:defRPr/>
            </a:pPr>
            <a:endParaRPr lang="en-US" sz="2400" baseline="0" dirty="0">
              <a:solidFill>
                <a:srgbClr val="5B9BD5">
                  <a:lumMod val="50000"/>
                </a:srgbClr>
              </a:solidFill>
              <a:latin typeface="Calibri" panose="020F0502020204030204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41620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27" t="29191" r="26147" b="29192"/>
          <a:stretch/>
        </p:blipFill>
        <p:spPr>
          <a:xfrm>
            <a:off x="0" y="0"/>
            <a:ext cx="1734446" cy="105993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604654" y="268359"/>
            <a:ext cx="84291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Recommendation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464281" y="1219717"/>
            <a:ext cx="9069173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sng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5B9BD5">
                    <a:lumMod val="50000"/>
                  </a:srgbClr>
                </a:solidFill>
                <a:latin typeface="Calibri" panose="020F0502020204030204"/>
              </a:rPr>
              <a:t>Approve an agreement with Fehr &amp; Peers not to exceed $300,000 for development of a Transit Integration &amp; Efficiency Study.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2400" dirty="0">
              <a:solidFill>
                <a:srgbClr val="5B9BD5">
                  <a:lumMod val="50000"/>
                </a:srgbClr>
              </a:solidFill>
              <a:latin typeface="Calibri" panose="020F0502020204030204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400" dirty="0">
                <a:solidFill>
                  <a:srgbClr val="5B9BD5">
                    <a:lumMod val="50000"/>
                  </a:srgbClr>
                </a:solidFill>
                <a:latin typeface="Calibri" panose="020F0502020204030204"/>
              </a:rPr>
              <a:t>Approve a budget amendment to the VCTC Fiscal Year 2020/2021 Regional Transit Planning budget by increasing the State Transit Assistance (STA) revenues and consultant services expense line items by $300,000 each. The funding source is STA fund balance which requires a budget amendment to increase the transfer-out funds by $300,000.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400" dirty="0">
              <a:solidFill>
                <a:srgbClr val="5B9BD5">
                  <a:lumMod val="50000"/>
                </a:srgbClr>
              </a:solidFill>
              <a:latin typeface="Calibri" panose="020F0502020204030204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731141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27" t="29191" r="26147" b="29192"/>
          <a:stretch/>
        </p:blipFill>
        <p:spPr>
          <a:xfrm>
            <a:off x="0" y="0"/>
            <a:ext cx="1734446" cy="105993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604654" y="268359"/>
            <a:ext cx="84291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Transit Integration &amp; Efficiency Study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46835" y="2727822"/>
            <a:ext cx="906917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sng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algn="ctr">
              <a:defRPr/>
            </a:pPr>
            <a:r>
              <a:rPr lang="en-US" sz="5400" dirty="0">
                <a:solidFill>
                  <a:srgbClr val="5B9BD5">
                    <a:lumMod val="50000"/>
                  </a:srgbClr>
                </a:solidFill>
                <a:latin typeface="Calibri" panose="020F0502020204030204"/>
              </a:rPr>
              <a:t>QUESTIONS?</a:t>
            </a:r>
            <a:endParaRPr kumimoji="0" lang="en-US" sz="54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94763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069C8CCBC76394FBF3D32AF50AF94AB" ma:contentTypeVersion="12" ma:contentTypeDescription="Create a new document." ma:contentTypeScope="" ma:versionID="11dbdb25b6533de196ed049cbd4d5271">
  <xsd:schema xmlns:xsd="http://www.w3.org/2001/XMLSchema" xmlns:xs="http://www.w3.org/2001/XMLSchema" xmlns:p="http://schemas.microsoft.com/office/2006/metadata/properties" xmlns:ns2="217c52dd-f207-46ed-907a-149ac87d1cb3" xmlns:ns3="392115dc-b705-46fa-b439-48a1e61ce6cc" targetNamespace="http://schemas.microsoft.com/office/2006/metadata/properties" ma:root="true" ma:fieldsID="bff3a2f79fd30647e925696aad73a57e" ns2:_="" ns3:_="">
    <xsd:import namespace="217c52dd-f207-46ed-907a-149ac87d1cb3"/>
    <xsd:import namespace="392115dc-b705-46fa-b439-48a1e61ce6c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7c52dd-f207-46ed-907a-149ac87d1cb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2115dc-b705-46fa-b439-48a1e61ce6c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CA8778A-0D05-4110-B95E-2E50F690549E}">
  <ds:schemaRefs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ac78bba3-5e52-40b4-82c7-f24182ed5373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61E5B0C-6D60-4E49-867D-5E8A8B614A6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D983777-14BE-4EFA-BE47-46D45A0DF784}"/>
</file>

<file path=docProps/app.xml><?xml version="1.0" encoding="utf-8"?>
<Properties xmlns="http://schemas.openxmlformats.org/officeDocument/2006/extended-properties" xmlns:vt="http://schemas.openxmlformats.org/officeDocument/2006/docPropsVTypes">
  <TotalTime>1299</TotalTime>
  <Words>412</Words>
  <Application>Microsoft Office PowerPoint</Application>
  <PresentationFormat>Widescreen</PresentationFormat>
  <Paragraphs>60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 Erickson</dc:creator>
  <cp:lastModifiedBy>Martin Erickson</cp:lastModifiedBy>
  <cp:revision>11</cp:revision>
  <dcterms:created xsi:type="dcterms:W3CDTF">2020-10-28T20:06:26Z</dcterms:created>
  <dcterms:modified xsi:type="dcterms:W3CDTF">2021-02-03T20:16:40Z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0x0101005069C8CCBC76394FBF3D32AF50AF94AB</vt:lpwstr>
  </property>
</Properties>
</file>