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16" r:id="rId3"/>
    <p:sldId id="405" r:id="rId4"/>
    <p:sldId id="365" r:id="rId5"/>
    <p:sldId id="410" r:id="rId6"/>
    <p:sldId id="411" r:id="rId7"/>
    <p:sldId id="412" r:id="rId8"/>
    <p:sldId id="393" r:id="rId9"/>
    <p:sldId id="406" r:id="rId10"/>
    <p:sldId id="413" r:id="rId11"/>
    <p:sldId id="414" r:id="rId12"/>
    <p:sldId id="415" r:id="rId13"/>
    <p:sldId id="281" r:id="rId14"/>
    <p:sldId id="282" r:id="rId15"/>
    <p:sldId id="358" r:id="rId16"/>
    <p:sldId id="408" r:id="rId17"/>
    <p:sldId id="359" r:id="rId18"/>
    <p:sldId id="409" r:id="rId19"/>
    <p:sldId id="267" r:id="rId20"/>
    <p:sldId id="40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36"/>
        <p:guide pos="44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4EA57-C648-4CFD-A157-547ED905FB87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B355-28EE-4880-A63D-82FE7BC40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1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7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2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92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4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0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1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9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301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27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4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6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6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4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0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4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3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4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0349-F624-4BB3-B144-8D86DF27DE0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58189" y="0"/>
            <a:ext cx="3006186" cy="183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4516" y="551353"/>
            <a:ext cx="930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Ventura County Transportation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4516" y="2515930"/>
            <a:ext cx="93074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2020/2021 </a:t>
            </a:r>
          </a:p>
          <a:p>
            <a:pPr algn="ctr"/>
            <a:endParaRPr lang="en-US" sz="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6275" y="6184669"/>
            <a:ext cx="215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25,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543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Pass Through – Regional Services – Core and Countywide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3963" y="1117786"/>
            <a:ext cx="722334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Regional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Services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– 43% of the Budget at $35,384,074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Highway Program Management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LOSSAN – Coast Rail Coordinating Council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Metrolink Commuter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Rail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baseline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Regional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 Transit Information Center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Regional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Transit Technology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Santa Paula Branch 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Line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noProof="0" dirty="0" smtClean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Senior &amp; Disabled Transportation</a:t>
            </a:r>
            <a:endParaRPr lang="en-US" b="1" noProof="0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noProof="0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Valley</a:t>
            </a:r>
            <a:r>
              <a:rPr kumimoji="0" lang="en-US" b="1" i="0" u="none" strike="noStrike" kern="1200" cap="none" spc="0" normalizeH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Express</a:t>
            </a:r>
            <a:endParaRPr kumimoji="0" lang="en-US" b="1" i="0" u="none" strike="noStrike" kern="1200" cap="none" spc="0" normalizeH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baseline="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VCTC</a:t>
            </a:r>
            <a:r>
              <a:rPr lang="en-US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 Intercity Services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233" y="2410184"/>
            <a:ext cx="7011800" cy="4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Pass Through – Regional Services – Core and Countywide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3962" y="1117786"/>
            <a:ext cx="94976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Core and Countywide Services – 9% of the Budget at $7,673,962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Airport Land Use Commission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Community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Outreach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Management and Administration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Motorist Aid Services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Regional Transit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Regional Transportation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Rideshare Programs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State and Federal Government Relations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TDA Administration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Transit Grant Administration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Transportation Programming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966" y="2610678"/>
            <a:ext cx="6074021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Budgeted Expenditures by Program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122" y="933599"/>
            <a:ext cx="7611313" cy="299509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12222"/>
              </p:ext>
            </p:extLst>
          </p:nvPr>
        </p:nvGraphicFramePr>
        <p:xfrm>
          <a:off x="2147583" y="4266740"/>
          <a:ext cx="9932566" cy="247381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19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Program Budget Categories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2018/2019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2019/2020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2020/2021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Transit and Transportation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$21,430,489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$28,485,251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$20,798,500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-27.0%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Highway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3,114,572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 11,621,103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5,954,500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-48.8%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Rail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4,352,690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  13,833,974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15,364,474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Commuter Assistance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459,912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       621,400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650,300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4.7%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Planning and Programming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33,240,367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  36,850,272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38,361,741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General Government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1,081,422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    1,780,100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1,407,000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-21.0%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Total Program Budget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$63,679,452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$93,192,100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$82,536,515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-11.4%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0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and Transportation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1556" y="3035534"/>
            <a:ext cx="101304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2019/2020 to 2020/2021</a:t>
            </a:r>
          </a:p>
          <a:p>
            <a:pPr lvl="1" algn="ctr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Regional Transit Technology:</a:t>
            </a: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$2,141,017 for completion of the AVL project. </a:t>
            </a:r>
          </a:p>
          <a:p>
            <a:pPr marL="1200150" lvl="2" indent="-285750">
              <a:buFontTx/>
              <a:buChar char="-"/>
            </a:pP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Senior and Disabled Transportation Services: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$154,100 for consultant.</a:t>
            </a:r>
          </a:p>
          <a:p>
            <a:pPr lvl="1"/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Transit Grant Administration: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-  $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1,533,100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for completed pass-through projects and new projects not yet identified.</a:t>
            </a:r>
          </a:p>
          <a:p>
            <a:pPr lvl="1"/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Valley Express: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$69,200 for bus contractor costs.</a:t>
            </a:r>
          </a:p>
          <a:p>
            <a:pPr lvl="1"/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VCTC Intercity Services: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-  $4,235,934 for bus purchase in prior year offset by budgeted depreciation expense.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79731"/>
              </p:ext>
            </p:extLst>
          </p:nvPr>
        </p:nvGraphicFramePr>
        <p:xfrm>
          <a:off x="2128668" y="799166"/>
          <a:ext cx="9959870" cy="206843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0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5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2018/2019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2019/2020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2020/2021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5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Regional</a:t>
                      </a:r>
                      <a:r>
                        <a:rPr lang="en-US" sz="1500" b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 Transit Technology</a:t>
                      </a:r>
                      <a:endParaRPr lang="en-US" sz="15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$     772,685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$3,053,817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$     912,800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-70.1%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Senior and Disabled Transportation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275,247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   345,600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499,700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44.6%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Transit Grant Administration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5,572,446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7,100,200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5,567,100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-21.6%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Valley Express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1,685,580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1,937,600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2,006,800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3.6%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VCTC Intercity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13,124,531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16,048,034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11,812,100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-26.4%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Total Transit and Transportation Budget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$21,430,489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$28,485,251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$20,798,500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-27.0%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808" y="210168"/>
            <a:ext cx="1009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04570"/>
              </p:ext>
            </p:extLst>
          </p:nvPr>
        </p:nvGraphicFramePr>
        <p:xfrm>
          <a:off x="2189527" y="824562"/>
          <a:ext cx="9873842" cy="148111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8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2018/2019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2019/2020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2020/2021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1819275" algn="l"/>
                        </a:tabLst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Highway</a:t>
                      </a:r>
                      <a:r>
                        <a:rPr lang="en-US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Program 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Management 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$2,416,685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  9,918,683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$4,482,100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-54.8%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Motorist Aid</a:t>
                      </a:r>
                      <a:r>
                        <a:rPr lang="en-US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Services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697,887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 1,702,420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1,472,400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-13.5%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Total Highway Budget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$3,114,572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$11,621,103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$5,954,500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-48.8%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8030" y="2691585"/>
            <a:ext cx="100971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2019/2020 to 2020/2021</a:t>
            </a:r>
          </a:p>
          <a:p>
            <a:pPr lvl="1" algn="ctr"/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Highway Program Management: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$5,436,583 for U.S. 101 preliminary engineering and environmental documents. </a:t>
            </a:r>
          </a:p>
          <a:p>
            <a:pPr marL="1200150" lvl="2" indent="-2857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Motorist Aid Services: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SpeedInfo budget is now included in the Motorist Aid Services budget.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-   $230,020 for payment on one-time Incident Responder Grant offset by 9 months of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     the new Freeway Service Patrol program.</a:t>
            </a:r>
          </a:p>
        </p:txBody>
      </p:sp>
    </p:spTree>
    <p:extLst>
      <p:ext uri="{BB962C8B-B14F-4D97-AF65-F5344CB8AC3E}">
        <p14:creationId xmlns:p14="http://schemas.microsoft.com/office/powerpoint/2010/main" val="25995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Program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39712"/>
              </p:ext>
            </p:extLst>
          </p:nvPr>
        </p:nvGraphicFramePr>
        <p:xfrm>
          <a:off x="2147583" y="833929"/>
          <a:ext cx="9944209" cy="177280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1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2018/2019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2019/2020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2020/2021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1819275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LOSSAN - Coast Rail Coordinating Council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$     37,435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 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43,900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$       53,900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22.8%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Metrolink Commuter Rail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3,601,617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12,850,974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14,373,874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11.9%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Santa Paula Branch Line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713,638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  939,100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 936,700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-0.3%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Total Rail Budget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$4,352,690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$13,833,974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$15,364,474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11.1%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3627" y="3013469"/>
            <a:ext cx="101304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2019/2020 to 2020/2021</a:t>
            </a:r>
          </a:p>
          <a:p>
            <a:pPr lvl="1" algn="ctr"/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Metrolink Commuter Rail: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  $1,522,900 for capital rehabilitation projects carried-over from the prior year. </a:t>
            </a:r>
          </a:p>
        </p:txBody>
      </p:sp>
    </p:spTree>
    <p:extLst>
      <p:ext uri="{BB962C8B-B14F-4D97-AF65-F5344CB8AC3E}">
        <p14:creationId xmlns:p14="http://schemas.microsoft.com/office/powerpoint/2010/main" val="13121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Commuter Assistance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62271"/>
              </p:ext>
            </p:extLst>
          </p:nvPr>
        </p:nvGraphicFramePr>
        <p:xfrm>
          <a:off x="2139193" y="842778"/>
          <a:ext cx="9941283" cy="1569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5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2018/2019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2019/2020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2020/2021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Regional Transit Information Center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$209,615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$293,900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$306,100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4.2%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Rideshare</a:t>
                      </a:r>
                      <a:r>
                        <a:rPr lang="en-US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Programs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250,297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327,500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344,200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5.1%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Total Commuter Assistance Budget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$459,912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$621,400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$650,300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4.7%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1556" y="2775476"/>
            <a:ext cx="101304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2019/2020 to 2020/2021</a:t>
            </a:r>
          </a:p>
          <a:p>
            <a:pPr lvl="1" algn="ctr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Regional Transit Information Center: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  $12,200 for staffing costs. </a:t>
            </a: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Rideshare Program: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 $16,700 for staffing costs.</a:t>
            </a:r>
          </a:p>
        </p:txBody>
      </p:sp>
    </p:spTree>
    <p:extLst>
      <p:ext uri="{BB962C8B-B14F-4D97-AF65-F5344CB8AC3E}">
        <p14:creationId xmlns:p14="http://schemas.microsoft.com/office/powerpoint/2010/main" val="17588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Programming Program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69894"/>
              </p:ext>
            </p:extLst>
          </p:nvPr>
        </p:nvGraphicFramePr>
        <p:xfrm>
          <a:off x="2187779" y="833306"/>
          <a:ext cx="9873842" cy="21945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1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7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119" marR="68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2018/2019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2019/2020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2020/2021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119" marR="681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Airport Land Use Commission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$   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5,811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$      29,600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$        39,100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32.1%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Regional Transit Planning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1,208,124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1,974,406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1,857,262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-5.9%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Regional Transportation Planning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485,070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1,087,600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1,540,900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41.7%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Transportation Development Act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31,245,298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33,401,166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34,461,979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3.2%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Transportation Programming and Reporting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296,064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357,500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462,500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29.4%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65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Total Planning &amp; Programming Budget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$33,240,367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$36,850,272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$38,361,741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9478" y="3203315"/>
            <a:ext cx="1013044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2019/2020 to 2020/2021</a:t>
            </a:r>
          </a:p>
          <a:p>
            <a:pPr lvl="1" algn="ctr"/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Regional Transit Planning: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$117,144 for completion of consultant studies. </a:t>
            </a:r>
          </a:p>
          <a:p>
            <a:pPr marL="1200150" lvl="2" indent="-2857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Regional Transportation Planning: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$453,300 for Congestion Management Plan and Comprehensive Transportation Plan.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TDA Administration: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$1,060,813 for additional pass-through to local agencies.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Transportation Programming and Reporting: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$105,000 for additional staff costs including the new program analyst.</a:t>
            </a:r>
          </a:p>
        </p:txBody>
      </p:sp>
    </p:spTree>
    <p:extLst>
      <p:ext uri="{BB962C8B-B14F-4D97-AF65-F5344CB8AC3E}">
        <p14:creationId xmlns:p14="http://schemas.microsoft.com/office/powerpoint/2010/main" val="16741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General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Government Program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10306"/>
              </p:ext>
            </p:extLst>
          </p:nvPr>
        </p:nvGraphicFramePr>
        <p:xfrm>
          <a:off x="2158867" y="816742"/>
          <a:ext cx="9935821" cy="17068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3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2018/2019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2019/2020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2020/2021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Community Outreach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$   455,628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$ 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520,000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$   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-4.8%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Management and Administration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408,801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1,019,700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 618,800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-39.3%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State and Federal Governmental  Relations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216,993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240,400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 293,200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22.0%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Total General Government Budget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$1,081,422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$1,780,100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$1,407,000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-21.0%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1555" y="2919934"/>
            <a:ext cx="101225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2019/2020 to 2020/2021</a:t>
            </a:r>
          </a:p>
          <a:p>
            <a:pPr lvl="1" algn="ctr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Management and Administration: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   $400,900 for office relocation expenditures occurring in the prior year. </a:t>
            </a: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808" y="235107"/>
            <a:ext cx="1009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End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4573" y="1119816"/>
            <a:ext cx="87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Estimated $16.8 million Fund Balance (after reserve adjustment)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5681" y="1538358"/>
            <a:ext cx="84433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Available for ”general use”: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GF		$        58,968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Restricted Fund Balances: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LTF		$        79,332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STA		$13,638,082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SAFE		$  2,971,690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SGR		$     101,697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SPBL		$       25,362   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Anticipated uses for STA balance: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Cash-flow (i.e.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delayed grants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and capital purchases)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Metrolink capital projects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VCTC Intercity bus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purchases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Sustain transit activities during the economic downturn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Anticipated uses for SAFE balance: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Freeway Service Patrol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Additional Incident Responder Grants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4568" y="688453"/>
            <a:ext cx="1009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$82.5 million Balanced Budget</a:t>
            </a:r>
          </a:p>
        </p:txBody>
      </p:sp>
    </p:spTree>
    <p:extLst>
      <p:ext uri="{BB962C8B-B14F-4D97-AF65-F5344CB8AC3E}">
        <p14:creationId xmlns:p14="http://schemas.microsoft.com/office/powerpoint/2010/main" val="40535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2020/2021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6618" y="607360"/>
            <a:ext cx="101553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b="1" dirty="0" smtClean="0">
                <a:cs typeface="Arial" pitchFamily="34" charset="0"/>
              </a:rPr>
              <a:t>?</a:t>
            </a:r>
            <a:endParaRPr lang="en-US" sz="40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2020/2021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6618" y="2538144"/>
            <a:ext cx="10155382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460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2020/2021 Revenues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618" y="1297321"/>
            <a:ext cx="101553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Proposed Budget contains $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74.75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million in revenues</a:t>
            </a:r>
          </a:p>
          <a:p>
            <a:pPr algn="ctr"/>
            <a:endParaRPr lang="en-US" sz="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$6.8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million lower than Fiscal Year 2019/2020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Revenue 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39" y="3043826"/>
            <a:ext cx="7287513" cy="33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Transportation Funding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9454" y="977708"/>
            <a:ext cx="88105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Federal Funding:</a:t>
            </a:r>
          </a:p>
          <a:p>
            <a:pPr lvl="1" algn="ctr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Fixing America’s Surface Transportation (FAST Act)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-    2015-2020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Continued borrowing to keep Federal Highway Trust Fund solvent  </a:t>
            </a: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Only approved through 2020</a:t>
            </a:r>
          </a:p>
          <a:p>
            <a:pPr marL="1200150" lvl="2" indent="-2857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Fiscal Year 2019/2020 Federal Budget </a:t>
            </a: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Transportation formula funds approved at higher level for 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a third year in a row  </a:t>
            </a: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Administrations Infrastructure Proposal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-    Still nothing on how to pay for it</a:t>
            </a:r>
            <a:endParaRPr lang="en-US" sz="7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Bottom Line</a:t>
            </a: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Do not expect anything new from Federal Government except maybe as 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part of emergency legislation 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Coronavirus Aid, Relief and Economic Security (CARES) Act 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-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$ 68 million to VCTC for transit services</a:t>
            </a:r>
            <a:endParaRPr lang="en-US" sz="7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State of Transportation Funding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1123" y="1212600"/>
            <a:ext cx="826529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State Funding: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SB 1 (Beall), Road Repair and Accountability Act of 2017 </a:t>
            </a:r>
          </a:p>
          <a:p>
            <a:pPr lvl="1">
              <a:buFont typeface="Wingdings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-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Fix It First  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-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Significant Revenue loss with Free Fare Bills: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AB 1350 – Requires free fares for youth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AB 2012 – Requires free fares for seniors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AB 2176 – Requires free fares for college/university students</a:t>
            </a:r>
          </a:p>
          <a:p>
            <a:pPr lvl="3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State Budget “unknowns” 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Local Transportation Fund (LTF) Revenues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497" y="977708"/>
            <a:ext cx="1013044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Fiscal Year 1998/1999 –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2020/20201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	$1.1 million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increase in Sales Tax Receipts originally anticipated – but awaiting revision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 </a:t>
            </a:r>
            <a:endParaRPr lang="en-US" sz="800" b="1" dirty="0" smtClean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R="0" lvl="1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dirty="0" smtClean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VCTC needs approximately $400,000 higher than previous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fiscal year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ADA certification no longer FTA eligible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Two new positions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New studies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396" y="3400404"/>
            <a:ext cx="9035055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State Transit Assistance (STA) Revenues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9030" y="952656"/>
            <a:ext cx="101304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Fiscal Year 1998/1999 – 2020/20201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dirty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STA revenue estimate is $8.6 million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SGR revenue estimate is $1.3 million 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Sustains Transit Operations and Transit Capital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920" y="2552965"/>
            <a:ext cx="8144672" cy="43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 Costs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4446" y="833968"/>
            <a:ext cx="866718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Salaries and Benefits at $3,848,900 or 4.7% of the budget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23 Full-time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positions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Increase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of $614,200 or 19% from Fiscal Year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2019/2020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Two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new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positions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Three budgeted positions fully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burdened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$70,500 merit pool</a:t>
            </a:r>
          </a:p>
          <a:p>
            <a:pPr lvl="2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$68,900 benefit placeholder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$74,600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for taxes and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pension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$190,800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insurances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?     </a:t>
            </a:r>
          </a:p>
          <a:p>
            <a:pPr lvl="2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$25,000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OPEB</a:t>
            </a:r>
          </a:p>
          <a:p>
            <a:pPr lvl="2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Pension and OPEB funding levels 79%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983" y="2126716"/>
            <a:ext cx="6146097" cy="50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Through – Regional Services – Core and Countywide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6618" y="958395"/>
            <a:ext cx="10155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Pass Through – 48% of the Budget at $39,478,470</a:t>
            </a:r>
            <a:endParaRPr lang="en-US" sz="6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Transit Grant Administration – FTA Sub-recipients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TDA Administration – LTF, STA and SGR Distributions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461" y="1942506"/>
            <a:ext cx="7369386" cy="463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1506</Words>
  <Application>Microsoft Office PowerPoint</Application>
  <PresentationFormat>Widescreen</PresentationFormat>
  <Paragraphs>557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DeGeorge</dc:creator>
  <cp:lastModifiedBy>Sally DeGeorge</cp:lastModifiedBy>
  <cp:revision>143</cp:revision>
  <cp:lastPrinted>2020-04-01T20:12:32Z</cp:lastPrinted>
  <dcterms:created xsi:type="dcterms:W3CDTF">2019-03-05T21:25:36Z</dcterms:created>
  <dcterms:modified xsi:type="dcterms:W3CDTF">2020-04-03T17:14:25Z</dcterms:modified>
</cp:coreProperties>
</file>