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270" r:id="rId2"/>
    <p:sldId id="331" r:id="rId3"/>
    <p:sldId id="330" r:id="rId4"/>
    <p:sldId id="329" r:id="rId5"/>
    <p:sldId id="341" r:id="rId6"/>
    <p:sldId id="344" r:id="rId7"/>
    <p:sldId id="339" r:id="rId8"/>
    <p:sldId id="345" r:id="rId9"/>
    <p:sldId id="340" r:id="rId10"/>
    <p:sldId id="350" r:id="rId11"/>
    <p:sldId id="348" r:id="rId12"/>
    <p:sldId id="351" r:id="rId13"/>
    <p:sldId id="349" r:id="rId14"/>
    <p:sldId id="337" r:id="rId15"/>
    <p:sldId id="343" r:id="rId16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Fagan" initials="AF" lastIdx="8" clrIdx="0">
    <p:extLst>
      <p:ext uri="{19B8F6BF-5375-455C-9EA6-DF929625EA0E}">
        <p15:presenceInfo xmlns:p15="http://schemas.microsoft.com/office/powerpoint/2012/main" userId="S-1-5-21-734708843-145121140-677113505-4143" providerId="AD"/>
      </p:ext>
    </p:extLst>
  </p:cmAuthor>
  <p:cmAuthor id="2" name="Caitlin Brooks" initials="CB" lastIdx="7" clrIdx="1">
    <p:extLst>
      <p:ext uri="{19B8F6BF-5375-455C-9EA6-DF929625EA0E}">
        <p15:presenceInfo xmlns:p15="http://schemas.microsoft.com/office/powerpoint/2012/main" userId="S-1-5-21-734708843-145121140-677113505-4140" providerId="AD"/>
      </p:ext>
    </p:extLst>
  </p:cmAuthor>
  <p:cmAuthor id="3" name="Mahmoud Ahmadi" initials="MA" lastIdx="2" clrIdx="2">
    <p:extLst>
      <p:ext uri="{19B8F6BF-5375-455C-9EA6-DF929625EA0E}">
        <p15:presenceInfo xmlns:p15="http://schemas.microsoft.com/office/powerpoint/2012/main" userId="S-1-5-21-4108622273-1925052567-1793947183-13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6"/>
    <a:srgbClr val="FF9900"/>
    <a:srgbClr val="646464"/>
    <a:srgbClr val="00709D"/>
    <a:srgbClr val="008EC0"/>
    <a:srgbClr val="191919"/>
    <a:srgbClr val="626262"/>
    <a:srgbClr val="6C6C6C"/>
    <a:srgbClr val="4D4D4D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84650" autoAdjust="0"/>
  </p:normalViewPr>
  <p:slideViewPr>
    <p:cSldViewPr>
      <p:cViewPr varScale="1">
        <p:scale>
          <a:sx n="152" d="100"/>
          <a:sy n="152" d="100"/>
        </p:scale>
        <p:origin x="366" y="132"/>
      </p:cViewPr>
      <p:guideLst>
        <p:guide orient="horz" pos="372"/>
        <p:guide pos="25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1298D49-4FA2-4E56-BEBA-DD934C247B7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6320CDD-734A-42D5-B49F-514E19AEF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008307-F1BA-486D-B90C-29C38CEC25F7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BE5FCF-915B-4CA8-87F2-FADAEE26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26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65D80AE9-320D-488E-B296-B81782FA1337}" type="datetime1">
              <a:rPr lang="en-US" smtClean="0"/>
              <a:pPr/>
              <a:t>3/5/2020</a:t>
            </a:fld>
            <a:endParaRPr lang="en-US" dirty="0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Iteris</a:t>
            </a:r>
          </a:p>
        </p:txBody>
      </p:sp>
    </p:spTree>
    <p:extLst>
      <p:ext uri="{BB962C8B-B14F-4D97-AF65-F5344CB8AC3E}">
        <p14:creationId xmlns:p14="http://schemas.microsoft.com/office/powerpoint/2010/main" val="139836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3-mile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2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914068" y="4687910"/>
            <a:ext cx="1178417" cy="392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533401" y="3506787"/>
            <a:ext cx="7162799" cy="663861"/>
          </a:xfrm>
        </p:spPr>
        <p:txBody>
          <a:bodyPr lIns="0" rIns="0">
            <a:normAutofit/>
          </a:bodyPr>
          <a:lstStyle>
            <a:lvl1pPr marL="0" indent="0">
              <a:buNone/>
              <a:defRPr sz="3200" b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533401" y="4170648"/>
            <a:ext cx="7162799" cy="610902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766474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8" y="290900"/>
            <a:ext cx="2057399" cy="6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29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7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52550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67250" y="1352550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420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52550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67250" y="1352550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316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3350"/>
            <a:ext cx="7886700" cy="99377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23950"/>
            <a:ext cx="386873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23950"/>
            <a:ext cx="38877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1751013"/>
            <a:ext cx="3867150" cy="2573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751013"/>
            <a:ext cx="3867150" cy="2573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484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3350"/>
            <a:ext cx="7886700" cy="99377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23950"/>
            <a:ext cx="386873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23950"/>
            <a:ext cx="38877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1751013"/>
            <a:ext cx="3867150" cy="2573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751013"/>
            <a:ext cx="3867150" cy="2573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4038697"/>
            <a:ext cx="3195936" cy="8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891"/>
            <a:ext cx="9144000" cy="70865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877986" y="2647950"/>
            <a:ext cx="7388028" cy="67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>
                <a:solidFill>
                  <a:srgbClr val="66BC36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43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7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8650" y="339725"/>
            <a:ext cx="7829550" cy="70802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28650" y="1352550"/>
            <a:ext cx="5086350" cy="1241425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361950"/>
            <a:ext cx="4953000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32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3200"/>
            </a:lvl4pPr>
            <a:lvl5pPr marL="1828800" indent="0">
              <a:buFontTx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1276350"/>
            <a:ext cx="4953000" cy="1143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0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2" y="4754737"/>
            <a:ext cx="871929" cy="27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419606"/>
            <a:ext cx="9144000" cy="25471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 rot="10800000">
            <a:off x="7415737" y="1585014"/>
            <a:ext cx="1464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“</a:t>
            </a:r>
            <a:endParaRPr lang="en-US" sz="20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733" y="659929"/>
            <a:ext cx="1464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“</a:t>
            </a:r>
            <a:endParaRPr lang="en-US" sz="20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30238" y="133350"/>
            <a:ext cx="7886700" cy="99377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84115" y="1653704"/>
            <a:ext cx="6964067" cy="21763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i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i="1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i="1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i="1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51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7886700" cy="3304523"/>
          </a:xfrm>
        </p:spPr>
        <p:txBody>
          <a:bodyPr/>
          <a:lstStyle>
            <a:lvl1pPr>
              <a:defRPr sz="2000">
                <a:solidFill>
                  <a:srgbClr val="646464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>
              <a:defRPr sz="1600">
                <a:solidFill>
                  <a:srgbClr val="646464"/>
                </a:solidFill>
              </a:defRPr>
            </a:lvl3pPr>
            <a:lvl4pPr>
              <a:defRPr sz="1600">
                <a:solidFill>
                  <a:srgbClr val="646464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4038697"/>
            <a:ext cx="3195936" cy="896277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27" y="4514740"/>
            <a:ext cx="1153899" cy="4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7886700" cy="3304523"/>
          </a:xfrm>
        </p:spPr>
        <p:txBody>
          <a:bodyPr/>
          <a:lstStyle>
            <a:lvl1pPr>
              <a:defRPr sz="2000">
                <a:solidFill>
                  <a:srgbClr val="646464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>
              <a:defRPr sz="1600">
                <a:solidFill>
                  <a:srgbClr val="646464"/>
                </a:solidFill>
              </a:defRPr>
            </a:lvl3pPr>
            <a:lvl4pPr>
              <a:defRPr sz="1600">
                <a:solidFill>
                  <a:srgbClr val="646464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725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685800" y="1200150"/>
            <a:ext cx="7829550" cy="3200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8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52600" y="1096027"/>
            <a:ext cx="5562600" cy="2618723"/>
          </a:xfrm>
        </p:spPr>
        <p:txBody>
          <a:bodyPr/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video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95400" y="3827484"/>
            <a:ext cx="6553200" cy="7254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98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76550"/>
            <a:ext cx="2575796" cy="457199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55666" y="2876550"/>
            <a:ext cx="2575796" cy="457199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82682" y="2876550"/>
            <a:ext cx="2575796" cy="457199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20558" y="3333749"/>
            <a:ext cx="2575796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355666" y="3333749"/>
            <a:ext cx="2567704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6074590" y="3333749"/>
            <a:ext cx="2575796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620558" y="1200150"/>
            <a:ext cx="2575796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3347574" y="1200150"/>
            <a:ext cx="2575796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6074590" y="1200150"/>
            <a:ext cx="2575796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06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8650" y="2765801"/>
            <a:ext cx="2647950" cy="1628041"/>
          </a:xfrm>
        </p:spPr>
        <p:txBody>
          <a:bodyPr/>
          <a:lstStyle>
            <a:lvl1pPr marL="0" indent="0" algn="ctr">
              <a:buNone/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615771" y="1260252"/>
            <a:ext cx="8134350" cy="1387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3371850" y="2765801"/>
            <a:ext cx="2647950" cy="1628041"/>
          </a:xfrm>
        </p:spPr>
        <p:txBody>
          <a:bodyPr/>
          <a:lstStyle>
            <a:lvl1pPr marL="0" indent="0" algn="ctr">
              <a:buNone/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6096000" y="2772509"/>
            <a:ext cx="2647950" cy="1628041"/>
          </a:xfrm>
        </p:spPr>
        <p:txBody>
          <a:bodyPr/>
          <a:lstStyle>
            <a:lvl1pPr marL="0" indent="0" algn="ctr">
              <a:buNone/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07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4755274" cy="70865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88421" y="1199549"/>
            <a:ext cx="3090041" cy="708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Click to edit Master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title style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79097" y="2459421"/>
            <a:ext cx="2508688" cy="2172903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53261" y="0"/>
            <a:ext cx="3524691" cy="5143500"/>
          </a:xfrm>
          <a:prstGeom prst="rect">
            <a:avLst/>
          </a:prstGeom>
          <a:gradFill flip="none" rotWithShape="1">
            <a:gsLst>
              <a:gs pos="0">
                <a:srgbClr val="15BF49">
                  <a:shade val="30000"/>
                  <a:satMod val="115000"/>
                </a:srgbClr>
              </a:gs>
              <a:gs pos="50000">
                <a:srgbClr val="15BF49">
                  <a:shade val="67500"/>
                  <a:satMod val="115000"/>
                </a:srgbClr>
              </a:gs>
              <a:gs pos="100000">
                <a:srgbClr val="15BF4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200149"/>
            <a:ext cx="4755274" cy="3432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6178550" y="742950"/>
            <a:ext cx="2584450" cy="16764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8550" y="2571750"/>
            <a:ext cx="2584450" cy="1828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26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653261" y="0"/>
            <a:ext cx="3524691" cy="5143500"/>
          </a:xfrm>
          <a:prstGeom prst="rect">
            <a:avLst/>
          </a:prstGeom>
          <a:gradFill flip="none" rotWithShape="1">
            <a:gsLst>
              <a:gs pos="0">
                <a:srgbClr val="008EC0">
                  <a:shade val="30000"/>
                  <a:satMod val="115000"/>
                </a:srgbClr>
              </a:gs>
              <a:gs pos="50000">
                <a:srgbClr val="008EC0">
                  <a:shade val="67500"/>
                  <a:satMod val="115000"/>
                </a:srgbClr>
              </a:gs>
              <a:gs pos="100000">
                <a:srgbClr val="008E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4755274" cy="70865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200149"/>
            <a:ext cx="4755274" cy="3432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4"/>
          </p:nvPr>
        </p:nvSpPr>
        <p:spPr>
          <a:xfrm>
            <a:off x="6178550" y="742950"/>
            <a:ext cx="2584450" cy="16764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8550" y="2571750"/>
            <a:ext cx="2584450" cy="1828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5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0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6027"/>
            <a:ext cx="7886700" cy="353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2" y="4754737"/>
            <a:ext cx="871929" cy="27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2" y="4754737"/>
            <a:ext cx="871929" cy="2776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4857750"/>
            <a:ext cx="6400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Iteris, Inc.  All rights reserved. </a:t>
            </a:r>
            <a:endParaRPr lang="en-US" sz="7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0" r:id="rId2"/>
    <p:sldLayoutId id="2147483672" r:id="rId3"/>
    <p:sldLayoutId id="2147483730" r:id="rId4"/>
    <p:sldLayoutId id="2147483729" r:id="rId5"/>
    <p:sldLayoutId id="2147483671" r:id="rId6"/>
    <p:sldLayoutId id="2147483677" r:id="rId7"/>
    <p:sldLayoutId id="2147483673" r:id="rId8"/>
    <p:sldLayoutId id="2147483702" r:id="rId9"/>
    <p:sldLayoutId id="2147483674" r:id="rId10"/>
    <p:sldLayoutId id="2147483675" r:id="rId11"/>
    <p:sldLayoutId id="2147483703" r:id="rId12"/>
    <p:sldLayoutId id="2147483676" r:id="rId13"/>
    <p:sldLayoutId id="2147483733" r:id="rId14"/>
    <p:sldLayoutId id="2147483678" r:id="rId15"/>
    <p:sldLayoutId id="2147483732" r:id="rId16"/>
    <p:sldLayoutId id="2147483704" r:id="rId17"/>
    <p:sldLayoutId id="2147483680" r:id="rId18"/>
    <p:sldLayoutId id="2147483683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565656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Georgia" panose="02040502050405020303" pitchFamily="18" charset="0"/>
        <a:buChar char="—"/>
        <a:defRPr sz="1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Courier New" panose="02070309020205020404" pitchFamily="49" charset="0"/>
        <a:buChar char="o"/>
        <a:defRPr sz="16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4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66474"/>
            <a:ext cx="1191768" cy="1371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8" y="1766474"/>
            <a:ext cx="2286000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7768" y="1766474"/>
            <a:ext cx="1191768" cy="1371601"/>
          </a:xfrm>
          <a:prstGeom prst="rect">
            <a:avLst/>
          </a:prstGeom>
          <a:solidFill>
            <a:srgbClr val="F4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6" y="1766474"/>
            <a:ext cx="22860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36" y="1766474"/>
            <a:ext cx="2188464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2400" y="3257550"/>
            <a:ext cx="1063626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 smtClean="0">
                <a:solidFill>
                  <a:srgbClr val="505050"/>
                </a:solidFill>
                <a:latin typeface="+mn-lt"/>
              </a:rPr>
              <a:t>Presented by:</a:t>
            </a:r>
            <a:endParaRPr lang="en-US" sz="1100" dirty="0">
              <a:solidFill>
                <a:srgbClr val="50505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26364" y="3409100"/>
            <a:ext cx="7162800" cy="66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2400" dirty="0" smtClean="0"/>
              <a:t>US 101 Multi-Modal Corridor Study</a:t>
            </a: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626364" y="4013852"/>
            <a:ext cx="2970213" cy="4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March 6, 2020</a:t>
            </a:r>
            <a:endParaRPr lang="en-US" sz="1200" dirty="0"/>
          </a:p>
        </p:txBody>
      </p:sp>
      <p:pic>
        <p:nvPicPr>
          <p:cNvPr id="1028" name="Picture 4" descr="Image result for ventura county transportation commis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50" y="3426827"/>
            <a:ext cx="1206076" cy="69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/>
          <a:stretch/>
        </p:blipFill>
        <p:spPr>
          <a:xfrm>
            <a:off x="4676142" y="1759263"/>
            <a:ext cx="1252451" cy="1377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67" y="1766473"/>
            <a:ext cx="2023639" cy="1362379"/>
          </a:xfrm>
          <a:prstGeom prst="rect">
            <a:avLst/>
          </a:prstGeom>
        </p:spPr>
      </p:pic>
      <p:pic>
        <p:nvPicPr>
          <p:cNvPr id="1032" name="Picture 8" descr="Image result for camarillo bike pat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b="16495"/>
          <a:stretch/>
        </p:blipFill>
        <p:spPr bwMode="auto">
          <a:xfrm>
            <a:off x="1143000" y="1766473"/>
            <a:ext cx="2347468" cy="13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928593" y="1765299"/>
            <a:ext cx="1198374" cy="1371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/>
          <a:stretch/>
        </p:blipFill>
        <p:spPr>
          <a:xfrm>
            <a:off x="0" y="1047750"/>
            <a:ext cx="6172200" cy="139316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9" y="25428"/>
            <a:ext cx="3945227" cy="1741046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27" y="4296466"/>
            <a:ext cx="1153899" cy="4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76400" y="447675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Source: ACS 2012-2016 via CTPP (Census Transportation Planning Products) County to County Flows</a:t>
            </a:r>
            <a:endParaRPr lang="en-US" sz="900" dirty="0">
              <a:solidFill>
                <a:srgbClr val="505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Note: This data includes all of Ventura County (including outside of the study area)</a:t>
            </a:r>
            <a:endParaRPr lang="en-US" sz="900" dirty="0">
              <a:solidFill>
                <a:srgbClr val="505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1504950"/>
            <a:ext cx="7708791" cy="2133600"/>
            <a:chOff x="717604" y="1123950"/>
            <a:chExt cx="7708791" cy="21336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5472" r="14654"/>
            <a:stretch/>
          </p:blipFill>
          <p:spPr>
            <a:xfrm>
              <a:off x="717604" y="1123950"/>
              <a:ext cx="7708791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705600" y="1834647"/>
              <a:ext cx="13324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(~296,273 people)</a:t>
              </a:r>
              <a:endParaRPr lang="en-US" sz="11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2114287"/>
              <a:ext cx="12538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(~68,409 people)</a:t>
              </a:r>
              <a:endParaRPr lang="en-US" sz="11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0330" y="2393927"/>
              <a:ext cx="12538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(~12,167 people)</a:t>
              </a:r>
              <a:endParaRPr 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0330" y="2685918"/>
              <a:ext cx="11753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(~4,502 people)</a:t>
              </a:r>
              <a:endParaRPr lang="en-US" sz="11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1" y="219730"/>
            <a:ext cx="365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Travel Patterns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5395" y="971550"/>
            <a:ext cx="4724401" cy="3304523"/>
          </a:xfrm>
        </p:spPr>
        <p:txBody>
          <a:bodyPr>
            <a:noAutofit/>
          </a:bodyPr>
          <a:lstStyle/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Fixed–Route Transit (Bus)</a:t>
            </a:r>
          </a:p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 Response Services</a:t>
            </a:r>
          </a:p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Passenger Rail</a:t>
            </a:r>
          </a:p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Ridership</a:t>
            </a:r>
          </a:p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 and Ride Facility</a:t>
            </a:r>
          </a:p>
          <a:p>
            <a:endParaRPr lang="en-US" sz="1800" dirty="0">
              <a:solidFill>
                <a:srgbClr val="F4923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97768"/>
              </p:ext>
            </p:extLst>
          </p:nvPr>
        </p:nvGraphicFramePr>
        <p:xfrm>
          <a:off x="1828800" y="3333750"/>
          <a:ext cx="5280060" cy="1336929"/>
        </p:xfrm>
        <a:graphic>
          <a:graphicData uri="http://schemas.openxmlformats.org/drawingml/2006/table">
            <a:tbl>
              <a:tblPr firstRow="1" firstCol="1" bandRow="1"/>
              <a:tblGrid>
                <a:gridCol w="1511812">
                  <a:extLst>
                    <a:ext uri="{9D8B030D-6E8A-4147-A177-3AD203B41FA5}">
                      <a16:colId xmlns:a16="http://schemas.microsoft.com/office/drawing/2014/main" val="1398883632"/>
                    </a:ext>
                  </a:extLst>
                </a:gridCol>
                <a:gridCol w="942062">
                  <a:extLst>
                    <a:ext uri="{9D8B030D-6E8A-4147-A177-3AD203B41FA5}">
                      <a16:colId xmlns:a16="http://schemas.microsoft.com/office/drawing/2014/main" val="3346496619"/>
                    </a:ext>
                  </a:extLst>
                </a:gridCol>
                <a:gridCol w="942062">
                  <a:extLst>
                    <a:ext uri="{9D8B030D-6E8A-4147-A177-3AD203B41FA5}">
                      <a16:colId xmlns:a16="http://schemas.microsoft.com/office/drawing/2014/main" val="4042588831"/>
                    </a:ext>
                  </a:extLst>
                </a:gridCol>
                <a:gridCol w="942062">
                  <a:extLst>
                    <a:ext uri="{9D8B030D-6E8A-4147-A177-3AD203B41FA5}">
                      <a16:colId xmlns:a16="http://schemas.microsoft.com/office/drawing/2014/main" val="3645349592"/>
                    </a:ext>
                  </a:extLst>
                </a:gridCol>
                <a:gridCol w="942062">
                  <a:extLst>
                    <a:ext uri="{9D8B030D-6E8A-4147-A177-3AD203B41FA5}">
                      <a16:colId xmlns:a16="http://schemas.microsoft.com/office/drawing/2014/main" val="2540358270"/>
                    </a:ext>
                  </a:extLst>
                </a:gridCol>
              </a:tblGrid>
              <a:tr h="2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OPERATIONAL CHARACTERISTICS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GOLD COAST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VCTC INTERCITY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THOUSAND OAKS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CAMARILLO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93372"/>
                  </a:ext>
                </a:extLst>
              </a:tr>
              <a:tr h="115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Boardings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3,616,387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795,830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156,478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82,501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807288"/>
                  </a:ext>
                </a:extLst>
              </a:tr>
              <a:tr h="115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Revenue Miles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2,192,066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1,781,057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372,036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54,274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791560"/>
                  </a:ext>
                </a:extLst>
              </a:tr>
              <a:tr h="115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Revenue Hours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203,536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70,285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24,908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5,402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19395"/>
                  </a:ext>
                </a:extLst>
              </a:tr>
              <a:tr h="115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Operating Cost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$18,924,544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$8,585,041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$2,403,475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$369,788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898096"/>
                  </a:ext>
                </a:extLst>
              </a:tr>
              <a:tr h="115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Operating Speed (mph)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10.8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25.3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14.9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10.0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600086"/>
                  </a:ext>
                </a:extLst>
              </a:tr>
              <a:tr h="115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Passengers per Rev Hr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17.8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11.3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6.3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15.3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66942"/>
                  </a:ext>
                </a:extLst>
              </a:tr>
              <a:tr h="115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 per Passenger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$5.23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$10.79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$15.36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$4.48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423066"/>
                  </a:ext>
                </a:extLst>
              </a:tr>
              <a:tr h="115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Peak Vehicles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99217"/>
                  </a:ext>
                </a:extLst>
              </a:tr>
            </a:tbl>
          </a:graphicData>
        </a:graphic>
      </p:graphicFrame>
      <p:pic>
        <p:nvPicPr>
          <p:cNvPr id="8" name="Picture 7" descr="C:\Users\mahmadi\AppData\Local\Microsoft\Windows\INetCache\Content.Word\SCAG_US101_basemap_Transit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4192" r="2848" b="4080"/>
          <a:stretch/>
        </p:blipFill>
        <p:spPr bwMode="auto">
          <a:xfrm>
            <a:off x="4170404" y="772159"/>
            <a:ext cx="4419600" cy="2481572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1" y="219730"/>
            <a:ext cx="281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Transit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40823"/>
            <a:ext cx="6067425" cy="1571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431093"/>
            <a:ext cx="4127749" cy="25904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1" y="219730"/>
            <a:ext cx="403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Transit Continued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Bikeway Facilities</a:t>
            </a:r>
          </a:p>
          <a:p>
            <a:r>
              <a:rPr lang="en-US" sz="18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Non-Motorized Commutes</a:t>
            </a:r>
            <a:endParaRPr lang="en-US" sz="185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"/>
          <a:stretch/>
        </p:blipFill>
        <p:spPr bwMode="auto">
          <a:xfrm>
            <a:off x="4556938" y="1581150"/>
            <a:ext cx="4219609" cy="2315413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53" y="2114550"/>
            <a:ext cx="4038600" cy="25443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1" y="219730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Active Transportation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7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061777"/>
            <a:ext cx="3181350" cy="3304523"/>
          </a:xfrm>
        </p:spPr>
        <p:txBody>
          <a:bodyPr>
            <a:noAutofit/>
          </a:bodyPr>
          <a:lstStyle/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of Projects:</a:t>
            </a:r>
          </a:p>
          <a:p>
            <a:pPr lvl="1"/>
            <a:r>
              <a:rPr lang="en-US" sz="18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Auxiliary Lanes</a:t>
            </a:r>
          </a:p>
          <a:p>
            <a:pPr lvl="1"/>
            <a:r>
              <a:rPr lang="en-US" sz="18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Enhancement </a:t>
            </a:r>
          </a:p>
          <a:p>
            <a:pPr lvl="1"/>
            <a:r>
              <a:rPr lang="en-US" sz="18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Separation</a:t>
            </a:r>
          </a:p>
          <a:p>
            <a:pPr lvl="1"/>
            <a:r>
              <a:rPr lang="en-US" sz="18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Interchange Improvement</a:t>
            </a:r>
          </a:p>
          <a:p>
            <a:pPr lvl="1"/>
            <a:r>
              <a:rPr lang="en-US" sz="18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Intersection </a:t>
            </a:r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</a:p>
          <a:p>
            <a:pPr lvl="1"/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</a:t>
            </a:r>
          </a:p>
          <a:p>
            <a:pPr lvl="1"/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Transportation </a:t>
            </a:r>
            <a:endParaRPr lang="en-US" sz="185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 and Unfunded</a:t>
            </a:r>
          </a:p>
        </p:txBody>
      </p:sp>
      <p:sp>
        <p:nvSpPr>
          <p:cNvPr id="4" name="Rectangle 3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1" y="219730"/>
            <a:ext cx="45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Multi-Modal Projects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17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7372350" cy="330452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 Feedback on Existing Conditions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  <a:r>
              <a:rPr lang="en-US" sz="2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Growth, Challenges and Opportunities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Additional Multi-modal Projects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Evaluation in Multi-modal Context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20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Funding Sources </a:t>
            </a:r>
            <a:endParaRPr lang="en-US" sz="205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50" baseline="30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 of Public </a:t>
            </a:r>
            <a:r>
              <a:rPr lang="en-US" sz="2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Workshops in Oxnard/Thousand Oaks in May </a:t>
            </a:r>
            <a:endParaRPr lang="en-US" sz="205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TTAC Review &amp; Feedback of Full Study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Study to VCTC for Commission Approval in July</a:t>
            </a:r>
            <a:endParaRPr lang="en-US" sz="205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1" y="219730"/>
            <a:ext cx="342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Next Steps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3886200" cy="330452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Examine the US 101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Corridor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(3-Mile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Buffer)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 in a Multi-modal Context</a:t>
            </a:r>
          </a:p>
          <a:p>
            <a:pPr lvl="1">
              <a:spcAft>
                <a:spcPts val="600"/>
              </a:spcAft>
            </a:pP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Informed by CTC’s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 Multimodal Corridor Plan Guidelines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local,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and state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agencies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stakeholders and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infrastructure, livability,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   and sustainability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 projects for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SB-1 “Solutions for Congested Corridors Programs (SCCP)”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50" dirty="0" smtClean="0">
              <a:solidFill>
                <a:srgbClr val="3E4D54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Cap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3041"/>
          <a:stretch>
            <a:fillRect/>
          </a:stretch>
        </p:blipFill>
        <p:spPr bwMode="auto">
          <a:xfrm>
            <a:off x="4114800" y="1657067"/>
            <a:ext cx="4799085" cy="23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228600" y="285749"/>
            <a:ext cx="95250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1" y="21973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Background Information</a:t>
            </a:r>
          </a:p>
        </p:txBody>
      </p:sp>
    </p:spTree>
    <p:extLst>
      <p:ext uri="{BB962C8B-B14F-4D97-AF65-F5344CB8AC3E}">
        <p14:creationId xmlns:p14="http://schemas.microsoft.com/office/powerpoint/2010/main" val="5963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 and Objectives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Mobility Conditions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Multi-modal Improvements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(Funded and Unfunded Projects)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Workshops and Stakeholder Outreach</a:t>
            </a:r>
            <a:endParaRPr lang="en-US" sz="1800" dirty="0">
              <a:solidFill>
                <a:srgbClr val="F4923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1" y="21973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Approach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3714750" cy="33045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Safety and Health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Social Equity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Multimodal Mobility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Robust Economy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Environmental Stewardship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51001"/>
            <a:ext cx="3048000" cy="36702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1" y="21973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Goals and Objectives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5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 Use / Population / Employment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Communities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Patterns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Congestion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 / Rail Passengers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19730"/>
            <a:ext cx="563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Existing Mobility Conditions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4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051" r="2644" b="1109"/>
          <a:stretch/>
        </p:blipFill>
        <p:spPr bwMode="auto">
          <a:xfrm>
            <a:off x="762001" y="1200150"/>
            <a:ext cx="2895600" cy="1859342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3659" r="2507" b="1524"/>
          <a:stretch/>
        </p:blipFill>
        <p:spPr bwMode="auto">
          <a:xfrm>
            <a:off x="1143000" y="2390775"/>
            <a:ext cx="3304086" cy="2135140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740042"/>
              </p:ext>
            </p:extLst>
          </p:nvPr>
        </p:nvGraphicFramePr>
        <p:xfrm>
          <a:off x="4876799" y="793668"/>
          <a:ext cx="4000497" cy="3683082"/>
        </p:xfrm>
        <a:graphic>
          <a:graphicData uri="http://schemas.openxmlformats.org/drawingml/2006/table">
            <a:tbl>
              <a:tblPr firstRow="1" firstCol="1" bandRow="1"/>
              <a:tblGrid>
                <a:gridCol w="275133">
                  <a:extLst>
                    <a:ext uri="{9D8B030D-6E8A-4147-A177-3AD203B41FA5}">
                      <a16:colId xmlns:a16="http://schemas.microsoft.com/office/drawing/2014/main" val="2603342380"/>
                    </a:ext>
                  </a:extLst>
                </a:gridCol>
                <a:gridCol w="784810">
                  <a:extLst>
                    <a:ext uri="{9D8B030D-6E8A-4147-A177-3AD203B41FA5}">
                      <a16:colId xmlns:a16="http://schemas.microsoft.com/office/drawing/2014/main" val="2650458395"/>
                    </a:ext>
                  </a:extLst>
                </a:gridCol>
                <a:gridCol w="275523">
                  <a:extLst>
                    <a:ext uri="{9D8B030D-6E8A-4147-A177-3AD203B41FA5}">
                      <a16:colId xmlns:a16="http://schemas.microsoft.com/office/drawing/2014/main" val="2426765455"/>
                    </a:ext>
                  </a:extLst>
                </a:gridCol>
                <a:gridCol w="275523">
                  <a:extLst>
                    <a:ext uri="{9D8B030D-6E8A-4147-A177-3AD203B41FA5}">
                      <a16:colId xmlns:a16="http://schemas.microsoft.com/office/drawing/2014/main" val="2926085597"/>
                    </a:ext>
                  </a:extLst>
                </a:gridCol>
                <a:gridCol w="275523">
                  <a:extLst>
                    <a:ext uri="{9D8B030D-6E8A-4147-A177-3AD203B41FA5}">
                      <a16:colId xmlns:a16="http://schemas.microsoft.com/office/drawing/2014/main" val="519541378"/>
                    </a:ext>
                  </a:extLst>
                </a:gridCol>
                <a:gridCol w="275523">
                  <a:extLst>
                    <a:ext uri="{9D8B030D-6E8A-4147-A177-3AD203B41FA5}">
                      <a16:colId xmlns:a16="http://schemas.microsoft.com/office/drawing/2014/main" val="3502872759"/>
                    </a:ext>
                  </a:extLst>
                </a:gridCol>
                <a:gridCol w="275523">
                  <a:extLst>
                    <a:ext uri="{9D8B030D-6E8A-4147-A177-3AD203B41FA5}">
                      <a16:colId xmlns:a16="http://schemas.microsoft.com/office/drawing/2014/main" val="305117500"/>
                    </a:ext>
                  </a:extLst>
                </a:gridCol>
                <a:gridCol w="298548">
                  <a:extLst>
                    <a:ext uri="{9D8B030D-6E8A-4147-A177-3AD203B41FA5}">
                      <a16:colId xmlns:a16="http://schemas.microsoft.com/office/drawing/2014/main" val="1626909084"/>
                    </a:ext>
                  </a:extLst>
                </a:gridCol>
                <a:gridCol w="298548">
                  <a:extLst>
                    <a:ext uri="{9D8B030D-6E8A-4147-A177-3AD203B41FA5}">
                      <a16:colId xmlns:a16="http://schemas.microsoft.com/office/drawing/2014/main" val="2279181719"/>
                    </a:ext>
                  </a:extLst>
                </a:gridCol>
                <a:gridCol w="298548">
                  <a:extLst>
                    <a:ext uri="{9D8B030D-6E8A-4147-A177-3AD203B41FA5}">
                      <a16:colId xmlns:a16="http://schemas.microsoft.com/office/drawing/2014/main" val="2186533107"/>
                    </a:ext>
                  </a:extLst>
                </a:gridCol>
                <a:gridCol w="298548">
                  <a:extLst>
                    <a:ext uri="{9D8B030D-6E8A-4147-A177-3AD203B41FA5}">
                      <a16:colId xmlns:a16="http://schemas.microsoft.com/office/drawing/2014/main" val="2461344332"/>
                    </a:ext>
                  </a:extLst>
                </a:gridCol>
                <a:gridCol w="298548">
                  <a:extLst>
                    <a:ext uri="{9D8B030D-6E8A-4147-A177-3AD203B41FA5}">
                      <a16:colId xmlns:a16="http://schemas.microsoft.com/office/drawing/2014/main" val="1138265547"/>
                    </a:ext>
                  </a:extLst>
                </a:gridCol>
                <a:gridCol w="70199">
                  <a:extLst>
                    <a:ext uri="{9D8B030D-6E8A-4147-A177-3AD203B41FA5}">
                      <a16:colId xmlns:a16="http://schemas.microsoft.com/office/drawing/2014/main" val="2197564183"/>
                    </a:ext>
                  </a:extLst>
                </a:gridCol>
              </a:tblGrid>
              <a:tr h="268279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EXISTING LAND USE</a:t>
                      </a:r>
                      <a:endParaRPr lang="en-US" sz="6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CITY OF VENTURA</a:t>
                      </a:r>
                      <a:endParaRPr lang="en-US" sz="6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CITY OF OXNARD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CITY OF CAMARILLO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CITY OF THOUSAND OAKS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UNINCORPORATED VENTURA COUNTY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20785"/>
                  </a:ext>
                </a:extLst>
              </a:tr>
              <a:tr h="93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Acres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of Total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Acres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of Total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Acres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of Total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Acres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of Total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Acres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of Total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299204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Residential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b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b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b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b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028426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Single-family Residential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5,565.7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36.5%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3,414.8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29.3%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3,465.4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22.1%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10,842.9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31.9%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4,734.5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6.4%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20490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Multi-Family Residential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1,171.9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7.7%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891.3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7.6%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587.7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1,329.8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013424"/>
                  </a:ext>
                </a:extLst>
              </a:tr>
              <a:tr h="14947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CC5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0" indent="-6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Mobile Homes and Trailer Parks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280.2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107.0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174.2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211.2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2.2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234859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Mixed Residential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93.8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29333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B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Rural Residential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1,833.9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11.7%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764.6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648807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Commercial and Office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02136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Commercial and Services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1,290.0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8.5%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1,088.8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579.7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1,191.8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299144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Office Use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287.8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186.9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694.1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32940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Institutional Facilities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839152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7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Facilities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447.7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284.9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286.1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645.3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1,038.1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161631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Educational Institutions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613.2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406.7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490.2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819.5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971.3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39203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Military Installations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909045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Industrial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931.9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1,709.5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14.7%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1,007.9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6.4%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787.7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529.2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257961"/>
                  </a:ext>
                </a:extLst>
              </a:tr>
              <a:tr h="224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Transportation, Communications, and Utilities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470.8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427.0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1,189.3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7.6%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354.7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2,549.8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696705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Mixed Uses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395340"/>
                  </a:ext>
                </a:extLst>
              </a:tr>
              <a:tr h="14947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0" indent="-6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Mixed Commercial and Industrial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124.1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331.5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10.7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62746"/>
                  </a:ext>
                </a:extLst>
              </a:tr>
              <a:tr h="14947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5F17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0" indent="-6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Mixed Residential and Commercial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1.9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0.3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3.8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356545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Undeveloped Space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484138"/>
                  </a:ext>
                </a:extLst>
              </a:tr>
              <a:tr h="14904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Open Space &amp; Recreation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1,796.3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1,327.7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11.4%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1,846.6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15,020.0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44.2%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627.4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26761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Vacant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830.1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5.4%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210.9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977.1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6.2%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1,602.1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1,649.6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220127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Agriculture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378.5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1,680.5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10.7%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0.1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44,534.3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60.5%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541908"/>
                  </a:ext>
                </a:extLst>
              </a:tr>
              <a:tr h="362900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382.5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991.5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13595"/>
                  </a:ext>
                </a:extLst>
              </a:tr>
              <a:tr h="14947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Undevelopable or Protected Land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315.5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326.2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129.6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2,800.4 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283210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 Plan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887.3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7.6%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606781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3E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Under Construction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122803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Unknown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254.9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1,222.7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371.0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1.1%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12,072.3 </a:t>
                      </a: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16.4%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213453"/>
                  </a:ext>
                </a:extLst>
              </a:tr>
              <a:tr h="93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6" marR="42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15,251.8 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11,660.3 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15,668.5 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33,990.1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73,551.4 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543" marR="1154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B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505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64109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1" y="219730"/>
            <a:ext cx="312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Land Use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4550"/>
            <a:ext cx="4157383" cy="23658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53728"/>
              </p:ext>
            </p:extLst>
          </p:nvPr>
        </p:nvGraphicFramePr>
        <p:xfrm>
          <a:off x="1752600" y="876004"/>
          <a:ext cx="5258080" cy="1150620"/>
        </p:xfrm>
        <a:graphic>
          <a:graphicData uri="http://schemas.openxmlformats.org/drawingml/2006/table">
            <a:tbl>
              <a:tblPr firstRow="1" firstCol="1" bandRow="1"/>
              <a:tblGrid>
                <a:gridCol w="1051616">
                  <a:extLst>
                    <a:ext uri="{9D8B030D-6E8A-4147-A177-3AD203B41FA5}">
                      <a16:colId xmlns:a16="http://schemas.microsoft.com/office/drawing/2014/main" val="1969061000"/>
                    </a:ext>
                  </a:extLst>
                </a:gridCol>
                <a:gridCol w="1051616">
                  <a:extLst>
                    <a:ext uri="{9D8B030D-6E8A-4147-A177-3AD203B41FA5}">
                      <a16:colId xmlns:a16="http://schemas.microsoft.com/office/drawing/2014/main" val="2301284708"/>
                    </a:ext>
                  </a:extLst>
                </a:gridCol>
                <a:gridCol w="1051616">
                  <a:extLst>
                    <a:ext uri="{9D8B030D-6E8A-4147-A177-3AD203B41FA5}">
                      <a16:colId xmlns:a16="http://schemas.microsoft.com/office/drawing/2014/main" val="2253661749"/>
                    </a:ext>
                  </a:extLst>
                </a:gridCol>
                <a:gridCol w="1051616">
                  <a:extLst>
                    <a:ext uri="{9D8B030D-6E8A-4147-A177-3AD203B41FA5}">
                      <a16:colId xmlns:a16="http://schemas.microsoft.com/office/drawing/2014/main" val="1985395183"/>
                    </a:ext>
                  </a:extLst>
                </a:gridCol>
                <a:gridCol w="1051616">
                  <a:extLst>
                    <a:ext uri="{9D8B030D-6E8A-4147-A177-3AD203B41FA5}">
                      <a16:colId xmlns:a16="http://schemas.microsoft.com/office/drawing/2014/main" val="1507621037"/>
                    </a:ext>
                  </a:extLst>
                </a:gridCol>
              </a:tblGrid>
              <a:tr h="146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CITY OR COUNTY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POPULATION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EMPLOYMENT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POP/EMPLOYMENT RATIO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8D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0221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Ventura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94,317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36,033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71,992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1.31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45271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Oxnard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105,359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26,795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30,889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3.41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97717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Camarillo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61,284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23,020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9,282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6.60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98727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Thousand Oaks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115,240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41,431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69,024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1.67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098648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Unincorporated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45,257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14,659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17,274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2.62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58347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421,457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141,938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198,461</a:t>
                      </a:r>
                      <a:endParaRPr lang="en-US" sz="100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2.12</a:t>
                      </a:r>
                      <a:endParaRPr lang="en-US" sz="1000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0838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14550"/>
            <a:ext cx="4336676" cy="23658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1" y="219730"/>
            <a:ext cx="54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Population / Employment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7439" y="449976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Employment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2" y="4514816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Population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05034" y="901036"/>
            <a:ext cx="1684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Note: Population figures are based on Ventura County Traffic Model (2012 baseline), and will be updated with the revised Existing Conditions Report.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816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97713"/>
            <a:ext cx="6230249" cy="3426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4332499"/>
            <a:ext cx="21182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Source: 2018 </a:t>
            </a:r>
            <a:r>
              <a:rPr lang="en-US" sz="1000" i="1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CalEnviroScreen</a:t>
            </a:r>
            <a:r>
              <a:rPr lang="en-US" sz="1000" i="1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3.0</a:t>
            </a:r>
            <a:endParaRPr lang="en-US" sz="1000" dirty="0">
              <a:solidFill>
                <a:srgbClr val="505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1" y="219730"/>
            <a:ext cx="571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Disadvantaged Communities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0"/>
          <p:cNvSpPr>
            <a:spLocks noGrp="1"/>
          </p:cNvSpPr>
          <p:nvPr>
            <p:ph idx="1"/>
          </p:nvPr>
        </p:nvSpPr>
        <p:spPr>
          <a:xfrm>
            <a:off x="628650" y="1096027"/>
            <a:ext cx="7886700" cy="3304523"/>
          </a:xfrm>
        </p:spPr>
        <p:txBody>
          <a:bodyPr/>
          <a:lstStyle/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Share</a:t>
            </a:r>
          </a:p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Commute Time</a:t>
            </a:r>
          </a:p>
          <a:p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Flow Patterns  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019633"/>
            <a:ext cx="2347331" cy="1991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59" y="2571750"/>
            <a:ext cx="3803655" cy="18530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341" y="3562350"/>
            <a:ext cx="4747779" cy="950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8600" y="285749"/>
            <a:ext cx="9601200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76200" y="-12189"/>
            <a:ext cx="1734446" cy="1059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1" y="219730"/>
            <a:ext cx="365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Travel Patterns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7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2016 ITERIS COLORS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0066ED"/>
      </a:accent1>
      <a:accent2>
        <a:srgbClr val="00B0F0"/>
      </a:accent2>
      <a:accent3>
        <a:srgbClr val="15BF49"/>
      </a:accent3>
      <a:accent4>
        <a:srgbClr val="F7931E"/>
      </a:accent4>
      <a:accent5>
        <a:srgbClr val="0066ED"/>
      </a:accent5>
      <a:accent6>
        <a:srgbClr val="15BF49"/>
      </a:accent6>
      <a:hlink>
        <a:srgbClr val="0066ED"/>
      </a:hlink>
      <a:folHlink>
        <a:srgbClr val="8496B0"/>
      </a:folHlink>
    </a:clrScheme>
    <a:fontScheme name="Iter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FF6362C4-73FE-794C-831B-4E33CE01AF2E}" vid="{33355A91-4A46-8945-B1B8-DF5DDF395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16 ITERIS COLORS">
    <a:dk1>
      <a:sysClr val="windowText" lastClr="000000"/>
    </a:dk1>
    <a:lt1>
      <a:sysClr val="window" lastClr="FFFFFF"/>
    </a:lt1>
    <a:dk2>
      <a:srgbClr val="0070C0"/>
    </a:dk2>
    <a:lt2>
      <a:srgbClr val="FFFFFF"/>
    </a:lt2>
    <a:accent1>
      <a:srgbClr val="0066ED"/>
    </a:accent1>
    <a:accent2>
      <a:srgbClr val="00B0F0"/>
    </a:accent2>
    <a:accent3>
      <a:srgbClr val="15BF49"/>
    </a:accent3>
    <a:accent4>
      <a:srgbClr val="F7931E"/>
    </a:accent4>
    <a:accent5>
      <a:srgbClr val="0066ED"/>
    </a:accent5>
    <a:accent6>
      <a:srgbClr val="15BF49"/>
    </a:accent6>
    <a:hlink>
      <a:srgbClr val="0066ED"/>
    </a:hlink>
    <a:folHlink>
      <a:srgbClr val="8496B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995</Words>
  <Application>Microsoft Office PowerPoint</Application>
  <PresentationFormat>On-screen Show (16:9)</PresentationFormat>
  <Paragraphs>555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Bookman Old Style</vt:lpstr>
      <vt:lpstr>Calibri</vt:lpstr>
      <vt:lpstr>Calibri Light</vt:lpstr>
      <vt:lpstr>Courier New</vt:lpstr>
      <vt:lpstr>Georgia</vt:lpstr>
      <vt:lpstr>Times New Roman</vt:lpstr>
      <vt:lpstr>Verdana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McCombs</dc:creator>
  <cp:lastModifiedBy>Caitlin Brooks</cp:lastModifiedBy>
  <cp:revision>157</cp:revision>
  <cp:lastPrinted>2020-03-05T23:39:43Z</cp:lastPrinted>
  <dcterms:created xsi:type="dcterms:W3CDTF">2018-04-16T20:09:10Z</dcterms:created>
  <dcterms:modified xsi:type="dcterms:W3CDTF">2020-03-05T23:40:26Z</dcterms:modified>
</cp:coreProperties>
</file>