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20" r:id="rId2"/>
  </p:sldMasterIdLst>
  <p:notesMasterIdLst>
    <p:notesMasterId r:id="rId9"/>
  </p:notesMasterIdLst>
  <p:handoutMasterIdLst>
    <p:handoutMasterId r:id="rId10"/>
  </p:handoutMasterIdLst>
  <p:sldIdLst>
    <p:sldId id="256" r:id="rId3"/>
    <p:sldId id="448" r:id="rId4"/>
    <p:sldId id="447" r:id="rId5"/>
    <p:sldId id="425" r:id="rId6"/>
    <p:sldId id="446" r:id="rId7"/>
    <p:sldId id="445"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D48A72-F52B-498D-91B9-AE29F845CB6C}">
          <p14:sldIdLst>
            <p14:sldId id="256"/>
            <p14:sldId id="448"/>
            <p14:sldId id="447"/>
            <p14:sldId id="425"/>
            <p14:sldId id="446"/>
            <p14:sldId id="445"/>
          </p14:sldIdLst>
        </p14:section>
      </p14:sectionLst>
    </p:ext>
    <p:ext uri="{EFAFB233-063F-42B5-8137-9DF3F51BA10A}">
      <p15:sldGuideLst xmlns:p15="http://schemas.microsoft.com/office/powerpoint/2012/main">
        <p15:guide id="1" orient="horz" pos="2112" userDrawn="1">
          <p15:clr>
            <a:srgbClr val="A4A3A4"/>
          </p15:clr>
        </p15:guide>
        <p15:guide id="2" pos="1296" userDrawn="1">
          <p15:clr>
            <a:srgbClr val="A4A3A4"/>
          </p15:clr>
        </p15:guide>
        <p15:guide id="3" orient="horz" pos="2907">
          <p15:clr>
            <a:srgbClr val="A4A3A4"/>
          </p15:clr>
        </p15:guide>
        <p15:guide id="4" pos="7428">
          <p15:clr>
            <a:srgbClr val="A4A3A4"/>
          </p15:clr>
        </p15:guide>
        <p15:guide id="5" pos="149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9E1"/>
    <a:srgbClr val="75CFF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65" autoAdjust="0"/>
    <p:restoredTop sz="78198" autoAdjust="0"/>
  </p:normalViewPr>
  <p:slideViewPr>
    <p:cSldViewPr snapToGrid="0" showGuides="1">
      <p:cViewPr varScale="1">
        <p:scale>
          <a:sx n="94" d="100"/>
          <a:sy n="94" d="100"/>
        </p:scale>
        <p:origin x="1824" y="72"/>
      </p:cViewPr>
      <p:guideLst>
        <p:guide orient="horz" pos="2112"/>
        <p:guide pos="1296"/>
        <p:guide orient="horz" pos="2907"/>
        <p:guide pos="7428"/>
        <p:guide pos="1494"/>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5" d="100"/>
          <a:sy n="55" d="100"/>
        </p:scale>
        <p:origin x="-283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475"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2" y="0"/>
            <a:ext cx="3038475" cy="466578"/>
          </a:xfrm>
          <a:prstGeom prst="rect">
            <a:avLst/>
          </a:prstGeom>
        </p:spPr>
        <p:txBody>
          <a:bodyPr vert="horz" lIns="91440" tIns="45720" rIns="91440" bIns="45720" rtlCol="0"/>
          <a:lstStyle>
            <a:lvl1pPr algn="r">
              <a:defRPr sz="1200"/>
            </a:lvl1pPr>
          </a:lstStyle>
          <a:p>
            <a:fld id="{E5488BCC-4971-4729-BF05-38FEF422365A}" type="datetimeFigureOut">
              <a:rPr lang="en-US" smtClean="0"/>
              <a:t>3/4/2020</a:t>
            </a:fld>
            <a:endParaRPr lang="en-US" dirty="0"/>
          </a:p>
        </p:txBody>
      </p:sp>
      <p:sp>
        <p:nvSpPr>
          <p:cNvPr id="4" name="Footer Placeholder 3"/>
          <p:cNvSpPr>
            <a:spLocks noGrp="1"/>
          </p:cNvSpPr>
          <p:nvPr>
            <p:ph type="ftr" sz="quarter" idx="2"/>
          </p:nvPr>
        </p:nvSpPr>
        <p:spPr>
          <a:xfrm>
            <a:off x="4" y="8829822"/>
            <a:ext cx="3038475" cy="4665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2" y="8829822"/>
            <a:ext cx="3038475" cy="466578"/>
          </a:xfrm>
          <a:prstGeom prst="rect">
            <a:avLst/>
          </a:prstGeom>
        </p:spPr>
        <p:txBody>
          <a:bodyPr vert="horz" lIns="91440" tIns="45720" rIns="91440" bIns="45720" rtlCol="0" anchor="b"/>
          <a:lstStyle>
            <a:lvl1pPr algn="r">
              <a:defRPr sz="1200"/>
            </a:lvl1pPr>
          </a:lstStyle>
          <a:p>
            <a:fld id="{3F678CD1-38FA-4CC8-96AA-AF7675C208A9}" type="slidenum">
              <a:rPr lang="en-US" smtClean="0"/>
              <a:t>‹#›</a:t>
            </a:fld>
            <a:endParaRPr lang="en-US" dirty="0"/>
          </a:p>
        </p:txBody>
      </p:sp>
    </p:spTree>
    <p:extLst>
      <p:ext uri="{BB962C8B-B14F-4D97-AF65-F5344CB8AC3E}">
        <p14:creationId xmlns:p14="http://schemas.microsoft.com/office/powerpoint/2010/main" val="4260524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475"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2" y="0"/>
            <a:ext cx="3038475" cy="466578"/>
          </a:xfrm>
          <a:prstGeom prst="rect">
            <a:avLst/>
          </a:prstGeom>
        </p:spPr>
        <p:txBody>
          <a:bodyPr vert="horz" lIns="91440" tIns="45720" rIns="91440" bIns="45720" rtlCol="0"/>
          <a:lstStyle>
            <a:lvl1pPr algn="r">
              <a:defRPr sz="1200"/>
            </a:lvl1pPr>
          </a:lstStyle>
          <a:p>
            <a:fld id="{29FA54ED-7DC8-4360-9103-460BAE436645}" type="datetimeFigureOut">
              <a:rPr lang="en-US" smtClean="0"/>
              <a:t>3/4/2020</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4036"/>
            <a:ext cx="5607050" cy="366071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822"/>
            <a:ext cx="3038475" cy="46657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2" y="8829822"/>
            <a:ext cx="3038475" cy="466578"/>
          </a:xfrm>
          <a:prstGeom prst="rect">
            <a:avLst/>
          </a:prstGeom>
        </p:spPr>
        <p:txBody>
          <a:bodyPr vert="horz" lIns="91440" tIns="45720" rIns="91440" bIns="45720" rtlCol="0" anchor="b"/>
          <a:lstStyle>
            <a:lvl1pPr algn="r">
              <a:defRPr sz="1200"/>
            </a:lvl1pPr>
          </a:lstStyle>
          <a:p>
            <a:fld id="{AB5FA5D8-EF3A-4690-9C16-50AFF03AD9E0}" type="slidenum">
              <a:rPr lang="en-US" smtClean="0"/>
              <a:t>‹#›</a:t>
            </a:fld>
            <a:endParaRPr lang="en-US" dirty="0"/>
          </a:p>
        </p:txBody>
      </p:sp>
    </p:spTree>
    <p:extLst>
      <p:ext uri="{BB962C8B-B14F-4D97-AF65-F5344CB8AC3E}">
        <p14:creationId xmlns:p14="http://schemas.microsoft.com/office/powerpoint/2010/main" val="2487535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law.cornell.edu/cfr/text/49/37.137" TargetMode="External"/><Relationship Id="rId13" Type="http://schemas.openxmlformats.org/officeDocument/2006/relationships/hyperlink" Target="https://www.law.cornell.edu/cfr/text/49/37.155" TargetMode="External"/><Relationship Id="rId3" Type="http://schemas.openxmlformats.org/officeDocument/2006/relationships/hyperlink" Target="https://www.law.cornell.edu/definitions/index.php?width=840&amp;height=800&amp;iframe=true&amp;def_id=59b2e48ffc338fc1c77685fe4e37e96f&amp;term_occur=999&amp;term_src=Title:49:Chapter:A:Part:37:Subpart:F:37.131" TargetMode="External"/><Relationship Id="rId7" Type="http://schemas.openxmlformats.org/officeDocument/2006/relationships/hyperlink" Target="https://www.law.cornell.edu/definitions/index.php?width=840&amp;height=800&amp;iframe=true&amp;def_id=a06d74aca304f775614c95822ba0608d&amp;term_occur=999&amp;term_src=Title:49:Chapter:A:Part:37:Subpart:F:37.131" TargetMode="External"/><Relationship Id="rId12" Type="http://schemas.openxmlformats.org/officeDocument/2006/relationships/hyperlink" Target="https://www.law.cornell.edu/cfr/text/49/37.151"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law.cornell.edu/definitions/index.php?width=840&amp;height=800&amp;iframe=true&amp;def_id=8642c308f44fd40a56b2927c16226db9&amp;term_occur=999&amp;term_src=Title:49:Chapter:A:Part:37:Subpart:F:37.131" TargetMode="External"/><Relationship Id="rId11" Type="http://schemas.openxmlformats.org/officeDocument/2006/relationships/hyperlink" Target="https://www.law.cornell.edu/definitions/index.php?width=840&amp;height=800&amp;iframe=true&amp;def_id=31f6473c20eac75f58e904ff2d2c6b9c&amp;term_occur=999&amp;term_src=Title:49:Chapter:A:Part:37:Subpart:F:37.131" TargetMode="External"/><Relationship Id="rId5" Type="http://schemas.openxmlformats.org/officeDocument/2006/relationships/hyperlink" Target="https://www.law.cornell.edu/definitions/index.php?width=840&amp;height=800&amp;iframe=true&amp;def_id=2308cdfd6976ee04867446d486405107&amp;term_occur=999&amp;term_src=Title:49:Chapter:A:Part:37:Subpart:F:37.131" TargetMode="External"/><Relationship Id="rId15" Type="http://schemas.openxmlformats.org/officeDocument/2006/relationships/hyperlink" Target="https://www.law.cornell.edu/definitions/index.php?width=840&amp;height=800&amp;iframe=true&amp;def_id=e85e94ca39fdc083f49b8b23be63e486&amp;term_occur=999&amp;term_src=Title:49:Chapter:A:Part:37:Subpart:F:37.121" TargetMode="External"/><Relationship Id="rId10" Type="http://schemas.openxmlformats.org/officeDocument/2006/relationships/hyperlink" Target="https://www.law.cornell.edu/cfr/text/49/37.123" TargetMode="External"/><Relationship Id="rId4" Type="http://schemas.openxmlformats.org/officeDocument/2006/relationships/hyperlink" Target="https://www.law.cornell.edu/cfr/text/49/37.121" TargetMode="External"/><Relationship Id="rId9" Type="http://schemas.openxmlformats.org/officeDocument/2006/relationships/hyperlink" Target="https://www.law.cornell.edu/definitions/index.php?width=840&amp;height=800&amp;iframe=true&amp;def_id=f537db3f7b985581d3ea5a0d96a4c866&amp;term_occur=999&amp;term_src=Title:49:Chapter:A:Part:37:Subpart:F:37.131" TargetMode="External"/><Relationship Id="rId14" Type="http://schemas.openxmlformats.org/officeDocument/2006/relationships/hyperlink" Target="https://www.law.cornell.edu/definitions/index.php?width=840&amp;height=800&amp;iframe=true&amp;def_id=59b2e48ffc338fc1c77685fe4e37e96f&amp;term_occur=999&amp;term_src=Title:49:Chapter:A:Part:37:Subpart:F:37.12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FA5D8-EF3A-4690-9C16-50AFF03AD9E0}" type="slidenum">
              <a:rPr lang="en-US" smtClean="0"/>
              <a:t>1</a:t>
            </a:fld>
            <a:endParaRPr lang="en-US" dirty="0"/>
          </a:p>
        </p:txBody>
      </p:sp>
    </p:spTree>
    <p:extLst>
      <p:ext uri="{BB962C8B-B14F-4D97-AF65-F5344CB8AC3E}">
        <p14:creationId xmlns:p14="http://schemas.microsoft.com/office/powerpoint/2010/main" val="224124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accent1">
                    <a:lumMod val="50000"/>
                  </a:schemeClr>
                </a:solidFill>
                <a:latin typeface="+mn-lt"/>
              </a:rPr>
              <a:t>Describe ADA… 1991 Civil rights legislation,</a:t>
            </a:r>
            <a:r>
              <a:rPr lang="en-US" altLang="en-US" sz="1200" b="0" baseline="0" dirty="0" smtClean="0">
                <a:solidFill>
                  <a:schemeClr val="accent1">
                    <a:lumMod val="50000"/>
                  </a:schemeClr>
                </a:solidFill>
                <a:latin typeface="+mn-lt"/>
              </a:rPr>
              <a:t> Federal </a:t>
            </a:r>
            <a:r>
              <a:rPr lang="en-US" altLang="en-US" sz="1200" b="0" baseline="0" dirty="0" err="1" smtClean="0">
                <a:solidFill>
                  <a:schemeClr val="accent1">
                    <a:lumMod val="50000"/>
                  </a:schemeClr>
                </a:solidFill>
                <a:latin typeface="+mn-lt"/>
              </a:rPr>
              <a:t>regs</a:t>
            </a:r>
            <a:r>
              <a:rPr lang="en-US" altLang="en-US" sz="1200" b="0" baseline="0" dirty="0" smtClean="0">
                <a:solidFill>
                  <a:schemeClr val="accent1">
                    <a:lumMod val="50000"/>
                  </a:schemeClr>
                </a:solidFill>
                <a:latin typeface="+mn-lt"/>
              </a:rPr>
              <a:t> were developed to implement requirements of ADA, improving access and mobility to people who are unable to take traditional fixed route or rail service. </a:t>
            </a:r>
            <a:endParaRPr lang="en-US" altLang="en-US" sz="1200" b="0" dirty="0" smtClean="0">
              <a:solidFill>
                <a:schemeClr val="accent1">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accent1">
                    <a:lumMod val="50000"/>
                  </a:schemeClr>
                </a:solidFill>
                <a:latin typeface="+mn-lt"/>
              </a:rPr>
              <a:t>Paratransit is an on-demand door-to-door or curb-to-curb service (i.e. “dial-a-ride”) that is mandated by federal regulations and as a result is resource intensive to ensure compliance. Certain types</a:t>
            </a:r>
            <a:r>
              <a:rPr lang="en-US" altLang="en-US" sz="1200" b="0" baseline="0" dirty="0" smtClean="0">
                <a:solidFill>
                  <a:schemeClr val="accent1">
                    <a:lumMod val="50000"/>
                  </a:schemeClr>
                </a:solidFill>
                <a:latin typeface="+mn-lt"/>
              </a:rPr>
              <a:t> of train services or bus services are exempt, such as commuter and intercity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baseline="0" dirty="0" smtClean="0">
              <a:solidFill>
                <a:schemeClr val="accent1">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baseline="0" dirty="0" smtClean="0">
              <a:solidFill>
                <a:schemeClr val="accent1">
                  <a:lumMod val="50000"/>
                </a:schemeClr>
              </a:solidFill>
              <a:latin typeface="+mn-lt"/>
            </a:endParaRPr>
          </a:p>
          <a:p>
            <a:r>
              <a:rPr lang="en-US" sz="1200" b="1" i="0" kern="1200" dirty="0" smtClean="0">
                <a:solidFill>
                  <a:schemeClr val="tx1"/>
                </a:solidFill>
                <a:effectLst/>
                <a:latin typeface="+mn-lt"/>
                <a:ea typeface="+mn-ea"/>
                <a:cs typeface="+mn-cs"/>
              </a:rPr>
              <a:t>§ 37.131 Service criteria for complementary </a:t>
            </a:r>
            <a:r>
              <a:rPr lang="en-US" sz="1200" b="1" i="0" u="none" strike="noStrike" kern="1200" dirty="0" smtClean="0">
                <a:solidFill>
                  <a:schemeClr val="tx1"/>
                </a:solidFill>
                <a:effectLst/>
                <a:latin typeface="+mn-lt"/>
                <a:ea typeface="+mn-ea"/>
                <a:cs typeface="+mn-cs"/>
                <a:hlinkClick r:id="rId3"/>
              </a:rPr>
              <a:t>paratransit</a:t>
            </a:r>
            <a:r>
              <a:rPr lang="en-US" sz="1200" b="1"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following service criteria apply to complementary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required by </a:t>
            </a:r>
            <a:r>
              <a:rPr lang="en-US" sz="1200" b="0" i="0" u="none" strike="noStrike" kern="1200" dirty="0" smtClean="0">
                <a:solidFill>
                  <a:schemeClr val="tx1"/>
                </a:solidFill>
                <a:effectLst/>
                <a:latin typeface="+mn-lt"/>
                <a:ea typeface="+mn-ea"/>
                <a:cs typeface="+mn-cs"/>
                <a:hlinkClick r:id="rId4"/>
              </a:rPr>
              <a:t>§ 37.121</a:t>
            </a:r>
            <a:r>
              <a:rPr lang="en-US" sz="1200" b="0" i="0" kern="1200" dirty="0" smtClean="0">
                <a:solidFill>
                  <a:schemeClr val="tx1"/>
                </a:solidFill>
                <a:effectLst/>
                <a:latin typeface="+mn-lt"/>
                <a:ea typeface="+mn-ea"/>
                <a:cs typeface="+mn-cs"/>
              </a:rPr>
              <a:t> of this part.</a:t>
            </a:r>
          </a:p>
          <a:p>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Service Area</a:t>
            </a:r>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Bus.</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t>
            </a:r>
            <a:r>
              <a:rPr lang="en-US" sz="1200" b="1" i="0" kern="1200" dirty="0" err="1" smtClean="0">
                <a:solidFill>
                  <a:schemeClr val="tx1"/>
                </a:solidFill>
                <a:effectLst/>
                <a:latin typeface="+mn-lt"/>
                <a:ea typeface="+mn-ea"/>
                <a:cs typeface="+mn-cs"/>
              </a:rPr>
              <a:t>i</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The entity shall provide complementary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service to origins and destinations within corridors with a width of three-fourths of a mile on each side of each fixed route. The corridor shall include an area with a three-fourths of a mile radius at the ends of each fixed route.</a:t>
            </a:r>
          </a:p>
          <a:p>
            <a:r>
              <a:rPr lang="en-US" sz="1200" b="1" i="0" kern="1200" dirty="0" smtClean="0">
                <a:solidFill>
                  <a:schemeClr val="tx1"/>
                </a:solidFill>
                <a:effectLst/>
                <a:latin typeface="+mn-lt"/>
                <a:ea typeface="+mn-ea"/>
                <a:cs typeface="+mn-cs"/>
              </a:rPr>
              <a:t>(ii)</a:t>
            </a:r>
            <a:r>
              <a:rPr lang="en-US" sz="1200" b="0" i="0" kern="1200" dirty="0" smtClean="0">
                <a:solidFill>
                  <a:schemeClr val="tx1"/>
                </a:solidFill>
                <a:effectLst/>
                <a:latin typeface="+mn-lt"/>
                <a:ea typeface="+mn-ea"/>
                <a:cs typeface="+mn-cs"/>
              </a:rPr>
              <a:t> Within the core service area, the entity also shall provide service to small areas not inside any of the corridors but which are surrounded by corridors.</a:t>
            </a:r>
          </a:p>
          <a:p>
            <a:r>
              <a:rPr lang="en-US" sz="1200" b="1" i="0" kern="1200" dirty="0" smtClean="0">
                <a:solidFill>
                  <a:schemeClr val="tx1"/>
                </a:solidFill>
                <a:effectLst/>
                <a:latin typeface="+mn-lt"/>
                <a:ea typeface="+mn-ea"/>
                <a:cs typeface="+mn-cs"/>
              </a:rPr>
              <a:t>(iii)</a:t>
            </a:r>
            <a:r>
              <a:rPr lang="en-US" sz="1200" b="0" i="0" kern="1200" dirty="0" smtClean="0">
                <a:solidFill>
                  <a:schemeClr val="tx1"/>
                </a:solidFill>
                <a:effectLst/>
                <a:latin typeface="+mn-lt"/>
                <a:ea typeface="+mn-ea"/>
                <a:cs typeface="+mn-cs"/>
              </a:rPr>
              <a:t> Outside the core service area, the entity may designate corridors with widths from three-fourths of a mile up to one and one half miles on each side of a fixed route, based on local circumstances.</a:t>
            </a:r>
          </a:p>
          <a:p>
            <a:r>
              <a:rPr lang="en-US" sz="1200" b="1" i="0" kern="1200" dirty="0" smtClean="0">
                <a:solidFill>
                  <a:schemeClr val="tx1"/>
                </a:solidFill>
                <a:effectLst/>
                <a:latin typeface="+mn-lt"/>
                <a:ea typeface="+mn-ea"/>
                <a:cs typeface="+mn-cs"/>
              </a:rPr>
              <a:t>(iv)</a:t>
            </a:r>
            <a:r>
              <a:rPr lang="en-US" sz="1200" b="0" i="0" kern="1200" dirty="0" smtClean="0">
                <a:solidFill>
                  <a:schemeClr val="tx1"/>
                </a:solidFill>
                <a:effectLst/>
                <a:latin typeface="+mn-lt"/>
                <a:ea typeface="+mn-ea"/>
                <a:cs typeface="+mn-cs"/>
              </a:rPr>
              <a:t> For purposes of this paragraph, the core service area is that area in which corridors with a width of three-fourths of a mile on each side of each fixed route merge together such that, with few and small </a:t>
            </a:r>
            <a:r>
              <a:rPr lang="en-US" sz="1200" b="0" i="0" u="none" strike="noStrike" kern="1200" dirty="0" smtClean="0">
                <a:solidFill>
                  <a:schemeClr val="tx1"/>
                </a:solidFill>
                <a:effectLst/>
                <a:latin typeface="+mn-lt"/>
                <a:ea typeface="+mn-ea"/>
                <a:cs typeface="+mn-cs"/>
                <a:hlinkClick r:id="rId5"/>
              </a:rPr>
              <a:t>exceptions</a:t>
            </a:r>
            <a:r>
              <a:rPr lang="en-US" sz="1200" b="0" i="0" kern="1200" dirty="0" smtClean="0">
                <a:solidFill>
                  <a:schemeClr val="tx1"/>
                </a:solidFill>
                <a:effectLst/>
                <a:latin typeface="+mn-lt"/>
                <a:ea typeface="+mn-ea"/>
                <a:cs typeface="+mn-cs"/>
              </a:rPr>
              <a:t>, all origins and destinations within the area would be served.</a:t>
            </a:r>
          </a:p>
          <a:p>
            <a:r>
              <a:rPr lang="en-US" sz="1200" b="1" i="0" kern="12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Rail.</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t>
            </a:r>
            <a:r>
              <a:rPr lang="en-US" sz="1200" b="1" i="0" kern="1200" dirty="0" err="1" smtClean="0">
                <a:solidFill>
                  <a:schemeClr val="tx1"/>
                </a:solidFill>
                <a:effectLst/>
                <a:latin typeface="+mn-lt"/>
                <a:ea typeface="+mn-ea"/>
                <a:cs typeface="+mn-cs"/>
              </a:rPr>
              <a:t>i</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For rail systems, the service area shall consist of a circle with a radius of 3/4 of a mile around each </a:t>
            </a:r>
            <a:r>
              <a:rPr lang="en-US" sz="1200" b="0" i="0" u="none" strike="noStrike" kern="1200" dirty="0" smtClean="0">
                <a:solidFill>
                  <a:schemeClr val="tx1"/>
                </a:solidFill>
                <a:effectLst/>
                <a:latin typeface="+mn-lt"/>
                <a:ea typeface="+mn-ea"/>
                <a:cs typeface="+mn-cs"/>
                <a:hlinkClick r:id="rId6"/>
              </a:rPr>
              <a:t>station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(ii)</a:t>
            </a:r>
            <a:r>
              <a:rPr lang="en-US" sz="1200" b="0" i="0" kern="1200" dirty="0" smtClean="0">
                <a:solidFill>
                  <a:schemeClr val="tx1"/>
                </a:solidFill>
                <a:effectLst/>
                <a:latin typeface="+mn-lt"/>
                <a:ea typeface="+mn-ea"/>
                <a:cs typeface="+mn-cs"/>
              </a:rPr>
              <a:t> At end </a:t>
            </a:r>
            <a:r>
              <a:rPr lang="en-US" sz="1200" b="0" i="0" u="none" strike="noStrike" kern="1200" dirty="0" smtClean="0">
                <a:solidFill>
                  <a:schemeClr val="tx1"/>
                </a:solidFill>
                <a:effectLst/>
                <a:latin typeface="+mn-lt"/>
                <a:ea typeface="+mn-ea"/>
                <a:cs typeface="+mn-cs"/>
                <a:hlinkClick r:id="rId6"/>
              </a:rPr>
              <a:t>stations</a:t>
            </a:r>
            <a:r>
              <a:rPr lang="en-US" sz="1200" b="0" i="0" kern="1200" dirty="0" smtClean="0">
                <a:solidFill>
                  <a:schemeClr val="tx1"/>
                </a:solidFill>
                <a:effectLst/>
                <a:latin typeface="+mn-lt"/>
                <a:ea typeface="+mn-ea"/>
                <a:cs typeface="+mn-cs"/>
              </a:rPr>
              <a:t> and other </a:t>
            </a:r>
            <a:r>
              <a:rPr lang="en-US" sz="1200" b="0" i="0" u="none" strike="noStrike" kern="1200" dirty="0" smtClean="0">
                <a:solidFill>
                  <a:schemeClr val="tx1"/>
                </a:solidFill>
                <a:effectLst/>
                <a:latin typeface="+mn-lt"/>
                <a:ea typeface="+mn-ea"/>
                <a:cs typeface="+mn-cs"/>
                <a:hlinkClick r:id="rId6"/>
              </a:rPr>
              <a:t>stations</a:t>
            </a:r>
            <a:r>
              <a:rPr lang="en-US" sz="1200" b="0" i="0" kern="1200" dirty="0" smtClean="0">
                <a:solidFill>
                  <a:schemeClr val="tx1"/>
                </a:solidFill>
                <a:effectLst/>
                <a:latin typeface="+mn-lt"/>
                <a:ea typeface="+mn-ea"/>
                <a:cs typeface="+mn-cs"/>
              </a:rPr>
              <a:t> in outlying areas, the entity may designate circles with radii of up to 1 1/2 miles as part of its service area, based on local circumstances.</a:t>
            </a:r>
          </a:p>
          <a:p>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Jurisdictional boundaries.</a:t>
            </a:r>
            <a:r>
              <a:rPr lang="en-US" sz="1200" b="0" i="0" kern="1200" dirty="0" smtClean="0">
                <a:solidFill>
                  <a:schemeClr val="tx1"/>
                </a:solidFill>
                <a:effectLst/>
                <a:latin typeface="+mn-lt"/>
                <a:ea typeface="+mn-ea"/>
                <a:cs typeface="+mn-cs"/>
              </a:rPr>
              <a:t> Notwithstanding any other provision of this paragraph, an entity is not required to provide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service in an area outside the boundaries of the jurisdiction(s) in which it </a:t>
            </a:r>
            <a:r>
              <a:rPr lang="en-US" sz="1200" b="0" i="0" u="none" strike="noStrike" kern="1200" dirty="0" smtClean="0">
                <a:solidFill>
                  <a:schemeClr val="tx1"/>
                </a:solidFill>
                <a:effectLst/>
                <a:latin typeface="+mn-lt"/>
                <a:ea typeface="+mn-ea"/>
                <a:cs typeface="+mn-cs"/>
                <a:hlinkClick r:id="rId7"/>
              </a:rPr>
              <a:t>operates</a:t>
            </a:r>
            <a:r>
              <a:rPr lang="en-US" sz="1200" b="0" i="0" kern="1200" dirty="0" smtClean="0">
                <a:solidFill>
                  <a:schemeClr val="tx1"/>
                </a:solidFill>
                <a:effectLst/>
                <a:latin typeface="+mn-lt"/>
                <a:ea typeface="+mn-ea"/>
                <a:cs typeface="+mn-cs"/>
              </a:rPr>
              <a:t>, if the entity does not have legal authority to operate in that area. The entity shall take all practicable steps to provide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service to any part of its service area.</a:t>
            </a:r>
          </a:p>
          <a:p>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Response time.</a:t>
            </a:r>
            <a:r>
              <a:rPr lang="en-US" sz="1200" b="0" i="0" kern="1200" dirty="0" smtClean="0">
                <a:solidFill>
                  <a:schemeClr val="tx1"/>
                </a:solidFill>
                <a:effectLst/>
                <a:latin typeface="+mn-lt"/>
                <a:ea typeface="+mn-ea"/>
                <a:cs typeface="+mn-cs"/>
              </a:rPr>
              <a:t> The entity shall schedule and provide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service to any ADA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eligible person at any requested time on a particular day in response to a request for service made the previous day. Reservations may be taken by reservation agents or by mechanical means.</a:t>
            </a:r>
          </a:p>
          <a:p>
            <a:r>
              <a:rPr lang="en-US" sz="1200" b="1" i="0" kern="12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The entity shall make reservation service available during at least all normal business hours of the entity's administrative offices, as well as during times, comparable to normal business hours, on a day when the entity's offices are not open before a service day.</a:t>
            </a:r>
          </a:p>
          <a:p>
            <a:r>
              <a:rPr lang="en-US" sz="1200" b="1" i="0" kern="12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The entity may negotiate pickup times with the individual, but the entity shall not require an ADA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eligible individual to schedule a trip to begin more than one hour before or after the individual's desired departure time.</a:t>
            </a:r>
          </a:p>
          <a:p>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The entity may use real-time scheduling in providing complementary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service.</a:t>
            </a:r>
          </a:p>
          <a:p>
            <a:r>
              <a:rPr lang="en-US" sz="1200" b="1" i="0" kern="12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The entity may permit advance reservations to be made up to 14 days in advance of an ADA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eligible individual's desired trips. When an entity proposes to change its reservations system, it shall comply with the public participation requirements equivalent to those of </a:t>
            </a:r>
            <a:r>
              <a:rPr lang="en-US" sz="1200" b="0" i="0" u="none" strike="noStrike" kern="1200" dirty="0" smtClean="0">
                <a:solidFill>
                  <a:schemeClr val="tx1"/>
                </a:solidFill>
                <a:effectLst/>
                <a:latin typeface="+mn-lt"/>
                <a:ea typeface="+mn-ea"/>
                <a:cs typeface="+mn-cs"/>
                <a:hlinkClick r:id="rId8"/>
              </a:rPr>
              <a:t>§ 37.137</a:t>
            </a:r>
            <a:r>
              <a:rPr lang="en-US" sz="1200" b="0" i="0" kern="1200" dirty="0" smtClean="0">
                <a:solidFill>
                  <a:schemeClr val="tx1"/>
                </a:solidFill>
                <a:effectLst/>
                <a:latin typeface="+mn-lt"/>
                <a:ea typeface="+mn-ea"/>
                <a:cs typeface="+mn-cs"/>
              </a:rPr>
              <a:t> (b) and (c).</a:t>
            </a:r>
          </a:p>
          <a:p>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Fares.</a:t>
            </a:r>
            <a:r>
              <a:rPr lang="en-US" sz="1200" b="0" i="0" kern="1200" dirty="0" smtClean="0">
                <a:solidFill>
                  <a:schemeClr val="tx1"/>
                </a:solidFill>
                <a:effectLst/>
                <a:latin typeface="+mn-lt"/>
                <a:ea typeface="+mn-ea"/>
                <a:cs typeface="+mn-cs"/>
              </a:rPr>
              <a:t> The fare for a trip charged to an ADA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eligible user of the complementary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service shall not exceed twice the fare that would be charged to an individual paying full fare (</a:t>
            </a:r>
            <a:r>
              <a:rPr lang="en-US" sz="1200" b="0" i="1" kern="1200" dirty="0" smtClean="0">
                <a:solidFill>
                  <a:schemeClr val="tx1"/>
                </a:solidFill>
                <a:effectLst/>
                <a:latin typeface="+mn-lt"/>
                <a:ea typeface="+mn-ea"/>
                <a:cs typeface="+mn-cs"/>
              </a:rPr>
              <a:t>i.e.</a:t>
            </a:r>
            <a:r>
              <a:rPr lang="en-US" sz="1200" b="0" i="0" kern="1200" dirty="0" smtClean="0">
                <a:solidFill>
                  <a:schemeClr val="tx1"/>
                </a:solidFill>
                <a:effectLst/>
                <a:latin typeface="+mn-lt"/>
                <a:ea typeface="+mn-ea"/>
                <a:cs typeface="+mn-cs"/>
              </a:rPr>
              <a:t>, without regard to discounts) for a trip of similar length, at a similar time of day, on the entity's </a:t>
            </a:r>
            <a:r>
              <a:rPr lang="en-US" sz="1200" b="0" i="0" u="none" strike="noStrike" kern="1200" dirty="0" smtClean="0">
                <a:solidFill>
                  <a:schemeClr val="tx1"/>
                </a:solidFill>
                <a:effectLst/>
                <a:latin typeface="+mn-lt"/>
                <a:ea typeface="+mn-ea"/>
                <a:cs typeface="+mn-cs"/>
                <a:hlinkClick r:id="rId9"/>
              </a:rPr>
              <a:t>fixed route system</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In calculating the full fare that would be paid by an individual using the </a:t>
            </a:r>
            <a:r>
              <a:rPr lang="en-US" sz="1200" b="0" i="0" u="none" strike="noStrike" kern="1200" dirty="0" smtClean="0">
                <a:solidFill>
                  <a:schemeClr val="tx1"/>
                </a:solidFill>
                <a:effectLst/>
                <a:latin typeface="+mn-lt"/>
                <a:ea typeface="+mn-ea"/>
                <a:cs typeface="+mn-cs"/>
                <a:hlinkClick r:id="rId9"/>
              </a:rPr>
              <a:t>fixed route system</a:t>
            </a:r>
            <a:r>
              <a:rPr lang="en-US" sz="1200" b="0" i="0" kern="1200" dirty="0" smtClean="0">
                <a:solidFill>
                  <a:schemeClr val="tx1"/>
                </a:solidFill>
                <a:effectLst/>
                <a:latin typeface="+mn-lt"/>
                <a:ea typeface="+mn-ea"/>
                <a:cs typeface="+mn-cs"/>
              </a:rPr>
              <a:t>, the entity may include transfer and premium charges applicable to a trip of similar length, at a similar time of day, on the </a:t>
            </a:r>
            <a:r>
              <a:rPr lang="en-US" sz="1200" b="0" i="0" u="none" strike="noStrike" kern="1200" dirty="0" smtClean="0">
                <a:solidFill>
                  <a:schemeClr val="tx1"/>
                </a:solidFill>
                <a:effectLst/>
                <a:latin typeface="+mn-lt"/>
                <a:ea typeface="+mn-ea"/>
                <a:cs typeface="+mn-cs"/>
                <a:hlinkClick r:id="rId9"/>
              </a:rPr>
              <a:t>fixed route system</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The fares for individuals accompanying ADA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eligible individuals, who are provided service under </a:t>
            </a:r>
            <a:r>
              <a:rPr lang="en-US" sz="1200" b="0" i="0" u="none" strike="noStrike" kern="1200" dirty="0" smtClean="0">
                <a:solidFill>
                  <a:schemeClr val="tx1"/>
                </a:solidFill>
                <a:effectLst/>
                <a:latin typeface="+mn-lt"/>
                <a:ea typeface="+mn-ea"/>
                <a:cs typeface="+mn-cs"/>
                <a:hlinkClick r:id="rId10"/>
              </a:rPr>
              <a:t>§ 37.123</a:t>
            </a:r>
            <a:r>
              <a:rPr lang="en-US" sz="1200" b="0" i="0" kern="1200" dirty="0" smtClean="0">
                <a:solidFill>
                  <a:schemeClr val="tx1"/>
                </a:solidFill>
                <a:effectLst/>
                <a:latin typeface="+mn-lt"/>
                <a:ea typeface="+mn-ea"/>
                <a:cs typeface="+mn-cs"/>
              </a:rPr>
              <a:t> (f) of this part, shall be the same as for the ADA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eligible individuals they are accompanying.</a:t>
            </a:r>
          </a:p>
          <a:p>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 personal care attendant shall not be charged for complementary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service.</a:t>
            </a:r>
          </a:p>
          <a:p>
            <a:r>
              <a:rPr lang="en-US" sz="1200" b="1" i="0" kern="12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The entity may charge a fare higher than otherwise permitted by this paragraph to a social service agency or other organization for agency trips (</a:t>
            </a:r>
            <a:r>
              <a:rPr lang="en-US" sz="1200" b="1" i="1" kern="1200" dirty="0" smtClean="0">
                <a:solidFill>
                  <a:schemeClr val="tx1"/>
                </a:solidFill>
                <a:effectLst/>
                <a:latin typeface="+mn-lt"/>
                <a:ea typeface="+mn-ea"/>
                <a:cs typeface="+mn-cs"/>
              </a:rPr>
              <a:t>i.e.</a:t>
            </a:r>
            <a:r>
              <a:rPr lang="en-US" sz="1200" b="0" i="0" kern="1200" dirty="0" smtClean="0">
                <a:solidFill>
                  <a:schemeClr val="tx1"/>
                </a:solidFill>
                <a:effectLst/>
                <a:latin typeface="+mn-lt"/>
                <a:ea typeface="+mn-ea"/>
                <a:cs typeface="+mn-cs"/>
              </a:rPr>
              <a:t>, trips guaranteed to the organization).</a:t>
            </a:r>
          </a:p>
          <a:p>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Trip purpose restrictions.</a:t>
            </a:r>
            <a:r>
              <a:rPr lang="en-US" sz="1200" b="0" i="0" kern="1200" dirty="0" smtClean="0">
                <a:solidFill>
                  <a:schemeClr val="tx1"/>
                </a:solidFill>
                <a:effectLst/>
                <a:latin typeface="+mn-lt"/>
                <a:ea typeface="+mn-ea"/>
                <a:cs typeface="+mn-cs"/>
              </a:rPr>
              <a:t> The entity shall not impose restrictions or priorities based on trip purpose.</a:t>
            </a:r>
          </a:p>
          <a:p>
            <a:r>
              <a:rPr lang="en-US" sz="1200" b="1" i="0"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Hours and days of service.</a:t>
            </a:r>
            <a:r>
              <a:rPr lang="en-US" sz="1200" b="0" i="0" kern="1200" dirty="0" smtClean="0">
                <a:solidFill>
                  <a:schemeClr val="tx1"/>
                </a:solidFill>
                <a:effectLst/>
                <a:latin typeface="+mn-lt"/>
                <a:ea typeface="+mn-ea"/>
                <a:cs typeface="+mn-cs"/>
              </a:rPr>
              <a:t> The complementary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service shall be available throughout the same hours and days as the entity's fixed route service.</a:t>
            </a:r>
          </a:p>
          <a:p>
            <a:r>
              <a:rPr lang="en-US" sz="1200" b="1" i="0" kern="12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Capacity constraints.</a:t>
            </a:r>
            <a:r>
              <a:rPr lang="en-US" sz="1200" b="0" i="0" kern="1200" dirty="0" smtClean="0">
                <a:solidFill>
                  <a:schemeClr val="tx1"/>
                </a:solidFill>
                <a:effectLst/>
                <a:latin typeface="+mn-lt"/>
                <a:ea typeface="+mn-ea"/>
                <a:cs typeface="+mn-cs"/>
              </a:rPr>
              <a:t> The entity shall not limit the availability of complementary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service to ADA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eligible individuals by any of the following:</a:t>
            </a:r>
          </a:p>
          <a:p>
            <a:r>
              <a:rPr lang="en-US" sz="1200" b="1" i="0" kern="12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Restrictions on the number of trips an individual will be provided;</a:t>
            </a:r>
          </a:p>
          <a:p>
            <a:r>
              <a:rPr lang="en-US" sz="1200" b="1" i="0" kern="12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Waiting lists for access to the service; or</a:t>
            </a:r>
          </a:p>
          <a:p>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Any operational pattern or practice that significantly limits the availability of service to ADA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eligible persons.</a:t>
            </a:r>
          </a:p>
          <a:p>
            <a:r>
              <a:rPr lang="en-US" sz="1200" b="1" i="0" kern="1200" dirty="0" smtClean="0">
                <a:solidFill>
                  <a:schemeClr val="tx1"/>
                </a:solidFill>
                <a:effectLst/>
                <a:latin typeface="+mn-lt"/>
                <a:ea typeface="+mn-ea"/>
                <a:cs typeface="+mn-cs"/>
              </a:rPr>
              <a:t>(</a:t>
            </a:r>
            <a:r>
              <a:rPr lang="en-US" sz="1200" b="1" i="0" kern="1200" dirty="0" err="1" smtClean="0">
                <a:solidFill>
                  <a:schemeClr val="tx1"/>
                </a:solidFill>
                <a:effectLst/>
                <a:latin typeface="+mn-lt"/>
                <a:ea typeface="+mn-ea"/>
                <a:cs typeface="+mn-cs"/>
              </a:rPr>
              <a:t>i</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Such patterns or practices include, but are not limited to, the following:</a:t>
            </a:r>
          </a:p>
          <a:p>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Substantial numbers of significantly untimely pickups for initial or return trips;</a:t>
            </a:r>
          </a:p>
          <a:p>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Substantial numbers of trip denials or missed trips;</a:t>
            </a:r>
          </a:p>
          <a:p>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Substantial numbers of trips with excessive trip lengths.</a:t>
            </a:r>
          </a:p>
          <a:p>
            <a:r>
              <a:rPr lang="en-US" sz="1200" b="1" i="0" kern="1200" dirty="0" smtClean="0">
                <a:solidFill>
                  <a:schemeClr val="tx1"/>
                </a:solidFill>
                <a:effectLst/>
                <a:latin typeface="+mn-lt"/>
                <a:ea typeface="+mn-ea"/>
                <a:cs typeface="+mn-cs"/>
              </a:rPr>
              <a:t>(ii)</a:t>
            </a:r>
            <a:r>
              <a:rPr lang="en-US" sz="1200" b="0" i="0" kern="1200" dirty="0" smtClean="0">
                <a:solidFill>
                  <a:schemeClr val="tx1"/>
                </a:solidFill>
                <a:effectLst/>
                <a:latin typeface="+mn-lt"/>
                <a:ea typeface="+mn-ea"/>
                <a:cs typeface="+mn-cs"/>
              </a:rPr>
              <a:t> Operational problems attributable to causes beyond the control of the entity (including, but not limited to, weather or traffic conditions affecting all vehicular traffic that were not anticipated at the time a trip was scheduled) shall not be a basis for determining that such a pattern or practice exists.</a:t>
            </a:r>
          </a:p>
          <a:p>
            <a:r>
              <a:rPr lang="en-US" sz="1200" b="1" i="0" kern="1200" dirty="0" smtClean="0">
                <a:solidFill>
                  <a:schemeClr val="tx1"/>
                </a:solidFill>
                <a:effectLst/>
                <a:latin typeface="+mn-lt"/>
                <a:ea typeface="+mn-ea"/>
                <a:cs typeface="+mn-cs"/>
              </a:rPr>
              <a:t>(g)</a:t>
            </a:r>
            <a:r>
              <a:rPr lang="en-US" sz="1200" b="0" i="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Additional service.</a:t>
            </a:r>
            <a:r>
              <a:rPr lang="en-US" sz="1200" b="0" i="0" kern="1200" dirty="0" smtClean="0">
                <a:solidFill>
                  <a:schemeClr val="tx1"/>
                </a:solidFill>
                <a:effectLst/>
                <a:latin typeface="+mn-lt"/>
                <a:ea typeface="+mn-ea"/>
                <a:cs typeface="+mn-cs"/>
              </a:rPr>
              <a:t> Public entities may provide complementary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service to ADA </a:t>
            </a:r>
            <a:r>
              <a:rPr lang="en-US" sz="1200" b="0" i="0" u="none" strike="noStrike" kern="1200" dirty="0" smtClean="0">
                <a:solidFill>
                  <a:schemeClr val="tx1"/>
                </a:solidFill>
                <a:effectLst/>
                <a:latin typeface="+mn-lt"/>
                <a:ea typeface="+mn-ea"/>
                <a:cs typeface="+mn-cs"/>
                <a:hlinkClick r:id="rId3"/>
              </a:rPr>
              <a:t>paratransit</a:t>
            </a:r>
            <a:r>
              <a:rPr lang="en-US" sz="1200" b="0" i="0" kern="1200" dirty="0" smtClean="0">
                <a:solidFill>
                  <a:schemeClr val="tx1"/>
                </a:solidFill>
                <a:effectLst/>
                <a:latin typeface="+mn-lt"/>
                <a:ea typeface="+mn-ea"/>
                <a:cs typeface="+mn-cs"/>
              </a:rPr>
              <a:t> eligible individuals exceeding that provided for in this section. However, only the cost of service provided for in this section may be considered in a </a:t>
            </a:r>
            <a:r>
              <a:rPr lang="en-US" sz="1200" b="0" i="0" u="none" strike="noStrike" kern="1200" dirty="0" smtClean="0">
                <a:solidFill>
                  <a:schemeClr val="tx1"/>
                </a:solidFill>
                <a:effectLst/>
                <a:latin typeface="+mn-lt"/>
                <a:ea typeface="+mn-ea"/>
                <a:cs typeface="+mn-cs"/>
                <a:hlinkClick r:id="rId11"/>
              </a:rPr>
              <a:t>public entity</a:t>
            </a:r>
            <a:r>
              <a:rPr lang="en-US" sz="1200" b="0" i="0" kern="1200" dirty="0" smtClean="0">
                <a:solidFill>
                  <a:schemeClr val="tx1"/>
                </a:solidFill>
                <a:effectLst/>
                <a:latin typeface="+mn-lt"/>
                <a:ea typeface="+mn-ea"/>
                <a:cs typeface="+mn-cs"/>
              </a:rPr>
              <a:t>'s request for an undue financial burden waiver under §§ </a:t>
            </a:r>
            <a:r>
              <a:rPr lang="en-US" sz="1200" b="0" i="0" u="none" strike="noStrike" kern="1200" dirty="0" smtClean="0">
                <a:solidFill>
                  <a:schemeClr val="tx1"/>
                </a:solidFill>
                <a:effectLst/>
                <a:latin typeface="+mn-lt"/>
                <a:ea typeface="+mn-ea"/>
                <a:cs typeface="+mn-cs"/>
                <a:hlinkClick r:id="rId12"/>
              </a:rPr>
              <a:t>37.151</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13"/>
              </a:rPr>
              <a:t>37.155</a:t>
            </a:r>
            <a:r>
              <a:rPr lang="en-US" sz="1200" b="0" i="0" kern="1200" dirty="0" smtClean="0">
                <a:solidFill>
                  <a:schemeClr val="tx1"/>
                </a:solidFill>
                <a:effectLst/>
                <a:latin typeface="+mn-lt"/>
                <a:ea typeface="+mn-ea"/>
                <a:cs typeface="+mn-cs"/>
              </a:rPr>
              <a:t> of this part.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smtClean="0">
              <a:solidFill>
                <a:schemeClr val="accent1">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smtClean="0">
              <a:solidFill>
                <a:schemeClr val="accent1">
                  <a:lumMod val="50000"/>
                </a:schemeClr>
              </a:solidFill>
              <a:latin typeface="+mn-lt"/>
            </a:endParaRPr>
          </a:p>
          <a:p>
            <a:r>
              <a:rPr lang="en-US" sz="1200" b="1" i="0" kern="1200" dirty="0" smtClean="0">
                <a:solidFill>
                  <a:schemeClr val="tx1"/>
                </a:solidFill>
                <a:effectLst/>
                <a:latin typeface="+mn-lt"/>
                <a:ea typeface="+mn-ea"/>
                <a:cs typeface="+mn-cs"/>
              </a:rPr>
              <a:t>§ 37.121 Requirement for comparable complementary </a:t>
            </a:r>
            <a:r>
              <a:rPr lang="en-US" sz="1200" b="1" i="0" u="none" strike="noStrike" kern="1200" dirty="0" smtClean="0">
                <a:solidFill>
                  <a:schemeClr val="tx1"/>
                </a:solidFill>
                <a:effectLst/>
                <a:latin typeface="+mn-lt"/>
                <a:ea typeface="+mn-ea"/>
                <a:cs typeface="+mn-cs"/>
                <a:hlinkClick r:id="rId14"/>
              </a:rPr>
              <a:t>paratransit</a:t>
            </a:r>
            <a:r>
              <a:rPr lang="en-US" sz="1200" b="1" i="0" kern="1200" dirty="0" smtClean="0">
                <a:solidFill>
                  <a:schemeClr val="tx1"/>
                </a:solidFill>
                <a:effectLst/>
                <a:latin typeface="+mn-lt"/>
                <a:ea typeface="+mn-ea"/>
                <a:cs typeface="+mn-cs"/>
              </a:rPr>
              <a:t> service.</a:t>
            </a:r>
          </a:p>
          <a:p>
            <a:r>
              <a:rPr lang="en-US" sz="1200" b="1" i="0" kern="1200" dirty="0" smtClean="0">
                <a:solidFill>
                  <a:schemeClr val="tx1"/>
                </a:solidFill>
                <a:effectLst/>
                <a:latin typeface="+mn-lt"/>
                <a:ea typeface="+mn-ea"/>
                <a:cs typeface="+mn-cs"/>
              </a:rPr>
              <a:t>----- (c)</a:t>
            </a:r>
            <a:r>
              <a:rPr lang="en-US" sz="1200" b="0" i="0" kern="1200" dirty="0" smtClean="0">
                <a:solidFill>
                  <a:schemeClr val="tx1"/>
                </a:solidFill>
                <a:effectLst/>
                <a:latin typeface="+mn-lt"/>
                <a:ea typeface="+mn-ea"/>
                <a:cs typeface="+mn-cs"/>
              </a:rPr>
              <a:t> Requirements for complementary </a:t>
            </a:r>
            <a:r>
              <a:rPr lang="en-US" sz="1200" b="0" i="0" u="none" strike="noStrike" kern="1200" dirty="0" smtClean="0">
                <a:solidFill>
                  <a:schemeClr val="tx1"/>
                </a:solidFill>
                <a:effectLst/>
                <a:latin typeface="+mn-lt"/>
                <a:ea typeface="+mn-ea"/>
                <a:cs typeface="+mn-cs"/>
                <a:hlinkClick r:id="rId14"/>
              </a:rPr>
              <a:t>paratransit</a:t>
            </a:r>
            <a:r>
              <a:rPr lang="en-US" sz="1200" b="0" i="0" kern="1200" dirty="0" smtClean="0">
                <a:solidFill>
                  <a:schemeClr val="tx1"/>
                </a:solidFill>
                <a:effectLst/>
                <a:latin typeface="+mn-lt"/>
                <a:ea typeface="+mn-ea"/>
                <a:cs typeface="+mn-cs"/>
              </a:rPr>
              <a:t> do not apply to commuter </a:t>
            </a:r>
            <a:r>
              <a:rPr lang="en-US" sz="1200" b="0" i="0" u="none" strike="noStrike" kern="1200" dirty="0" smtClean="0">
                <a:solidFill>
                  <a:schemeClr val="tx1"/>
                </a:solidFill>
                <a:effectLst/>
                <a:latin typeface="+mn-lt"/>
                <a:ea typeface="+mn-ea"/>
                <a:cs typeface="+mn-cs"/>
                <a:hlinkClick r:id="rId15"/>
              </a:rPr>
              <a:t>bus</a:t>
            </a:r>
            <a:r>
              <a:rPr lang="en-US" sz="1200" b="0" i="0" kern="1200" dirty="0" smtClean="0">
                <a:solidFill>
                  <a:schemeClr val="tx1"/>
                </a:solidFill>
                <a:effectLst/>
                <a:latin typeface="+mn-lt"/>
                <a:ea typeface="+mn-ea"/>
                <a:cs typeface="+mn-cs"/>
              </a:rPr>
              <a:t>, commuter rail, or intercity rail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smtClean="0">
              <a:solidFill>
                <a:schemeClr val="accent1">
                  <a:lumMod val="50000"/>
                </a:schemeClr>
              </a:solidFill>
              <a:latin typeface="+mn-lt"/>
            </a:endParaRPr>
          </a:p>
          <a:p>
            <a:endParaRPr lang="en-US" dirty="0"/>
          </a:p>
        </p:txBody>
      </p:sp>
      <p:sp>
        <p:nvSpPr>
          <p:cNvPr id="4" name="Slide Number Placeholder 3"/>
          <p:cNvSpPr>
            <a:spLocks noGrp="1"/>
          </p:cNvSpPr>
          <p:nvPr>
            <p:ph type="sldNum" sz="quarter" idx="10"/>
          </p:nvPr>
        </p:nvSpPr>
        <p:spPr/>
        <p:txBody>
          <a:bodyPr/>
          <a:lstStyle/>
          <a:p>
            <a:fld id="{AB5FA5D8-EF3A-4690-9C16-50AFF03AD9E0}" type="slidenum">
              <a:rPr lang="en-US" smtClean="0"/>
              <a:t>2</a:t>
            </a:fld>
            <a:endParaRPr lang="en-US" dirty="0"/>
          </a:p>
        </p:txBody>
      </p:sp>
    </p:spTree>
    <p:extLst>
      <p:ext uri="{BB962C8B-B14F-4D97-AF65-F5344CB8AC3E}">
        <p14:creationId xmlns:p14="http://schemas.microsoft.com/office/powerpoint/2010/main" val="297789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smtClean="0">
                <a:solidFill>
                  <a:schemeClr val="accent1">
                    <a:lumMod val="50000"/>
                  </a:schemeClr>
                </a:solidFill>
                <a:latin typeface="+mn-lt"/>
              </a:rPr>
              <a:t>What is paratransit eligibility</a:t>
            </a:r>
            <a:r>
              <a:rPr lang="en-US" altLang="en-US" sz="1200" b="0" baseline="0" dirty="0" smtClean="0">
                <a:solidFill>
                  <a:schemeClr val="accent1">
                    <a:lumMod val="50000"/>
                  </a:schemeClr>
                </a:solidFill>
                <a:latin typeface="+mn-lt"/>
              </a:rPr>
              <a:t>, how is it determined. Industry </a:t>
            </a:r>
            <a:r>
              <a:rPr lang="en-US" altLang="en-US" sz="1200" b="0" baseline="0" dirty="0" err="1" smtClean="0">
                <a:solidFill>
                  <a:schemeClr val="accent1">
                    <a:lumMod val="50000"/>
                  </a:schemeClr>
                </a:solidFill>
                <a:latin typeface="+mn-lt"/>
              </a:rPr>
              <a:t>standa</a:t>
            </a:r>
            <a:r>
              <a:rPr lang="en-US" altLang="en-US" sz="1200" b="0" baseline="0" dirty="0" smtClean="0">
                <a:solidFill>
                  <a:schemeClr val="accent1">
                    <a:lumMod val="50000"/>
                  </a:schemeClr>
                </a:solidFill>
                <a:latin typeface="+mn-lt"/>
              </a:rPr>
              <a:t> </a:t>
            </a:r>
            <a:r>
              <a:rPr lang="en-US" altLang="en-US" sz="1200" b="0" dirty="0" smtClean="0">
                <a:solidFill>
                  <a:schemeClr val="accent1">
                    <a:lumMod val="50000"/>
                  </a:schemeClr>
                </a:solidFill>
                <a:latin typeface="+mn-lt"/>
              </a:rPr>
              <a:t>Evaluations can include functional assessment or review of materials provided by applicant’s doctors and/or licensed care providers. </a:t>
            </a:r>
          </a:p>
          <a:p>
            <a:endParaRPr lang="en-US" altLang="en-US" sz="900" b="0" dirty="0" smtClean="0">
              <a:solidFill>
                <a:schemeClr val="accent1">
                  <a:lumMod val="50000"/>
                </a:schemeClr>
              </a:solidFill>
              <a:latin typeface="+mn-lt"/>
            </a:endParaRPr>
          </a:p>
          <a:p>
            <a:r>
              <a:rPr lang="en-US" altLang="en-US" sz="1200" b="0" dirty="0" smtClean="0">
                <a:solidFill>
                  <a:schemeClr val="accent1">
                    <a:lumMod val="50000"/>
                  </a:schemeClr>
                </a:solidFill>
                <a:latin typeface="+mn-lt"/>
              </a:rPr>
              <a:t>Determinations regarding eligibility must be completed within 21 days.</a:t>
            </a:r>
          </a:p>
          <a:p>
            <a:endParaRPr lang="en-US" altLang="en-US" sz="900" b="0" dirty="0" smtClean="0">
              <a:solidFill>
                <a:schemeClr val="accent1">
                  <a:lumMod val="50000"/>
                </a:schemeClr>
              </a:solidFill>
              <a:latin typeface="+mn-lt"/>
            </a:endParaRPr>
          </a:p>
          <a:p>
            <a:r>
              <a:rPr lang="en-US" altLang="en-US" sz="1200" b="0" dirty="0" smtClean="0">
                <a:solidFill>
                  <a:schemeClr val="accent1">
                    <a:lumMod val="50000"/>
                  </a:schemeClr>
                </a:solidFill>
                <a:latin typeface="+mn-lt"/>
              </a:rPr>
              <a:t>The eligibility determination travels with the applicant and is recognized across the country, e.g. Hawaii to Maine. </a:t>
            </a:r>
          </a:p>
          <a:p>
            <a:endParaRPr lang="en-US" altLang="en-US" sz="900" b="0" dirty="0" smtClean="0">
              <a:solidFill>
                <a:schemeClr val="accent1">
                  <a:lumMod val="50000"/>
                </a:schemeClr>
              </a:solidFill>
              <a:latin typeface="+mn-lt"/>
            </a:endParaRPr>
          </a:p>
          <a:p>
            <a:r>
              <a:rPr lang="en-US" altLang="en-US" sz="1200" b="0" dirty="0" smtClean="0">
                <a:solidFill>
                  <a:schemeClr val="accent1">
                    <a:lumMod val="50000"/>
                  </a:schemeClr>
                </a:solidFill>
                <a:latin typeface="+mn-lt"/>
              </a:rPr>
              <a:t>Eligibility lasts three years before recertification, unless temporary.  </a:t>
            </a:r>
          </a:p>
          <a:p>
            <a:endParaRPr lang="en-US" dirty="0"/>
          </a:p>
        </p:txBody>
      </p:sp>
      <p:sp>
        <p:nvSpPr>
          <p:cNvPr id="4" name="Slide Number Placeholder 3"/>
          <p:cNvSpPr>
            <a:spLocks noGrp="1"/>
          </p:cNvSpPr>
          <p:nvPr>
            <p:ph type="sldNum" sz="quarter" idx="10"/>
          </p:nvPr>
        </p:nvSpPr>
        <p:spPr/>
        <p:txBody>
          <a:bodyPr/>
          <a:lstStyle/>
          <a:p>
            <a:fld id="{AB5FA5D8-EF3A-4690-9C16-50AFF03AD9E0}" type="slidenum">
              <a:rPr lang="en-US" smtClean="0"/>
              <a:t>3</a:t>
            </a:fld>
            <a:endParaRPr lang="en-US" dirty="0"/>
          </a:p>
        </p:txBody>
      </p:sp>
    </p:spTree>
    <p:extLst>
      <p:ext uri="{BB962C8B-B14F-4D97-AF65-F5344CB8AC3E}">
        <p14:creationId xmlns:p14="http://schemas.microsoft.com/office/powerpoint/2010/main" val="238305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FA5D8-EF3A-4690-9C16-50AFF03AD9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47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C22C7F-C267-48EE-AFDE-5D9253C3AD62}" type="datetime1">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85434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5E8E79-6F41-4C9E-9F40-7909E898F6E0}" type="datetime1">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151461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3DD64-4CC2-44B2-801F-2BD65E9B8031}" type="datetime1">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2916343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20349-F624-4BB3-B144-8D86DF27DE0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2095417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20349-F624-4BB3-B144-8D86DF27DE0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3658137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A20349-F624-4BB3-B144-8D86DF27DE0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3560884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20349-F624-4BB3-B144-8D86DF27DE0A}"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3015450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20349-F624-4BB3-B144-8D86DF27DE0A}" type="datetimeFigureOut">
              <a:rPr lang="en-US" smtClean="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4189187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20349-F624-4BB3-B144-8D86DF27DE0A}" type="datetimeFigureOut">
              <a:rPr lang="en-US" smtClean="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2388080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20349-F624-4BB3-B144-8D86DF27DE0A}" type="datetimeFigureOut">
              <a:rPr lang="en-US" smtClean="0"/>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459980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A20349-F624-4BB3-B144-8D86DF27DE0A}"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384936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39023-44D2-434B-8A53-43A0A8A9181F}" type="datetime1">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1247314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A20349-F624-4BB3-B144-8D86DF27DE0A}"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530104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20349-F624-4BB3-B144-8D86DF27DE0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1192564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20349-F624-4BB3-B144-8D86DF27DE0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164548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8B53A7-2F41-47B8-A358-5C7A3278DFE6}" type="datetime1">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215924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41AE15-A146-4D42-9644-901AB8504F16}" type="datetime1">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110928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55C10B-1891-4EA5-8403-109D7F44B87F}" type="datetime1">
              <a:rPr lang="en-US" smtClean="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336592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99D27-18CA-4A5A-8DCD-673F6EA67417}" type="datetime1">
              <a:rPr lang="en-US" smtClean="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1531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91C91-C682-4E6B-AF7F-261526247419}" type="datetime1">
              <a:rPr lang="en-US" smtClean="0"/>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382985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355173-6FD1-4483-B919-115E7F987376}" type="datetime1">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11501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8ADE4C-7495-4C72-8AC8-C642D2B8344E}" type="datetime1">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E76F1-C1C9-4588-A51A-D03A83790228}" type="slidenum">
              <a:rPr lang="en-US" smtClean="0"/>
              <a:t>‹#›</a:t>
            </a:fld>
            <a:endParaRPr lang="en-US" dirty="0"/>
          </a:p>
        </p:txBody>
      </p:sp>
    </p:spTree>
    <p:extLst>
      <p:ext uri="{BB962C8B-B14F-4D97-AF65-F5344CB8AC3E}">
        <p14:creationId xmlns:p14="http://schemas.microsoft.com/office/powerpoint/2010/main" val="273437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7EDF3-ADB0-4DF3-8607-906A5E144A95}" type="datetime1">
              <a:rPr lang="en-US" smtClean="0"/>
              <a:t>3/4/2020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E76F1-C1C9-4588-A51A-D03A83790228}" type="slidenum">
              <a:rPr lang="en-US" smtClean="0"/>
              <a:t>‹#›</a:t>
            </a:fld>
            <a:endParaRPr lang="en-US" dirty="0"/>
          </a:p>
        </p:txBody>
      </p:sp>
    </p:spTree>
    <p:extLst>
      <p:ext uri="{BB962C8B-B14F-4D97-AF65-F5344CB8AC3E}">
        <p14:creationId xmlns:p14="http://schemas.microsoft.com/office/powerpoint/2010/main" val="3080625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20349-F624-4BB3-B144-8D86DF27DE0A}" type="datetimeFigureOut">
              <a:rPr lang="en-US" smtClean="0"/>
              <a:t>3/4/2020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E76F1-C1C9-4588-A51A-D03A83790228}" type="slidenum">
              <a:rPr lang="en-US" smtClean="0"/>
              <a:t>‹#›</a:t>
            </a:fld>
            <a:endParaRPr lang="en-US" dirty="0"/>
          </a:p>
        </p:txBody>
      </p:sp>
    </p:spTree>
    <p:extLst>
      <p:ext uri="{BB962C8B-B14F-4D97-AF65-F5344CB8AC3E}">
        <p14:creationId xmlns:p14="http://schemas.microsoft.com/office/powerpoint/2010/main" val="21875793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g"/><Relationship Id="rId12"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58189" y="0"/>
            <a:ext cx="3006186" cy="1837113"/>
          </a:xfrm>
          <a:prstGeom prst="rect">
            <a:avLst/>
          </a:prstGeom>
        </p:spPr>
      </p:pic>
      <p:sp>
        <p:nvSpPr>
          <p:cNvPr id="3" name="TextBox 2"/>
          <p:cNvSpPr txBox="1"/>
          <p:nvPr/>
        </p:nvSpPr>
        <p:spPr>
          <a:xfrm>
            <a:off x="3341716" y="592918"/>
            <a:ext cx="8429105" cy="584775"/>
          </a:xfrm>
          <a:prstGeom prst="rect">
            <a:avLst/>
          </a:prstGeom>
          <a:noFill/>
        </p:spPr>
        <p:txBody>
          <a:bodyPr wrap="square" rtlCol="0">
            <a:spAutoFit/>
          </a:bodyPr>
          <a:lstStyle/>
          <a:p>
            <a:pPr algn="ctr"/>
            <a:r>
              <a:rPr lang="en-US" sz="3200" b="1" dirty="0" smtClean="0">
                <a:solidFill>
                  <a:schemeClr val="accent1">
                    <a:lumMod val="50000"/>
                  </a:schemeClr>
                </a:solidFill>
                <a:effectLst>
                  <a:outerShdw blurRad="38100" dist="38100" dir="2700000" algn="tl">
                    <a:srgbClr val="000000">
                      <a:alpha val="43137"/>
                    </a:srgbClr>
                  </a:outerShdw>
                </a:effectLst>
              </a:rPr>
              <a:t>Ventura County Transportation Commission</a:t>
            </a:r>
            <a:endParaRPr lang="en-US" sz="3200" b="1" dirty="0">
              <a:solidFill>
                <a:schemeClr val="accent1">
                  <a:lumMod val="50000"/>
                </a:schemeClr>
              </a:solidFill>
              <a:effectLst>
                <a:outerShdw blurRad="38100" dist="38100" dir="2700000" algn="tl">
                  <a:srgbClr val="000000">
                    <a:alpha val="43137"/>
                  </a:srgbClr>
                </a:outerShdw>
              </a:effectLst>
            </a:endParaRPr>
          </a:p>
        </p:txBody>
      </p:sp>
      <p:sp>
        <p:nvSpPr>
          <p:cNvPr id="6" name="TextBox 5"/>
          <p:cNvSpPr txBox="1"/>
          <p:nvPr/>
        </p:nvSpPr>
        <p:spPr>
          <a:xfrm>
            <a:off x="3082408" y="3390900"/>
            <a:ext cx="8429105" cy="1508105"/>
          </a:xfrm>
          <a:prstGeom prst="rect">
            <a:avLst/>
          </a:prstGeom>
          <a:noFill/>
        </p:spPr>
        <p:txBody>
          <a:bodyPr wrap="square" rtlCol="0">
            <a:spAutoFit/>
          </a:bodyPr>
          <a:lstStyle/>
          <a:p>
            <a:pPr lvl="1" algn="r"/>
            <a:r>
              <a:rPr lang="en-US" sz="3200" b="1" dirty="0" smtClean="0">
                <a:solidFill>
                  <a:schemeClr val="accent1">
                    <a:lumMod val="50000"/>
                  </a:schemeClr>
                </a:solidFill>
                <a:effectLst>
                  <a:outerShdw blurRad="38100" dist="38100" dir="2700000" algn="tl">
                    <a:srgbClr val="000000">
                      <a:alpha val="43137"/>
                    </a:srgbClr>
                  </a:outerShdw>
                </a:effectLst>
              </a:rPr>
              <a:t>AMERICANS WITH DISABILITIES ACT PARATRANSIT CERTIFICATION SERVICES       </a:t>
            </a:r>
            <a:r>
              <a:rPr lang="en-US" sz="2800" dirty="0" smtClean="0">
                <a:solidFill>
                  <a:schemeClr val="accent1">
                    <a:lumMod val="50000"/>
                  </a:schemeClr>
                </a:solidFill>
                <a:effectLst>
                  <a:outerShdw blurRad="38100" dist="38100" dir="2700000" algn="tl">
                    <a:srgbClr val="000000">
                      <a:alpha val="43137"/>
                    </a:srgbClr>
                  </a:outerShdw>
                </a:effectLst>
              </a:rPr>
              <a:t>March 6, 2020</a:t>
            </a:r>
            <a:endParaRPr lang="en-US" sz="2800"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432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 y="0"/>
            <a:ext cx="2057401" cy="6858000"/>
          </a:xfrm>
          <a:prstGeom prst="rect">
            <a:avLst/>
          </a:prstGeom>
        </p:spPr>
      </p:pic>
      <p:sp>
        <p:nvSpPr>
          <p:cNvPr id="3" name="Rectangle 2"/>
          <p:cNvSpPr/>
          <p:nvPr/>
        </p:nvSpPr>
        <p:spPr>
          <a:xfrm>
            <a:off x="-447870" y="265813"/>
            <a:ext cx="13436088" cy="457201"/>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5B9BD5">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endParaRPr kumimoji="0" lang="en-US" sz="28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25" name="TextBox 24"/>
          <p:cNvSpPr txBox="1"/>
          <p:nvPr/>
        </p:nvSpPr>
        <p:spPr>
          <a:xfrm>
            <a:off x="2862522" y="242545"/>
            <a:ext cx="8429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ADA &amp; Paratransit</a:t>
            </a:r>
          </a:p>
        </p:txBody>
      </p:sp>
      <p:sp>
        <p:nvSpPr>
          <p:cNvPr id="28" name="Text Box 4"/>
          <p:cNvSpPr txBox="1">
            <a:spLocks noChangeArrowheads="1"/>
          </p:cNvSpPr>
          <p:nvPr/>
        </p:nvSpPr>
        <p:spPr bwMode="auto">
          <a:xfrm>
            <a:off x="2197916" y="929851"/>
            <a:ext cx="999408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b="1">
                <a:solidFill>
                  <a:schemeClr val="tx1"/>
                </a:solidFill>
                <a:latin typeface="Arial" charset="0"/>
              </a:defRPr>
            </a:lvl1pPr>
            <a:lvl2pPr marL="742950" indent="-285750">
              <a:defRPr sz="900" b="1">
                <a:solidFill>
                  <a:schemeClr val="tx1"/>
                </a:solidFill>
                <a:latin typeface="Arial" charset="0"/>
              </a:defRPr>
            </a:lvl2pPr>
            <a:lvl3pPr marL="1143000" indent="-228600">
              <a:defRPr sz="900" b="1">
                <a:solidFill>
                  <a:schemeClr val="tx1"/>
                </a:solidFill>
                <a:latin typeface="Arial" charset="0"/>
              </a:defRPr>
            </a:lvl3pPr>
            <a:lvl4pPr marL="1600200" indent="-228600">
              <a:defRPr sz="900" b="1">
                <a:solidFill>
                  <a:schemeClr val="tx1"/>
                </a:solidFill>
                <a:latin typeface="Arial" charset="0"/>
              </a:defRPr>
            </a:lvl4pPr>
            <a:lvl5pPr marL="2057400" indent="-228600">
              <a:defRPr sz="900" b="1">
                <a:solidFill>
                  <a:schemeClr val="tx1"/>
                </a:solidFill>
                <a:latin typeface="Arial" charset="0"/>
              </a:defRPr>
            </a:lvl5pPr>
            <a:lvl6pPr marL="2514600" indent="-228600" algn="ctr" eaLnBrk="0" fontAlgn="base" hangingPunct="0">
              <a:spcBef>
                <a:spcPct val="50000"/>
              </a:spcBef>
              <a:spcAft>
                <a:spcPct val="0"/>
              </a:spcAft>
              <a:defRPr sz="900" b="1">
                <a:solidFill>
                  <a:schemeClr val="tx1"/>
                </a:solidFill>
                <a:latin typeface="Arial" charset="0"/>
              </a:defRPr>
            </a:lvl6pPr>
            <a:lvl7pPr marL="2971800" indent="-228600" algn="ctr" eaLnBrk="0" fontAlgn="base" hangingPunct="0">
              <a:spcBef>
                <a:spcPct val="50000"/>
              </a:spcBef>
              <a:spcAft>
                <a:spcPct val="0"/>
              </a:spcAft>
              <a:defRPr sz="900" b="1">
                <a:solidFill>
                  <a:schemeClr val="tx1"/>
                </a:solidFill>
                <a:latin typeface="Arial" charset="0"/>
              </a:defRPr>
            </a:lvl7pPr>
            <a:lvl8pPr marL="3429000" indent="-228600" algn="ctr" eaLnBrk="0" fontAlgn="base" hangingPunct="0">
              <a:spcBef>
                <a:spcPct val="50000"/>
              </a:spcBef>
              <a:spcAft>
                <a:spcPct val="0"/>
              </a:spcAft>
              <a:defRPr sz="900" b="1">
                <a:solidFill>
                  <a:schemeClr val="tx1"/>
                </a:solidFill>
                <a:latin typeface="Arial" charset="0"/>
              </a:defRPr>
            </a:lvl8pPr>
            <a:lvl9pPr marL="3886200" indent="-228600" algn="ctr" eaLnBrk="0" fontAlgn="base" hangingPunct="0">
              <a:spcBef>
                <a:spcPct val="50000"/>
              </a:spcBef>
              <a:spcAft>
                <a:spcPct val="0"/>
              </a:spcAft>
              <a:defRPr sz="900" b="1">
                <a:solidFill>
                  <a:schemeClr val="tx1"/>
                </a:solidFill>
                <a:latin typeface="Arial" charset="0"/>
              </a:defRPr>
            </a:lvl9pPr>
          </a:lstStyle>
          <a:p>
            <a:r>
              <a:rPr lang="en-US" altLang="en-US" sz="2200" i="1" dirty="0">
                <a:solidFill>
                  <a:schemeClr val="accent1">
                    <a:lumMod val="50000"/>
                  </a:schemeClr>
                </a:solidFill>
                <a:latin typeface="+mn-lt"/>
              </a:rPr>
              <a:t>Americans with Disabilities Act (ADA)</a:t>
            </a:r>
          </a:p>
          <a:p>
            <a:r>
              <a:rPr lang="en-US" altLang="en-US" sz="2200" b="0" dirty="0">
                <a:solidFill>
                  <a:schemeClr val="accent1">
                    <a:lumMod val="50000"/>
                  </a:schemeClr>
                </a:solidFill>
                <a:latin typeface="+mn-lt"/>
              </a:rPr>
              <a:t>The Americans with Disabilities Act requires transit agencies to provide “paratransit” services to people with disabilities who cannot use fixed route bus or rail service due to a disability or disability-related condition. </a:t>
            </a:r>
            <a:r>
              <a:rPr lang="en-US" altLang="en-US" sz="2200" b="0" i="1" dirty="0">
                <a:solidFill>
                  <a:schemeClr val="accent1">
                    <a:lumMod val="50000"/>
                  </a:schemeClr>
                </a:solidFill>
                <a:latin typeface="+mn-lt"/>
              </a:rPr>
              <a:t>[49 CFR 37</a:t>
            </a:r>
            <a:r>
              <a:rPr lang="en-US" altLang="en-US" sz="2200" b="0" i="1" dirty="0" smtClean="0">
                <a:solidFill>
                  <a:schemeClr val="accent1">
                    <a:lumMod val="50000"/>
                  </a:schemeClr>
                </a:solidFill>
                <a:latin typeface="+mn-lt"/>
              </a:rPr>
              <a:t>]</a:t>
            </a:r>
          </a:p>
          <a:p>
            <a:endParaRPr lang="en-US" altLang="en-US" sz="2200" dirty="0">
              <a:solidFill>
                <a:schemeClr val="accent1">
                  <a:lumMod val="50000"/>
                </a:schemeClr>
              </a:solidFill>
              <a:latin typeface="+mn-lt"/>
            </a:endParaRPr>
          </a:p>
          <a:p>
            <a:r>
              <a:rPr lang="en-US" altLang="en-US" sz="2200" i="1" dirty="0" smtClean="0">
                <a:solidFill>
                  <a:schemeClr val="accent1">
                    <a:lumMod val="50000"/>
                  </a:schemeClr>
                </a:solidFill>
                <a:latin typeface="+mn-lt"/>
              </a:rPr>
              <a:t>Paratransit service</a:t>
            </a:r>
          </a:p>
          <a:p>
            <a:r>
              <a:rPr lang="en-US" altLang="en-US" sz="2200" b="0" dirty="0" smtClean="0">
                <a:solidFill>
                  <a:schemeClr val="accent1">
                    <a:lumMod val="50000"/>
                  </a:schemeClr>
                </a:solidFill>
                <a:latin typeface="+mn-lt"/>
              </a:rPr>
              <a:t>The ADA requires that paratransit rides be provided to all eligible riders if requested any time the previous day, within an hour of the requested time.  </a:t>
            </a:r>
            <a:endParaRPr lang="en-US" altLang="en-US" sz="2200" dirty="0" smtClean="0">
              <a:solidFill>
                <a:schemeClr val="accent1">
                  <a:lumMod val="50000"/>
                </a:schemeClr>
              </a:solidFill>
              <a:latin typeface="+mn-lt"/>
            </a:endParaRPr>
          </a:p>
          <a:p>
            <a:endParaRPr lang="en-US" altLang="en-US" sz="2200" dirty="0">
              <a:solidFill>
                <a:schemeClr val="accent1">
                  <a:lumMod val="50000"/>
                </a:schemeClr>
              </a:solidFill>
              <a:latin typeface="+mn-lt"/>
            </a:endParaRPr>
          </a:p>
          <a:p>
            <a:r>
              <a:rPr lang="en-US" altLang="en-US" sz="2200" i="1" dirty="0">
                <a:solidFill>
                  <a:schemeClr val="accent1">
                    <a:lumMod val="50000"/>
                  </a:schemeClr>
                </a:solidFill>
                <a:latin typeface="+mn-lt"/>
              </a:rPr>
              <a:t>Eligibility</a:t>
            </a:r>
          </a:p>
          <a:p>
            <a:r>
              <a:rPr lang="en-US" altLang="en-US" sz="2200" b="0" dirty="0">
                <a:solidFill>
                  <a:schemeClr val="accent1">
                    <a:lumMod val="50000"/>
                  </a:schemeClr>
                </a:solidFill>
                <a:latin typeface="+mn-lt"/>
              </a:rPr>
              <a:t>Due to the many fixed route operators in Ventura county, to streamline the process for both applicants and the operators, VCTC operates a county-wide program for paratransit eligibility certification services. </a:t>
            </a:r>
          </a:p>
          <a:p>
            <a:endParaRPr lang="en-US" altLang="en-US" sz="2200" dirty="0" smtClean="0">
              <a:solidFill>
                <a:schemeClr val="accent1">
                  <a:lumMod val="50000"/>
                </a:schemeClr>
              </a:solidFill>
              <a:latin typeface="+mn-lt"/>
            </a:endParaRPr>
          </a:p>
        </p:txBody>
      </p:sp>
    </p:spTree>
    <p:extLst>
      <p:ext uri="{BB962C8B-B14F-4D97-AF65-F5344CB8AC3E}">
        <p14:creationId xmlns:p14="http://schemas.microsoft.com/office/powerpoint/2010/main" val="176857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0" y="-1"/>
            <a:ext cx="2075471" cy="6858001"/>
          </a:xfrm>
          <a:prstGeom prst="rect">
            <a:avLst/>
          </a:prstGeom>
        </p:spPr>
      </p:pic>
      <p:sp>
        <p:nvSpPr>
          <p:cNvPr id="3" name="Rectangle 2"/>
          <p:cNvSpPr/>
          <p:nvPr/>
        </p:nvSpPr>
        <p:spPr>
          <a:xfrm>
            <a:off x="-100667" y="265813"/>
            <a:ext cx="12415706" cy="457201"/>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5B9BD5">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endParaRPr kumimoji="0" lang="en-US" sz="28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6" name="TextBox 5"/>
          <p:cNvSpPr txBox="1"/>
          <p:nvPr/>
        </p:nvSpPr>
        <p:spPr>
          <a:xfrm>
            <a:off x="2604654" y="211209"/>
            <a:ext cx="8429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5B9BD5">
                    <a:lumMod val="50000"/>
                  </a:srgbClr>
                </a:solidFill>
                <a:effectLst>
                  <a:outerShdw blurRad="38100" dist="38100" dir="2700000" algn="tl">
                    <a:srgbClr val="000000">
                      <a:alpha val="43137"/>
                    </a:srgbClr>
                  </a:outerShdw>
                </a:effectLst>
                <a:latin typeface="Calibri" panose="020F0502020204030204"/>
              </a:rPr>
              <a:t>Eligibility </a:t>
            </a:r>
            <a:endParaRPr kumimoji="0" lang="en-US" sz="2800" b="1" i="0" u="none" strike="noStrike" kern="1200" cap="none" spc="0" normalizeH="0" baseline="0" noProof="0" dirty="0" smtClean="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34" name="Group 33"/>
          <p:cNvGrpSpPr/>
          <p:nvPr/>
        </p:nvGrpSpPr>
        <p:grpSpPr>
          <a:xfrm>
            <a:off x="2793472" y="1527225"/>
            <a:ext cx="8444022" cy="4093428"/>
            <a:chOff x="3200179" y="1937582"/>
            <a:chExt cx="11390669" cy="6724868"/>
          </a:xfrm>
        </p:grpSpPr>
        <p:sp>
          <p:nvSpPr>
            <p:cNvPr id="35" name="Text Box 4"/>
            <p:cNvSpPr txBox="1">
              <a:spLocks noChangeArrowheads="1"/>
            </p:cNvSpPr>
            <p:nvPr/>
          </p:nvSpPr>
          <p:spPr bwMode="auto">
            <a:xfrm>
              <a:off x="3200179" y="1937582"/>
              <a:ext cx="11390669" cy="672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b="1">
                  <a:solidFill>
                    <a:schemeClr val="tx1"/>
                  </a:solidFill>
                  <a:latin typeface="Arial" charset="0"/>
                </a:defRPr>
              </a:lvl1pPr>
              <a:lvl2pPr marL="742950" indent="-285750">
                <a:defRPr sz="900" b="1">
                  <a:solidFill>
                    <a:schemeClr val="tx1"/>
                  </a:solidFill>
                  <a:latin typeface="Arial" charset="0"/>
                </a:defRPr>
              </a:lvl2pPr>
              <a:lvl3pPr marL="1143000" indent="-228600">
                <a:defRPr sz="900" b="1">
                  <a:solidFill>
                    <a:schemeClr val="tx1"/>
                  </a:solidFill>
                  <a:latin typeface="Arial" charset="0"/>
                </a:defRPr>
              </a:lvl3pPr>
              <a:lvl4pPr marL="1600200" indent="-228600">
                <a:defRPr sz="900" b="1">
                  <a:solidFill>
                    <a:schemeClr val="tx1"/>
                  </a:solidFill>
                  <a:latin typeface="Arial" charset="0"/>
                </a:defRPr>
              </a:lvl4pPr>
              <a:lvl5pPr marL="2057400" indent="-228600">
                <a:defRPr sz="900" b="1">
                  <a:solidFill>
                    <a:schemeClr val="tx1"/>
                  </a:solidFill>
                  <a:latin typeface="Arial" charset="0"/>
                </a:defRPr>
              </a:lvl5pPr>
              <a:lvl6pPr marL="2514600" indent="-228600" algn="ctr" eaLnBrk="0" fontAlgn="base" hangingPunct="0">
                <a:spcBef>
                  <a:spcPct val="50000"/>
                </a:spcBef>
                <a:spcAft>
                  <a:spcPct val="0"/>
                </a:spcAft>
                <a:defRPr sz="900" b="1">
                  <a:solidFill>
                    <a:schemeClr val="tx1"/>
                  </a:solidFill>
                  <a:latin typeface="Arial" charset="0"/>
                </a:defRPr>
              </a:lvl6pPr>
              <a:lvl7pPr marL="2971800" indent="-228600" algn="ctr" eaLnBrk="0" fontAlgn="base" hangingPunct="0">
                <a:spcBef>
                  <a:spcPct val="50000"/>
                </a:spcBef>
                <a:spcAft>
                  <a:spcPct val="0"/>
                </a:spcAft>
                <a:defRPr sz="900" b="1">
                  <a:solidFill>
                    <a:schemeClr val="tx1"/>
                  </a:solidFill>
                  <a:latin typeface="Arial" charset="0"/>
                </a:defRPr>
              </a:lvl7pPr>
              <a:lvl8pPr marL="3429000" indent="-228600" algn="ctr" eaLnBrk="0" fontAlgn="base" hangingPunct="0">
                <a:spcBef>
                  <a:spcPct val="50000"/>
                </a:spcBef>
                <a:spcAft>
                  <a:spcPct val="0"/>
                </a:spcAft>
                <a:defRPr sz="900" b="1">
                  <a:solidFill>
                    <a:schemeClr val="tx1"/>
                  </a:solidFill>
                  <a:latin typeface="Arial" charset="0"/>
                </a:defRPr>
              </a:lvl8pPr>
              <a:lvl9pPr marL="3886200" indent="-228600" algn="ctr" eaLnBrk="0" fontAlgn="base" hangingPunct="0">
                <a:spcBef>
                  <a:spcPct val="50000"/>
                </a:spcBef>
                <a:spcAft>
                  <a:spcPct val="0"/>
                </a:spcAft>
                <a:defRPr sz="900" b="1">
                  <a:solidFill>
                    <a:schemeClr val="tx1"/>
                  </a:solidFill>
                  <a:latin typeface="Arial" charset="0"/>
                </a:defRPr>
              </a:lvl9pPr>
            </a:lstStyle>
            <a:p>
              <a:r>
                <a:rPr lang="en-US" altLang="en-US" sz="2400" i="1" dirty="0" smtClean="0">
                  <a:solidFill>
                    <a:schemeClr val="accent1">
                      <a:lumMod val="50000"/>
                    </a:schemeClr>
                  </a:solidFill>
                  <a:latin typeface="+mn-lt"/>
                </a:rPr>
                <a:t>US DOT regulations provide 3 categories of paratransit eligibility: </a:t>
              </a:r>
            </a:p>
            <a:p>
              <a:endParaRPr lang="en-US" altLang="en-US" sz="2400" dirty="0">
                <a:solidFill>
                  <a:schemeClr val="accent1">
                    <a:lumMod val="50000"/>
                  </a:schemeClr>
                </a:solidFill>
                <a:latin typeface="+mn-lt"/>
              </a:endParaRPr>
            </a:p>
            <a:p>
              <a:pPr marL="342900" indent="-342900">
                <a:buFont typeface="Wingdings" panose="05000000000000000000" pitchFamily="2" charset="2"/>
                <a:buChar char="ü"/>
              </a:pPr>
              <a:r>
                <a:rPr lang="en-US" altLang="en-US" sz="2400" b="0" i="1" dirty="0" smtClean="0">
                  <a:solidFill>
                    <a:schemeClr val="accent1">
                      <a:lumMod val="50000"/>
                    </a:schemeClr>
                  </a:solidFill>
                  <a:latin typeface="+mn-lt"/>
                </a:rPr>
                <a:t>Category 1 = People who can’t travel on the bus or train, because of a disability</a:t>
              </a:r>
            </a:p>
            <a:p>
              <a:pPr marL="342900" indent="-342900">
                <a:buFont typeface="Wingdings" panose="05000000000000000000" pitchFamily="2" charset="2"/>
                <a:buChar char="ü"/>
              </a:pPr>
              <a:endParaRPr lang="en-US" altLang="en-US" sz="2400" b="0" i="1" dirty="0" smtClean="0">
                <a:solidFill>
                  <a:schemeClr val="accent1">
                    <a:lumMod val="50000"/>
                  </a:schemeClr>
                </a:solidFill>
                <a:latin typeface="+mn-lt"/>
              </a:endParaRPr>
            </a:p>
            <a:p>
              <a:pPr marL="342900" indent="-342900">
                <a:buFont typeface="Wingdings" panose="05000000000000000000" pitchFamily="2" charset="2"/>
                <a:buChar char="ü"/>
              </a:pPr>
              <a:r>
                <a:rPr lang="en-US" altLang="en-US" sz="2400" b="0" i="1" dirty="0" smtClean="0">
                  <a:solidFill>
                    <a:schemeClr val="accent1">
                      <a:lumMod val="50000"/>
                    </a:schemeClr>
                  </a:solidFill>
                  <a:latin typeface="+mn-lt"/>
                </a:rPr>
                <a:t>Category 2 = People who need an accessible bus or train</a:t>
              </a:r>
            </a:p>
            <a:p>
              <a:pPr marL="342900" indent="-342900">
                <a:buFont typeface="Wingdings" panose="05000000000000000000" pitchFamily="2" charset="2"/>
                <a:buChar char="ü"/>
              </a:pPr>
              <a:endParaRPr lang="en-US" altLang="en-US" sz="2400" b="0" i="1" dirty="0" smtClean="0">
                <a:solidFill>
                  <a:schemeClr val="accent1">
                    <a:lumMod val="50000"/>
                  </a:schemeClr>
                </a:solidFill>
                <a:latin typeface="+mn-lt"/>
              </a:endParaRPr>
            </a:p>
            <a:p>
              <a:pPr marL="342900" indent="-342900">
                <a:buFont typeface="Wingdings" panose="05000000000000000000" pitchFamily="2" charset="2"/>
                <a:buChar char="ü"/>
              </a:pPr>
              <a:r>
                <a:rPr lang="en-US" altLang="en-US" sz="2400" b="0" i="1" dirty="0" smtClean="0">
                  <a:solidFill>
                    <a:schemeClr val="accent1">
                      <a:lumMod val="50000"/>
                    </a:schemeClr>
                  </a:solidFill>
                  <a:latin typeface="+mn-lt"/>
                </a:rPr>
                <a:t>Category  3 = People who have a specific health or disability-related condition</a:t>
              </a:r>
            </a:p>
            <a:p>
              <a:endParaRPr lang="en-US" altLang="en-US" sz="2200" b="0" dirty="0">
                <a:solidFill>
                  <a:schemeClr val="accent1">
                    <a:lumMod val="50000"/>
                  </a:schemeClr>
                </a:solidFill>
                <a:latin typeface="+mn-lt"/>
              </a:endParaRPr>
            </a:p>
            <a:p>
              <a:endParaRPr lang="en-US" altLang="en-US" sz="2200" b="0" i="1" dirty="0" smtClean="0">
                <a:solidFill>
                  <a:schemeClr val="accent1">
                    <a:lumMod val="50000"/>
                  </a:schemeClr>
                </a:solidFill>
                <a:latin typeface="+mn-lt"/>
              </a:endParaRPr>
            </a:p>
          </p:txBody>
        </p:sp>
        <p:sp>
          <p:nvSpPr>
            <p:cNvPr id="36" name="Rectangle 35"/>
            <p:cNvSpPr>
              <a:spLocks noChangeArrowheads="1"/>
            </p:cNvSpPr>
            <p:nvPr/>
          </p:nvSpPr>
          <p:spPr bwMode="auto">
            <a:xfrm>
              <a:off x="3238212" y="6390642"/>
              <a:ext cx="62413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b="1">
                  <a:solidFill>
                    <a:schemeClr val="tx1"/>
                  </a:solidFill>
                  <a:latin typeface="Arial" charset="0"/>
                </a:defRPr>
              </a:lvl1pPr>
              <a:lvl2pPr marL="742950" indent="-285750">
                <a:defRPr sz="900" b="1">
                  <a:solidFill>
                    <a:schemeClr val="tx1"/>
                  </a:solidFill>
                  <a:latin typeface="Arial" charset="0"/>
                </a:defRPr>
              </a:lvl2pPr>
              <a:lvl3pPr marL="1143000" indent="-228600">
                <a:defRPr sz="900" b="1">
                  <a:solidFill>
                    <a:schemeClr val="tx1"/>
                  </a:solidFill>
                  <a:latin typeface="Arial" charset="0"/>
                </a:defRPr>
              </a:lvl3pPr>
              <a:lvl4pPr marL="1600200" indent="-228600">
                <a:defRPr sz="900" b="1">
                  <a:solidFill>
                    <a:schemeClr val="tx1"/>
                  </a:solidFill>
                  <a:latin typeface="Arial" charset="0"/>
                </a:defRPr>
              </a:lvl4pPr>
              <a:lvl5pPr marL="2057400" indent="-228600">
                <a:defRPr sz="900" b="1">
                  <a:solidFill>
                    <a:schemeClr val="tx1"/>
                  </a:solidFill>
                  <a:latin typeface="Arial" charset="0"/>
                </a:defRPr>
              </a:lvl5pPr>
              <a:lvl6pPr marL="2514600" indent="-228600" algn="ctr" eaLnBrk="0" fontAlgn="base" hangingPunct="0">
                <a:spcBef>
                  <a:spcPct val="50000"/>
                </a:spcBef>
                <a:spcAft>
                  <a:spcPct val="0"/>
                </a:spcAft>
                <a:defRPr sz="900" b="1">
                  <a:solidFill>
                    <a:schemeClr val="tx1"/>
                  </a:solidFill>
                  <a:latin typeface="Arial" charset="0"/>
                </a:defRPr>
              </a:lvl6pPr>
              <a:lvl7pPr marL="2971800" indent="-228600" algn="ctr" eaLnBrk="0" fontAlgn="base" hangingPunct="0">
                <a:spcBef>
                  <a:spcPct val="50000"/>
                </a:spcBef>
                <a:spcAft>
                  <a:spcPct val="0"/>
                </a:spcAft>
                <a:defRPr sz="900" b="1">
                  <a:solidFill>
                    <a:schemeClr val="tx1"/>
                  </a:solidFill>
                  <a:latin typeface="Arial" charset="0"/>
                </a:defRPr>
              </a:lvl7pPr>
              <a:lvl8pPr marL="3429000" indent="-228600" algn="ctr" eaLnBrk="0" fontAlgn="base" hangingPunct="0">
                <a:spcBef>
                  <a:spcPct val="50000"/>
                </a:spcBef>
                <a:spcAft>
                  <a:spcPct val="0"/>
                </a:spcAft>
                <a:defRPr sz="900" b="1">
                  <a:solidFill>
                    <a:schemeClr val="tx1"/>
                  </a:solidFill>
                  <a:latin typeface="Arial" charset="0"/>
                </a:defRPr>
              </a:lvl8pPr>
              <a:lvl9pPr marL="3886200" indent="-228600" algn="ctr" eaLnBrk="0" fontAlgn="base" hangingPunct="0">
                <a:spcBef>
                  <a:spcPct val="50000"/>
                </a:spcBef>
                <a:spcAft>
                  <a:spcPct val="0"/>
                </a:spcAft>
                <a:defRPr sz="900" b="1">
                  <a:solidFill>
                    <a:schemeClr val="tx1"/>
                  </a:solidFill>
                  <a:latin typeface="Arial" charset="0"/>
                </a:defRPr>
              </a:lvl9pPr>
            </a:lstStyle>
            <a:p>
              <a:pPr marL="285750" indent="-285750">
                <a:buFont typeface="Wingdings" panose="05000000000000000000" pitchFamily="2" charset="2"/>
                <a:buChar char="v"/>
              </a:pPr>
              <a:endParaRPr lang="en-US" altLang="en-US" sz="2000" b="0" dirty="0">
                <a:solidFill>
                  <a:schemeClr val="accent1">
                    <a:lumMod val="50000"/>
                  </a:schemeClr>
                </a:solidFill>
                <a:latin typeface="+mn-lt"/>
              </a:endParaRPr>
            </a:p>
          </p:txBody>
        </p:sp>
      </p:grpSp>
    </p:spTree>
    <p:extLst>
      <p:ext uri="{BB962C8B-B14F-4D97-AF65-F5344CB8AC3E}">
        <p14:creationId xmlns:p14="http://schemas.microsoft.com/office/powerpoint/2010/main" val="42507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a:stretch>
            <a:fillRect/>
          </a:stretch>
        </p:blipFill>
        <p:spPr>
          <a:xfrm>
            <a:off x="-1" y="1542"/>
            <a:ext cx="2103121" cy="685645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351" t="28896" r="7933" b="33045"/>
          <a:stretch/>
        </p:blipFill>
        <p:spPr>
          <a:xfrm>
            <a:off x="8448660" y="2803636"/>
            <a:ext cx="793362" cy="349071"/>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447870" y="265813"/>
            <a:ext cx="13436088" cy="457201"/>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5B9BD5">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endParaRPr kumimoji="0" lang="en-US" sz="28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0250" t="23630" r="18500" b="22604"/>
          <a:stretch/>
        </p:blipFill>
        <p:spPr>
          <a:xfrm>
            <a:off x="8611014" y="2098248"/>
            <a:ext cx="633273" cy="52515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5750" t="33562" r="13250" b="34247"/>
          <a:stretch/>
        </p:blipFill>
        <p:spPr>
          <a:xfrm>
            <a:off x="8413554" y="1543681"/>
            <a:ext cx="828467" cy="35485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4259" t="39503" r="13741" b="41319"/>
          <a:stretch/>
        </p:blipFill>
        <p:spPr>
          <a:xfrm>
            <a:off x="8180647" y="3328802"/>
            <a:ext cx="1047115" cy="26348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0829" t="35275" r="9922" b="35273"/>
          <a:stretch/>
        </p:blipFill>
        <p:spPr>
          <a:xfrm>
            <a:off x="8334388" y="3776437"/>
            <a:ext cx="907634" cy="31864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10243" t="23670" r="10825" b="24269"/>
          <a:stretch/>
        </p:blipFill>
        <p:spPr>
          <a:xfrm>
            <a:off x="8573632" y="938341"/>
            <a:ext cx="668390" cy="416517"/>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l="14739" t="18667" r="13762" b="22772"/>
          <a:stretch/>
        </p:blipFill>
        <p:spPr>
          <a:xfrm>
            <a:off x="8494125" y="4286665"/>
            <a:ext cx="747896" cy="578674"/>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08054" y="5064619"/>
            <a:ext cx="494369" cy="737936"/>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l="17750" t="22945" r="16250" b="22945"/>
          <a:stretch/>
        </p:blipFill>
        <p:spPr>
          <a:xfrm>
            <a:off x="10341702" y="2818383"/>
            <a:ext cx="1850298" cy="1107376"/>
          </a:xfrm>
          <a:prstGeom prst="rect">
            <a:avLst/>
          </a:prstGeom>
          <a:ln>
            <a:noFill/>
          </a:ln>
          <a:effectLst/>
        </p:spPr>
      </p:pic>
      <p:cxnSp>
        <p:nvCxnSpPr>
          <p:cNvPr id="20" name="Straight Arrow Connector 19"/>
          <p:cNvCxnSpPr/>
          <p:nvPr/>
        </p:nvCxnSpPr>
        <p:spPr>
          <a:xfrm>
            <a:off x="9660048" y="2481601"/>
            <a:ext cx="718888" cy="671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526542" y="2762555"/>
            <a:ext cx="789240" cy="460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489308" y="3203881"/>
            <a:ext cx="815160" cy="97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526542" y="3441161"/>
            <a:ext cx="789240" cy="299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9489308" y="3511866"/>
            <a:ext cx="852394" cy="624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9526542" y="3591435"/>
            <a:ext cx="852394" cy="1134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9526542" y="3378972"/>
            <a:ext cx="769628" cy="54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04654" y="211209"/>
            <a:ext cx="8429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5B9BD5">
                    <a:lumMod val="50000"/>
                  </a:srgbClr>
                </a:solidFill>
                <a:effectLst>
                  <a:outerShdw blurRad="38100" dist="38100" dir="2700000" algn="tl">
                    <a:srgbClr val="000000">
                      <a:alpha val="43137"/>
                    </a:srgbClr>
                  </a:outerShdw>
                </a:effectLst>
                <a:latin typeface="Calibri" panose="020F0502020204030204"/>
              </a:rPr>
              <a:t>Current Program</a:t>
            </a:r>
            <a:endParaRPr kumimoji="0" lang="en-US" sz="2800" b="1" i="0" u="none" strike="noStrike" kern="1200" cap="none" spc="0" normalizeH="0" baseline="0" noProof="0" dirty="0" smtClean="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4" name="Picture 3"/>
          <p:cNvPicPr>
            <a:picLocks noChangeAspect="1"/>
          </p:cNvPicPr>
          <p:nvPr/>
        </p:nvPicPr>
        <p:blipFill rotWithShape="1">
          <a:blip r:embed="rId12"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83" name="Text Box 4"/>
          <p:cNvSpPr txBox="1">
            <a:spLocks noChangeArrowheads="1"/>
          </p:cNvSpPr>
          <p:nvPr/>
        </p:nvSpPr>
        <p:spPr bwMode="auto">
          <a:xfrm>
            <a:off x="2251875" y="908799"/>
            <a:ext cx="5826489"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b="1">
                <a:solidFill>
                  <a:schemeClr val="tx1"/>
                </a:solidFill>
                <a:latin typeface="Arial" charset="0"/>
              </a:defRPr>
            </a:lvl1pPr>
            <a:lvl2pPr marL="742950" indent="-285750">
              <a:defRPr sz="900" b="1">
                <a:solidFill>
                  <a:schemeClr val="tx1"/>
                </a:solidFill>
                <a:latin typeface="Arial" charset="0"/>
              </a:defRPr>
            </a:lvl2pPr>
            <a:lvl3pPr marL="1143000" indent="-228600">
              <a:defRPr sz="900" b="1">
                <a:solidFill>
                  <a:schemeClr val="tx1"/>
                </a:solidFill>
                <a:latin typeface="Arial" charset="0"/>
              </a:defRPr>
            </a:lvl3pPr>
            <a:lvl4pPr marL="1600200" indent="-228600">
              <a:defRPr sz="900" b="1">
                <a:solidFill>
                  <a:schemeClr val="tx1"/>
                </a:solidFill>
                <a:latin typeface="Arial" charset="0"/>
              </a:defRPr>
            </a:lvl4pPr>
            <a:lvl5pPr marL="2057400" indent="-228600">
              <a:defRPr sz="900" b="1">
                <a:solidFill>
                  <a:schemeClr val="tx1"/>
                </a:solidFill>
                <a:latin typeface="Arial" charset="0"/>
              </a:defRPr>
            </a:lvl5pPr>
            <a:lvl6pPr marL="2514600" indent="-228600" algn="ctr" eaLnBrk="0" fontAlgn="base" hangingPunct="0">
              <a:spcBef>
                <a:spcPct val="50000"/>
              </a:spcBef>
              <a:spcAft>
                <a:spcPct val="0"/>
              </a:spcAft>
              <a:defRPr sz="900" b="1">
                <a:solidFill>
                  <a:schemeClr val="tx1"/>
                </a:solidFill>
                <a:latin typeface="Arial" charset="0"/>
              </a:defRPr>
            </a:lvl6pPr>
            <a:lvl7pPr marL="2971800" indent="-228600" algn="ctr" eaLnBrk="0" fontAlgn="base" hangingPunct="0">
              <a:spcBef>
                <a:spcPct val="50000"/>
              </a:spcBef>
              <a:spcAft>
                <a:spcPct val="0"/>
              </a:spcAft>
              <a:defRPr sz="900" b="1">
                <a:solidFill>
                  <a:schemeClr val="tx1"/>
                </a:solidFill>
                <a:latin typeface="Arial" charset="0"/>
              </a:defRPr>
            </a:lvl7pPr>
            <a:lvl8pPr marL="3429000" indent="-228600" algn="ctr" eaLnBrk="0" fontAlgn="base" hangingPunct="0">
              <a:spcBef>
                <a:spcPct val="50000"/>
              </a:spcBef>
              <a:spcAft>
                <a:spcPct val="0"/>
              </a:spcAft>
              <a:defRPr sz="900" b="1">
                <a:solidFill>
                  <a:schemeClr val="tx1"/>
                </a:solidFill>
                <a:latin typeface="Arial" charset="0"/>
              </a:defRPr>
            </a:lvl8pPr>
            <a:lvl9pPr marL="3886200" indent="-228600" algn="ctr" eaLnBrk="0" fontAlgn="base" hangingPunct="0">
              <a:spcBef>
                <a:spcPct val="50000"/>
              </a:spcBef>
              <a:spcAft>
                <a:spcPct val="0"/>
              </a:spcAft>
              <a:defRPr sz="900" b="1">
                <a:solidFill>
                  <a:schemeClr val="tx1"/>
                </a:solidFill>
                <a:latin typeface="Arial" charset="0"/>
              </a:defRPr>
            </a:lvl9pPr>
          </a:lstStyle>
          <a:p>
            <a:r>
              <a:rPr lang="en-US" altLang="en-US" sz="2200" b="0" dirty="0" smtClean="0">
                <a:solidFill>
                  <a:schemeClr val="accent1">
                    <a:lumMod val="50000"/>
                  </a:schemeClr>
                </a:solidFill>
                <a:latin typeface="+mn-lt"/>
              </a:rPr>
              <a:t>Covers all residents of Ventura county or those non-residents who take local paratransit at least 3 weeks a year.  </a:t>
            </a:r>
            <a:endParaRPr lang="en-US" altLang="en-US" sz="2200" dirty="0" smtClean="0">
              <a:solidFill>
                <a:schemeClr val="accent1">
                  <a:lumMod val="50000"/>
                </a:schemeClr>
              </a:solidFill>
              <a:latin typeface="+mn-lt"/>
            </a:endParaRPr>
          </a:p>
          <a:p>
            <a:endParaRPr lang="en-US" altLang="en-US" sz="2200" b="0" dirty="0" smtClean="0">
              <a:solidFill>
                <a:schemeClr val="accent1">
                  <a:lumMod val="50000"/>
                </a:schemeClr>
              </a:solidFill>
              <a:latin typeface="+mn-lt"/>
            </a:endParaRPr>
          </a:p>
          <a:p>
            <a:r>
              <a:rPr lang="en-US" altLang="en-US" sz="2200" b="0" dirty="0" smtClean="0">
                <a:solidFill>
                  <a:schemeClr val="accent1">
                    <a:lumMod val="50000"/>
                  </a:schemeClr>
                </a:solidFill>
                <a:latin typeface="+mn-lt"/>
              </a:rPr>
              <a:t>Approximately </a:t>
            </a:r>
            <a:r>
              <a:rPr lang="en-US" altLang="en-US" sz="2200" dirty="0" smtClean="0">
                <a:solidFill>
                  <a:schemeClr val="accent1">
                    <a:lumMod val="50000"/>
                  </a:schemeClr>
                </a:solidFill>
                <a:latin typeface="+mn-lt"/>
              </a:rPr>
              <a:t>1,500</a:t>
            </a:r>
            <a:r>
              <a:rPr lang="en-US" altLang="en-US" sz="2200" b="0" dirty="0" smtClean="0">
                <a:solidFill>
                  <a:schemeClr val="accent1">
                    <a:lumMod val="50000"/>
                  </a:schemeClr>
                </a:solidFill>
                <a:latin typeface="+mn-lt"/>
              </a:rPr>
              <a:t> applications processed annually. Submitted by mail and online. </a:t>
            </a:r>
          </a:p>
          <a:p>
            <a:endParaRPr lang="en-US" altLang="en-US" sz="2200" b="0" dirty="0">
              <a:solidFill>
                <a:schemeClr val="accent1">
                  <a:lumMod val="50000"/>
                </a:schemeClr>
              </a:solidFill>
              <a:latin typeface="+mn-lt"/>
            </a:endParaRPr>
          </a:p>
          <a:p>
            <a:r>
              <a:rPr lang="en-US" altLang="en-US" sz="2200" b="0" dirty="0" smtClean="0">
                <a:solidFill>
                  <a:schemeClr val="accent1">
                    <a:lumMod val="50000"/>
                  </a:schemeClr>
                </a:solidFill>
                <a:latin typeface="+mn-lt"/>
              </a:rPr>
              <a:t>Growth in applicants approximately </a:t>
            </a:r>
            <a:r>
              <a:rPr lang="en-US" altLang="en-US" sz="2200" dirty="0" smtClean="0">
                <a:solidFill>
                  <a:schemeClr val="accent1">
                    <a:lumMod val="50000"/>
                  </a:schemeClr>
                </a:solidFill>
                <a:latin typeface="+mn-lt"/>
              </a:rPr>
              <a:t>7% </a:t>
            </a:r>
            <a:r>
              <a:rPr lang="en-US" altLang="en-US" sz="2200" b="0" dirty="0" smtClean="0">
                <a:solidFill>
                  <a:schemeClr val="accent1">
                    <a:lumMod val="50000"/>
                  </a:schemeClr>
                </a:solidFill>
                <a:latin typeface="+mn-lt"/>
              </a:rPr>
              <a:t>year over year.  </a:t>
            </a:r>
          </a:p>
          <a:p>
            <a:endParaRPr lang="en-US" altLang="en-US" sz="2200" b="0" dirty="0">
              <a:solidFill>
                <a:schemeClr val="accent1">
                  <a:lumMod val="50000"/>
                </a:schemeClr>
              </a:solidFill>
              <a:latin typeface="+mn-lt"/>
            </a:endParaRPr>
          </a:p>
          <a:p>
            <a:r>
              <a:rPr lang="en-US" altLang="en-US" sz="2200" b="0" dirty="0" smtClean="0">
                <a:solidFill>
                  <a:schemeClr val="accent1">
                    <a:lumMod val="50000"/>
                  </a:schemeClr>
                </a:solidFill>
                <a:latin typeface="+mn-lt"/>
              </a:rPr>
              <a:t>Distribution of applications by fixed route service: </a:t>
            </a:r>
          </a:p>
          <a:p>
            <a:pPr lvl="1"/>
            <a:r>
              <a:rPr lang="en-US" altLang="en-US" sz="2000" b="0" dirty="0" smtClean="0">
                <a:solidFill>
                  <a:schemeClr val="accent1">
                    <a:lumMod val="50000"/>
                  </a:schemeClr>
                </a:solidFill>
                <a:latin typeface="+mn-lt"/>
              </a:rPr>
              <a:t>Gold </a:t>
            </a:r>
            <a:r>
              <a:rPr lang="en-US" altLang="en-US" sz="2000" b="0" dirty="0">
                <a:solidFill>
                  <a:schemeClr val="accent1">
                    <a:lumMod val="50000"/>
                  </a:schemeClr>
                </a:solidFill>
                <a:latin typeface="+mn-lt"/>
              </a:rPr>
              <a:t>Coast </a:t>
            </a:r>
            <a:r>
              <a:rPr lang="en-US" altLang="en-US" sz="2000" b="0" dirty="0" smtClean="0">
                <a:solidFill>
                  <a:schemeClr val="accent1">
                    <a:lumMod val="50000"/>
                  </a:schemeClr>
                </a:solidFill>
                <a:latin typeface="+mn-lt"/>
              </a:rPr>
              <a:t>			= 35%</a:t>
            </a:r>
            <a:endParaRPr lang="en-US" altLang="en-US" sz="2000" b="0" dirty="0">
              <a:solidFill>
                <a:schemeClr val="accent1">
                  <a:lumMod val="50000"/>
                </a:schemeClr>
              </a:solidFill>
              <a:latin typeface="+mn-lt"/>
            </a:endParaRPr>
          </a:p>
          <a:p>
            <a:pPr lvl="1"/>
            <a:r>
              <a:rPr lang="en-US" altLang="en-US" sz="2000" b="0" dirty="0">
                <a:solidFill>
                  <a:schemeClr val="accent1">
                    <a:lumMod val="50000"/>
                  </a:schemeClr>
                </a:solidFill>
                <a:latin typeface="+mn-lt"/>
              </a:rPr>
              <a:t>Simi Valley Transit </a:t>
            </a:r>
            <a:r>
              <a:rPr lang="en-US" altLang="en-US" sz="2000" b="0" dirty="0" smtClean="0">
                <a:solidFill>
                  <a:schemeClr val="accent1">
                    <a:lumMod val="50000"/>
                  </a:schemeClr>
                </a:solidFill>
                <a:latin typeface="+mn-lt"/>
              </a:rPr>
              <a:t>		= 25%</a:t>
            </a:r>
            <a:r>
              <a:rPr lang="en-US" altLang="en-US" sz="2000" b="0" dirty="0">
                <a:solidFill>
                  <a:schemeClr val="accent1">
                    <a:lumMod val="50000"/>
                  </a:schemeClr>
                </a:solidFill>
                <a:latin typeface="+mn-lt"/>
              </a:rPr>
              <a:t>	</a:t>
            </a:r>
          </a:p>
          <a:p>
            <a:pPr lvl="1"/>
            <a:r>
              <a:rPr lang="en-US" altLang="en-US" sz="2000" b="0" dirty="0">
                <a:solidFill>
                  <a:schemeClr val="accent1">
                    <a:lumMod val="50000"/>
                  </a:schemeClr>
                </a:solidFill>
                <a:latin typeface="+mn-lt"/>
              </a:rPr>
              <a:t>Thousand </a:t>
            </a:r>
            <a:r>
              <a:rPr lang="en-US" altLang="en-US" sz="2000" b="0" dirty="0" smtClean="0">
                <a:solidFill>
                  <a:schemeClr val="accent1">
                    <a:lumMod val="50000"/>
                  </a:schemeClr>
                </a:solidFill>
                <a:latin typeface="+mn-lt"/>
              </a:rPr>
              <a:t>Oaks/</a:t>
            </a:r>
            <a:r>
              <a:rPr lang="en-US" altLang="en-US" sz="2000" b="0" dirty="0" err="1" smtClean="0">
                <a:solidFill>
                  <a:schemeClr val="accent1">
                    <a:lumMod val="50000"/>
                  </a:schemeClr>
                </a:solidFill>
                <a:latin typeface="+mn-lt"/>
              </a:rPr>
              <a:t>Kanan</a:t>
            </a:r>
            <a:r>
              <a:rPr lang="en-US" altLang="en-US" sz="2000" b="0" dirty="0" smtClean="0">
                <a:solidFill>
                  <a:schemeClr val="accent1">
                    <a:lumMod val="50000"/>
                  </a:schemeClr>
                </a:solidFill>
                <a:latin typeface="+mn-lt"/>
              </a:rPr>
              <a:t>	= 20%</a:t>
            </a:r>
            <a:endParaRPr lang="en-US" altLang="en-US" sz="2000" b="0" dirty="0">
              <a:solidFill>
                <a:schemeClr val="accent1">
                  <a:lumMod val="50000"/>
                </a:schemeClr>
              </a:solidFill>
              <a:latin typeface="+mn-lt"/>
            </a:endParaRPr>
          </a:p>
          <a:p>
            <a:pPr lvl="1"/>
            <a:r>
              <a:rPr lang="en-US" altLang="en-US" sz="2000" b="0" dirty="0" smtClean="0">
                <a:solidFill>
                  <a:schemeClr val="accent1">
                    <a:lumMod val="50000"/>
                  </a:schemeClr>
                </a:solidFill>
                <a:latin typeface="+mn-lt"/>
              </a:rPr>
              <a:t>Camarillo </a:t>
            </a:r>
            <a:r>
              <a:rPr lang="en-US" altLang="en-US" sz="2000" b="0" dirty="0">
                <a:solidFill>
                  <a:schemeClr val="accent1">
                    <a:lumMod val="50000"/>
                  </a:schemeClr>
                </a:solidFill>
                <a:latin typeface="+mn-lt"/>
              </a:rPr>
              <a:t>Area Transit </a:t>
            </a:r>
            <a:r>
              <a:rPr lang="en-US" altLang="en-US" sz="2000" b="0" dirty="0" smtClean="0">
                <a:solidFill>
                  <a:schemeClr val="accent1">
                    <a:lumMod val="50000"/>
                  </a:schemeClr>
                </a:solidFill>
                <a:latin typeface="+mn-lt"/>
              </a:rPr>
              <a:t>	= 10%</a:t>
            </a:r>
            <a:endParaRPr lang="en-US" altLang="en-US" sz="2000" b="0" dirty="0">
              <a:solidFill>
                <a:schemeClr val="accent1">
                  <a:lumMod val="50000"/>
                </a:schemeClr>
              </a:solidFill>
              <a:latin typeface="+mn-lt"/>
            </a:endParaRPr>
          </a:p>
          <a:p>
            <a:pPr lvl="1"/>
            <a:r>
              <a:rPr lang="en-US" altLang="en-US" sz="2000" b="0" dirty="0" smtClean="0">
                <a:solidFill>
                  <a:schemeClr val="accent1">
                    <a:lumMod val="50000"/>
                  </a:schemeClr>
                </a:solidFill>
                <a:latin typeface="+mn-lt"/>
              </a:rPr>
              <a:t>Valley </a:t>
            </a:r>
            <a:r>
              <a:rPr lang="en-US" altLang="en-US" sz="2000" b="0" dirty="0">
                <a:solidFill>
                  <a:schemeClr val="accent1">
                    <a:lumMod val="50000"/>
                  </a:schemeClr>
                </a:solidFill>
                <a:latin typeface="+mn-lt"/>
              </a:rPr>
              <a:t>Express </a:t>
            </a:r>
            <a:r>
              <a:rPr lang="en-US" altLang="en-US" sz="2000" b="0" dirty="0" smtClean="0">
                <a:solidFill>
                  <a:schemeClr val="accent1">
                    <a:lumMod val="50000"/>
                  </a:schemeClr>
                </a:solidFill>
                <a:latin typeface="+mn-lt"/>
              </a:rPr>
              <a:t>		= 5%</a:t>
            </a:r>
            <a:endParaRPr lang="en-US" altLang="en-US" sz="2000" b="0" dirty="0">
              <a:solidFill>
                <a:schemeClr val="accent1">
                  <a:lumMod val="50000"/>
                </a:schemeClr>
              </a:solidFill>
              <a:latin typeface="+mn-lt"/>
            </a:endParaRPr>
          </a:p>
          <a:p>
            <a:pPr lvl="1"/>
            <a:r>
              <a:rPr lang="en-US" altLang="en-US" sz="2000" b="0" dirty="0" smtClean="0">
                <a:solidFill>
                  <a:schemeClr val="accent1">
                    <a:lumMod val="50000"/>
                  </a:schemeClr>
                </a:solidFill>
                <a:latin typeface="+mn-lt"/>
              </a:rPr>
              <a:t>Moorpark City Transit 	= 5%</a:t>
            </a:r>
          </a:p>
          <a:p>
            <a:endParaRPr lang="en-US" altLang="en-US" sz="2200" dirty="0" smtClean="0">
              <a:solidFill>
                <a:schemeClr val="accent1">
                  <a:lumMod val="50000"/>
                </a:schemeClr>
              </a:solidFill>
              <a:latin typeface="+mn-lt"/>
            </a:endParaRPr>
          </a:p>
        </p:txBody>
      </p:sp>
    </p:spTree>
    <p:extLst>
      <p:ext uri="{BB962C8B-B14F-4D97-AF65-F5344CB8AC3E}">
        <p14:creationId xmlns:p14="http://schemas.microsoft.com/office/powerpoint/2010/main" val="337141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11" y="-7317"/>
            <a:ext cx="2089805" cy="6922980"/>
          </a:xfrm>
          <a:prstGeom prst="rect">
            <a:avLst/>
          </a:prstGeom>
        </p:spPr>
      </p:pic>
      <p:sp>
        <p:nvSpPr>
          <p:cNvPr id="3" name="Rectangle 2"/>
          <p:cNvSpPr/>
          <p:nvPr/>
        </p:nvSpPr>
        <p:spPr>
          <a:xfrm>
            <a:off x="-121920" y="265813"/>
            <a:ext cx="12405360" cy="457201"/>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5B9BD5">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endParaRPr kumimoji="0" lang="en-US" sz="28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6" name="TextBox 5"/>
          <p:cNvSpPr txBox="1"/>
          <p:nvPr/>
        </p:nvSpPr>
        <p:spPr>
          <a:xfrm>
            <a:off x="2604654" y="211209"/>
            <a:ext cx="8429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smtClean="0">
                <a:solidFill>
                  <a:srgbClr val="5B9BD5">
                    <a:lumMod val="50000"/>
                  </a:srgbClr>
                </a:solidFill>
                <a:effectLst>
                  <a:outerShdw blurRad="38100" dist="38100" dir="2700000" algn="tl">
                    <a:srgbClr val="000000">
                      <a:alpha val="43137"/>
                    </a:srgbClr>
                  </a:outerShdw>
                </a:effectLst>
                <a:latin typeface="Calibri" panose="020F0502020204030204"/>
              </a:rPr>
              <a:t>Certification Provider</a:t>
            </a:r>
            <a:endParaRPr kumimoji="0" lang="en-US" sz="2800" b="1" i="0" u="none" strike="noStrike" kern="1200" cap="none" spc="0" normalizeH="0" baseline="0" noProof="0" dirty="0" smtClean="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Text Box 4"/>
          <p:cNvSpPr txBox="1">
            <a:spLocks noChangeArrowheads="1"/>
          </p:cNvSpPr>
          <p:nvPr/>
        </p:nvSpPr>
        <p:spPr bwMode="auto">
          <a:xfrm>
            <a:off x="2093216" y="879373"/>
            <a:ext cx="10085128"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b="1">
                <a:solidFill>
                  <a:schemeClr val="tx1"/>
                </a:solidFill>
                <a:latin typeface="Arial" charset="0"/>
              </a:defRPr>
            </a:lvl1pPr>
            <a:lvl2pPr marL="742950" indent="-285750">
              <a:defRPr sz="900" b="1">
                <a:solidFill>
                  <a:schemeClr val="tx1"/>
                </a:solidFill>
                <a:latin typeface="Arial" charset="0"/>
              </a:defRPr>
            </a:lvl2pPr>
            <a:lvl3pPr marL="1143000" indent="-228600">
              <a:defRPr sz="900" b="1">
                <a:solidFill>
                  <a:schemeClr val="tx1"/>
                </a:solidFill>
                <a:latin typeface="Arial" charset="0"/>
              </a:defRPr>
            </a:lvl3pPr>
            <a:lvl4pPr marL="1600200" indent="-228600">
              <a:defRPr sz="900" b="1">
                <a:solidFill>
                  <a:schemeClr val="tx1"/>
                </a:solidFill>
                <a:latin typeface="Arial" charset="0"/>
              </a:defRPr>
            </a:lvl4pPr>
            <a:lvl5pPr marL="2057400" indent="-228600">
              <a:defRPr sz="900" b="1">
                <a:solidFill>
                  <a:schemeClr val="tx1"/>
                </a:solidFill>
                <a:latin typeface="Arial" charset="0"/>
              </a:defRPr>
            </a:lvl5pPr>
            <a:lvl6pPr marL="2514600" indent="-228600" algn="ctr" eaLnBrk="0" fontAlgn="base" hangingPunct="0">
              <a:spcBef>
                <a:spcPct val="50000"/>
              </a:spcBef>
              <a:spcAft>
                <a:spcPct val="0"/>
              </a:spcAft>
              <a:defRPr sz="900" b="1">
                <a:solidFill>
                  <a:schemeClr val="tx1"/>
                </a:solidFill>
                <a:latin typeface="Arial" charset="0"/>
              </a:defRPr>
            </a:lvl6pPr>
            <a:lvl7pPr marL="2971800" indent="-228600" algn="ctr" eaLnBrk="0" fontAlgn="base" hangingPunct="0">
              <a:spcBef>
                <a:spcPct val="50000"/>
              </a:spcBef>
              <a:spcAft>
                <a:spcPct val="0"/>
              </a:spcAft>
              <a:defRPr sz="900" b="1">
                <a:solidFill>
                  <a:schemeClr val="tx1"/>
                </a:solidFill>
                <a:latin typeface="Arial" charset="0"/>
              </a:defRPr>
            </a:lvl7pPr>
            <a:lvl8pPr marL="3429000" indent="-228600" algn="ctr" eaLnBrk="0" fontAlgn="base" hangingPunct="0">
              <a:spcBef>
                <a:spcPct val="50000"/>
              </a:spcBef>
              <a:spcAft>
                <a:spcPct val="0"/>
              </a:spcAft>
              <a:defRPr sz="900" b="1">
                <a:solidFill>
                  <a:schemeClr val="tx1"/>
                </a:solidFill>
                <a:latin typeface="Arial" charset="0"/>
              </a:defRPr>
            </a:lvl8pPr>
            <a:lvl9pPr marL="3886200" indent="-228600" algn="ctr" eaLnBrk="0" fontAlgn="base" hangingPunct="0">
              <a:spcBef>
                <a:spcPct val="50000"/>
              </a:spcBef>
              <a:spcAft>
                <a:spcPct val="0"/>
              </a:spcAft>
              <a:defRPr sz="900" b="1">
                <a:solidFill>
                  <a:schemeClr val="tx1"/>
                </a:solidFill>
                <a:latin typeface="Arial" charset="0"/>
              </a:defRPr>
            </a:lvl9pPr>
          </a:lstStyle>
          <a:p>
            <a:pPr marL="342900" indent="-342900">
              <a:buFont typeface="Arial" panose="020B0604020202020204" pitchFamily="34" charset="0"/>
              <a:buChar char="•"/>
            </a:pPr>
            <a:r>
              <a:rPr lang="en-US" altLang="en-US" sz="2000" b="0" dirty="0" smtClean="0">
                <a:solidFill>
                  <a:schemeClr val="accent1">
                    <a:lumMod val="50000"/>
                  </a:schemeClr>
                </a:solidFill>
                <a:latin typeface="+mn-lt"/>
              </a:rPr>
              <a:t>Contract service provider, </a:t>
            </a:r>
            <a:r>
              <a:rPr lang="en-US" altLang="en-US" sz="2000" b="0" i="1" dirty="0" smtClean="0">
                <a:solidFill>
                  <a:schemeClr val="accent1">
                    <a:lumMod val="50000"/>
                  </a:schemeClr>
                </a:solidFill>
                <a:latin typeface="+mn-lt"/>
              </a:rPr>
              <a:t>Mobility Management Partners</a:t>
            </a:r>
            <a:r>
              <a:rPr lang="en-US" altLang="en-US" sz="2000" b="0" dirty="0" smtClean="0">
                <a:solidFill>
                  <a:schemeClr val="accent1">
                    <a:lumMod val="50000"/>
                  </a:schemeClr>
                </a:solidFill>
                <a:latin typeface="+mn-lt"/>
              </a:rPr>
              <a:t>, selected through a competitive bid process, Request for Proposals. Scoring committee included representatives by City of Moorpark, Simi Valley and Ventura County Area Agency on Aging as well as VCTC. </a:t>
            </a:r>
          </a:p>
          <a:p>
            <a:pPr marL="342900" indent="-342900">
              <a:buFont typeface="Arial" panose="020B0604020202020204" pitchFamily="34" charset="0"/>
              <a:buChar char="•"/>
            </a:pPr>
            <a:endParaRPr lang="en-US" altLang="en-US" sz="2000" b="0" dirty="0" smtClean="0">
              <a:solidFill>
                <a:schemeClr val="accent1">
                  <a:lumMod val="50000"/>
                </a:schemeClr>
              </a:solidFill>
              <a:latin typeface="+mn-lt"/>
            </a:endParaRPr>
          </a:p>
          <a:p>
            <a:pPr marL="342900" indent="-342900">
              <a:buFont typeface="Arial" panose="020B0604020202020204" pitchFamily="34" charset="0"/>
              <a:buChar char="•"/>
            </a:pPr>
            <a:r>
              <a:rPr lang="en-US" altLang="en-US" sz="2000" b="0" dirty="0" smtClean="0">
                <a:solidFill>
                  <a:schemeClr val="accent1">
                    <a:lumMod val="50000"/>
                  </a:schemeClr>
                </a:solidFill>
                <a:latin typeface="+mn-lt"/>
              </a:rPr>
              <a:t>Field staff and administrative staff to facilitate the program: conduct interviews, process intake and maintain eligibility database. </a:t>
            </a:r>
          </a:p>
          <a:p>
            <a:pPr marL="342900" indent="-342900">
              <a:buFont typeface="Arial" panose="020B0604020202020204" pitchFamily="34" charset="0"/>
              <a:buChar char="•"/>
            </a:pPr>
            <a:endParaRPr lang="en-US" altLang="en-US" sz="2000" b="0" dirty="0" smtClean="0">
              <a:solidFill>
                <a:schemeClr val="accent1">
                  <a:lumMod val="50000"/>
                </a:schemeClr>
              </a:solidFill>
              <a:latin typeface="+mn-lt"/>
            </a:endParaRPr>
          </a:p>
          <a:p>
            <a:pPr marL="342900" indent="-342900">
              <a:buFont typeface="Arial" panose="020B0604020202020204" pitchFamily="34" charset="0"/>
              <a:buChar char="•"/>
            </a:pPr>
            <a:r>
              <a:rPr lang="en-US" altLang="en-US" sz="2000" b="0" dirty="0" smtClean="0">
                <a:solidFill>
                  <a:schemeClr val="accent1">
                    <a:lumMod val="50000"/>
                  </a:schemeClr>
                </a:solidFill>
                <a:latin typeface="+mn-lt"/>
              </a:rPr>
              <a:t>Assessments are conducted multiple ways: via review of materials, over the phone or in-person, if needed. </a:t>
            </a:r>
          </a:p>
          <a:p>
            <a:pPr marL="342900" indent="-342900">
              <a:buFont typeface="Arial" panose="020B0604020202020204" pitchFamily="34" charset="0"/>
              <a:buChar char="•"/>
            </a:pPr>
            <a:endParaRPr lang="en-US" altLang="en-US" sz="2000" b="0" dirty="0" smtClean="0">
              <a:solidFill>
                <a:schemeClr val="accent1">
                  <a:lumMod val="50000"/>
                </a:schemeClr>
              </a:solidFill>
              <a:latin typeface="+mn-lt"/>
            </a:endParaRPr>
          </a:p>
          <a:p>
            <a:pPr marL="342900" indent="-342900">
              <a:buFont typeface="Arial" panose="020B0604020202020204" pitchFamily="34" charset="0"/>
              <a:buChar char="•"/>
            </a:pPr>
            <a:r>
              <a:rPr lang="en-US" altLang="en-US" sz="2000" b="0" dirty="0" smtClean="0">
                <a:solidFill>
                  <a:schemeClr val="accent1">
                    <a:lumMod val="50000"/>
                  </a:schemeClr>
                </a:solidFill>
                <a:latin typeface="+mn-lt"/>
              </a:rPr>
              <a:t>Five interview locations distributed across county – VCTC’s offices, senior centers, libraries and community centers.  </a:t>
            </a:r>
          </a:p>
          <a:p>
            <a:pPr marL="342900" indent="-342900">
              <a:buFont typeface="Arial" panose="020B0604020202020204" pitchFamily="34" charset="0"/>
              <a:buChar char="•"/>
            </a:pPr>
            <a:endParaRPr lang="en-US" altLang="en-US" sz="2000" b="0" dirty="0" smtClean="0">
              <a:solidFill>
                <a:schemeClr val="accent1">
                  <a:lumMod val="50000"/>
                </a:schemeClr>
              </a:solidFill>
              <a:latin typeface="+mn-lt"/>
            </a:endParaRPr>
          </a:p>
          <a:p>
            <a:pPr marL="342900" indent="-342900">
              <a:buFont typeface="Arial" panose="020B0604020202020204" pitchFamily="34" charset="0"/>
              <a:buChar char="•"/>
            </a:pPr>
            <a:r>
              <a:rPr lang="en-US" altLang="en-US" sz="2000" b="0" dirty="0" smtClean="0">
                <a:solidFill>
                  <a:schemeClr val="accent1">
                    <a:lumMod val="50000"/>
                  </a:schemeClr>
                </a:solidFill>
                <a:latin typeface="+mn-lt"/>
              </a:rPr>
              <a:t>Bilingual staffing – approx. 25% of applicants identified preference for Spanish-only materials/communication. </a:t>
            </a:r>
          </a:p>
          <a:p>
            <a:pPr marL="342900" indent="-342900">
              <a:buFont typeface="Arial" panose="020B0604020202020204" pitchFamily="34" charset="0"/>
              <a:buChar char="•"/>
            </a:pPr>
            <a:endParaRPr lang="en-US" altLang="en-US" sz="1800" b="0" dirty="0">
              <a:solidFill>
                <a:schemeClr val="accent1">
                  <a:lumMod val="50000"/>
                </a:schemeClr>
              </a:solidFill>
              <a:latin typeface="+mn-lt"/>
            </a:endParaRPr>
          </a:p>
          <a:p>
            <a:pPr marL="342900" indent="-342900">
              <a:buFont typeface="Arial" panose="020B0604020202020204" pitchFamily="34" charset="0"/>
              <a:buChar char="•"/>
            </a:pPr>
            <a:r>
              <a:rPr lang="en-US" altLang="en-US" sz="2000" b="0" dirty="0" smtClean="0">
                <a:solidFill>
                  <a:schemeClr val="accent1">
                    <a:lumMod val="50000"/>
                  </a:schemeClr>
                </a:solidFill>
                <a:latin typeface="+mn-lt"/>
              </a:rPr>
              <a:t>Contract term: three years with two one-year options to </a:t>
            </a:r>
            <a:r>
              <a:rPr lang="en-US" altLang="en-US" sz="2000" b="0" dirty="0" smtClean="0">
                <a:solidFill>
                  <a:schemeClr val="accent1">
                    <a:lumMod val="50000"/>
                  </a:schemeClr>
                </a:solidFill>
                <a:latin typeface="+mn-lt"/>
              </a:rPr>
              <a:t>extend</a:t>
            </a:r>
            <a:r>
              <a:rPr lang="en-US" altLang="en-US" sz="2000" b="0" dirty="0">
                <a:solidFill>
                  <a:schemeClr val="accent1">
                    <a:lumMod val="50000"/>
                  </a:schemeClr>
                </a:solidFill>
                <a:latin typeface="+mn-lt"/>
              </a:rPr>
              <a:t>;</a:t>
            </a:r>
            <a:r>
              <a:rPr lang="en-US" altLang="en-US" sz="2000" b="0" dirty="0" smtClean="0">
                <a:solidFill>
                  <a:schemeClr val="accent1">
                    <a:lumMod val="50000"/>
                  </a:schemeClr>
                </a:solidFill>
                <a:latin typeface="+mn-lt"/>
              </a:rPr>
              <a:t> year </a:t>
            </a:r>
            <a:r>
              <a:rPr lang="en-US" altLang="en-US" sz="2000" b="0" dirty="0" smtClean="0">
                <a:solidFill>
                  <a:schemeClr val="accent1">
                    <a:lumMod val="50000"/>
                  </a:schemeClr>
                </a:solidFill>
                <a:latin typeface="+mn-lt"/>
              </a:rPr>
              <a:t>one not to exceed $349,454, year two $359,939, year three $370,739, for a </a:t>
            </a:r>
            <a:r>
              <a:rPr lang="en-US" altLang="en-US" sz="2000" b="0" dirty="0">
                <a:solidFill>
                  <a:schemeClr val="accent1">
                    <a:lumMod val="50000"/>
                  </a:schemeClr>
                </a:solidFill>
                <a:latin typeface="+mn-lt"/>
              </a:rPr>
              <a:t>total not to exceed </a:t>
            </a:r>
            <a:r>
              <a:rPr lang="en-US" altLang="en-US" sz="2000" b="0" dirty="0" smtClean="0">
                <a:solidFill>
                  <a:schemeClr val="accent1">
                    <a:lumMod val="50000"/>
                  </a:schemeClr>
                </a:solidFill>
                <a:latin typeface="+mn-lt"/>
              </a:rPr>
              <a:t>of </a:t>
            </a:r>
            <a:r>
              <a:rPr lang="en-US" altLang="en-US" sz="2000" b="0" dirty="0">
                <a:solidFill>
                  <a:schemeClr val="accent1">
                    <a:lumMod val="50000"/>
                  </a:schemeClr>
                </a:solidFill>
                <a:latin typeface="+mn-lt"/>
              </a:rPr>
              <a:t>$</a:t>
            </a:r>
            <a:r>
              <a:rPr lang="en-US" altLang="en-US" sz="2000" b="0" dirty="0" smtClean="0">
                <a:solidFill>
                  <a:schemeClr val="accent1">
                    <a:lumMod val="50000"/>
                  </a:schemeClr>
                </a:solidFill>
                <a:latin typeface="+mn-lt"/>
              </a:rPr>
              <a:t>1,080,132 for the three-year term.  </a:t>
            </a:r>
            <a:endParaRPr lang="en-US" altLang="en-US" sz="2200" b="0" dirty="0" smtClean="0">
              <a:solidFill>
                <a:schemeClr val="accent1">
                  <a:lumMod val="50000"/>
                </a:schemeClr>
              </a:solidFill>
              <a:latin typeface="+mn-lt"/>
            </a:endParaRPr>
          </a:p>
          <a:p>
            <a:endParaRPr lang="en-US" altLang="en-US" sz="2200" b="0" dirty="0" smtClean="0">
              <a:solidFill>
                <a:schemeClr val="accent1">
                  <a:lumMod val="50000"/>
                </a:schemeClr>
              </a:solidFill>
              <a:latin typeface="+mn-lt"/>
            </a:endParaRPr>
          </a:p>
        </p:txBody>
      </p:sp>
    </p:spTree>
    <p:extLst>
      <p:ext uri="{BB962C8B-B14F-4D97-AF65-F5344CB8AC3E}">
        <p14:creationId xmlns:p14="http://schemas.microsoft.com/office/powerpoint/2010/main" val="217593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58189" y="0"/>
            <a:ext cx="3006186" cy="1837113"/>
          </a:xfrm>
          <a:prstGeom prst="rect">
            <a:avLst/>
          </a:prstGeom>
        </p:spPr>
      </p:pic>
      <p:sp>
        <p:nvSpPr>
          <p:cNvPr id="3" name="TextBox 2"/>
          <p:cNvSpPr txBox="1"/>
          <p:nvPr/>
        </p:nvSpPr>
        <p:spPr>
          <a:xfrm>
            <a:off x="3341716" y="592918"/>
            <a:ext cx="84291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Ventura County Transportation Commission</a:t>
            </a:r>
            <a:endParaRPr kumimoji="0" lang="en-US" sz="32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p:cNvSpPr txBox="1"/>
          <p:nvPr/>
        </p:nvSpPr>
        <p:spPr>
          <a:xfrm>
            <a:off x="3341716" y="3390900"/>
            <a:ext cx="84291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Questions</a:t>
            </a:r>
            <a:endParaRPr kumimoji="0" lang="en-US" sz="32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7049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3904</TotalTime>
  <Words>1829</Words>
  <Application>Microsoft Office PowerPoint</Application>
  <PresentationFormat>Widescreen</PresentationFormat>
  <Paragraphs>104</Paragraphs>
  <Slides>6</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DeGeorge</dc:creator>
  <cp:lastModifiedBy>Aaron Bonfilio</cp:lastModifiedBy>
  <cp:revision>282</cp:revision>
  <cp:lastPrinted>2020-03-04T23:54:05Z</cp:lastPrinted>
  <dcterms:created xsi:type="dcterms:W3CDTF">2019-03-05T21:25:36Z</dcterms:created>
  <dcterms:modified xsi:type="dcterms:W3CDTF">2020-03-05T01:28:41Z</dcterms:modified>
</cp:coreProperties>
</file>