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5" r:id="rId4"/>
  </p:sldMasterIdLst>
  <p:notesMasterIdLst>
    <p:notesMasterId r:id="rId19"/>
  </p:notesMasterIdLst>
  <p:handoutMasterIdLst>
    <p:handoutMasterId r:id="rId20"/>
  </p:handoutMasterIdLst>
  <p:sldIdLst>
    <p:sldId id="292" r:id="rId5"/>
    <p:sldId id="286" r:id="rId6"/>
    <p:sldId id="353" r:id="rId7"/>
    <p:sldId id="344" r:id="rId8"/>
    <p:sldId id="345" r:id="rId9"/>
    <p:sldId id="343" r:id="rId10"/>
    <p:sldId id="341" r:id="rId11"/>
    <p:sldId id="351" r:id="rId12"/>
    <p:sldId id="352" r:id="rId13"/>
    <p:sldId id="347" r:id="rId14"/>
    <p:sldId id="354" r:id="rId15"/>
    <p:sldId id="259" r:id="rId16"/>
    <p:sldId id="346" r:id="rId17"/>
    <p:sldId id="304" r:id="rId18"/>
  </p:sldIdLst>
  <p:sldSz cx="10058400" cy="77724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ffelt, Sherita" initials="CS" lastIdx="6" clrIdx="0">
    <p:extLst>
      <p:ext uri="{19B8F6BF-5375-455C-9EA6-DF929625EA0E}">
        <p15:presenceInfo xmlns:p15="http://schemas.microsoft.com/office/powerpoint/2012/main" userId="S::coffelts@scrra.net::a451002c-8fca-4bc2-ad75-e87592f44977" providerId="AD"/>
      </p:ext>
    </p:extLst>
  </p:cmAuthor>
  <p:cmAuthor id="2" name="Roberts, Jacob" initials="RJ" lastIdx="1" clrIdx="1">
    <p:extLst>
      <p:ext uri="{19B8F6BF-5375-455C-9EA6-DF929625EA0E}">
        <p15:presenceInfo xmlns:p15="http://schemas.microsoft.com/office/powerpoint/2012/main" userId="S::RobertsJ@scrra.net::4e69a874-bf3e-49c1-bc5b-331d231881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3666A"/>
    <a:srgbClr val="D65F4B"/>
    <a:srgbClr val="D9D9D9"/>
    <a:srgbClr val="6A7998"/>
    <a:srgbClr val="D8563F"/>
    <a:srgbClr val="5E6D8B"/>
    <a:srgbClr val="D6D6D2"/>
    <a:srgbClr val="B6CCD9"/>
    <a:srgbClr val="7CA4BD"/>
    <a:srgbClr val="88D3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442E5D-8B29-627C-E439-7FA33F9FC95B}" v="12" dt="2020-01-09T19:23:31.910"/>
    <p1510:client id="{BE96B51B-FB57-6C51-B2FC-34831AC74C46}" v="4" dt="2020-01-10T00:31:05.744"/>
    <p1510:client id="{31702DC4-7EFE-75E9-48C0-0BDE9F4777C3}" v="1" dt="2020-01-10T00:18:07.041"/>
    <p1510:client id="{4BE2C63B-A81B-A940-0A51-9DEA5D62F472}" v="5" dt="2020-01-10T00:59:06.745"/>
    <p1510:client id="{54067A62-9E8A-5C6D-DE7E-61B2F180C3AF}" v="3" dt="2020-01-09T22:16:32.740"/>
    <p1510:client id="{F5B9EEC2-C2A8-4DEA-82D0-2F906AE51396}" v="22" dt="2020-01-10T01:02:28.3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9" d="100"/>
          <a:sy n="109" d="100"/>
        </p:scale>
        <p:origin x="1362" y="10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D619BFA-93D8-D242-852F-1EDCA41C27AC}"/>
              </a:ext>
            </a:extLst>
          </p:cNvPr>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a:extLst>
              <a:ext uri="{FF2B5EF4-FFF2-40B4-BE49-F238E27FC236}">
                <a16:creationId xmlns:a16="http://schemas.microsoft.com/office/drawing/2014/main" id="{06B5AE35-A3D3-874B-83DF-9B3968A0F58E}"/>
              </a:ext>
            </a:extLst>
          </p:cNvPr>
          <p:cNvSpPr>
            <a:spLocks noGrp="1"/>
          </p:cNvSpPr>
          <p:nvPr>
            <p:ph type="dt" sz="quarter" idx="1"/>
          </p:nvPr>
        </p:nvSpPr>
        <p:spPr>
          <a:xfrm>
            <a:off x="4143587" y="0"/>
            <a:ext cx="3169920" cy="481727"/>
          </a:xfrm>
          <a:prstGeom prst="rect">
            <a:avLst/>
          </a:prstGeom>
        </p:spPr>
        <p:txBody>
          <a:bodyPr vert="horz" lIns="96653" tIns="48327" rIns="96653" bIns="48327" rtlCol="0"/>
          <a:lstStyle>
            <a:lvl1pPr algn="r">
              <a:defRPr sz="1200"/>
            </a:lvl1pPr>
          </a:lstStyle>
          <a:p>
            <a:fld id="{DF78BFCD-E4EA-3845-B57D-E913736AD5DF}" type="datetimeFigureOut">
              <a:rPr lang="en-US" smtClean="0"/>
              <a:t>1/9/2020</a:t>
            </a:fld>
            <a:endParaRPr lang="en-US"/>
          </a:p>
        </p:txBody>
      </p:sp>
      <p:sp>
        <p:nvSpPr>
          <p:cNvPr id="4" name="Footer Placeholder 3">
            <a:extLst>
              <a:ext uri="{FF2B5EF4-FFF2-40B4-BE49-F238E27FC236}">
                <a16:creationId xmlns:a16="http://schemas.microsoft.com/office/drawing/2014/main" id="{A628E85E-1FF9-A147-8710-AB4D1957A2ED}"/>
              </a:ext>
            </a:extLst>
          </p:cNvPr>
          <p:cNvSpPr>
            <a:spLocks noGrp="1"/>
          </p:cNvSpPr>
          <p:nvPr>
            <p:ph type="ftr" sz="quarter" idx="2"/>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E27AD94-2109-3447-882D-C2337280C7A7}"/>
              </a:ext>
            </a:extLst>
          </p:cNvPr>
          <p:cNvSpPr>
            <a:spLocks noGrp="1"/>
          </p:cNvSpPr>
          <p:nvPr>
            <p:ph type="sldNum" sz="quarter" idx="3"/>
          </p:nvPr>
        </p:nvSpPr>
        <p:spPr>
          <a:xfrm>
            <a:off x="4143587" y="9119475"/>
            <a:ext cx="3169920" cy="481726"/>
          </a:xfrm>
          <a:prstGeom prst="rect">
            <a:avLst/>
          </a:prstGeom>
        </p:spPr>
        <p:txBody>
          <a:bodyPr vert="horz" lIns="96653" tIns="48327" rIns="96653" bIns="48327" rtlCol="0" anchor="b"/>
          <a:lstStyle>
            <a:lvl1pPr algn="r">
              <a:defRPr sz="1200"/>
            </a:lvl1pPr>
          </a:lstStyle>
          <a:p>
            <a:fld id="{A7A9B80A-306C-9442-B5B4-CEFE94593AD4}" type="slidenum">
              <a:rPr lang="en-US" smtClean="0"/>
              <a:t>‹#›</a:t>
            </a:fld>
            <a:endParaRPr lang="en-US"/>
          </a:p>
        </p:txBody>
      </p:sp>
    </p:spTree>
    <p:extLst>
      <p:ext uri="{BB962C8B-B14F-4D97-AF65-F5344CB8AC3E}">
        <p14:creationId xmlns:p14="http://schemas.microsoft.com/office/powerpoint/2010/main" val="39300475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atin typeface="Arial" panose="020B0604020202020204" pitchFamily="34" charset="0"/>
                <a:cs typeface="Arial" panose="020B0604020202020204" pitchFamily="34" charset="0"/>
              </a:defRPr>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atin typeface="Arial" panose="020B0604020202020204" pitchFamily="34" charset="0"/>
                <a:cs typeface="Arial" panose="020B0604020202020204" pitchFamily="34" charset="0"/>
              </a:defRPr>
            </a:lvl1pPr>
          </a:lstStyle>
          <a:p>
            <a:fld id="{689F57BF-E149-2048-B5D1-E80A0BD5F990}" type="datetimeFigureOut">
              <a:rPr lang="en-US" smtClean="0"/>
              <a:pPr/>
              <a:t>1/9/2020</a:t>
            </a:fld>
            <a:endParaRPr lang="en-US"/>
          </a:p>
        </p:txBody>
      </p:sp>
      <p:sp>
        <p:nvSpPr>
          <p:cNvPr id="4" name="Slide Image Placeholder 3"/>
          <p:cNvSpPr>
            <a:spLocks noGrp="1" noRot="1" noChangeAspect="1"/>
          </p:cNvSpPr>
          <p:nvPr>
            <p:ph type="sldImg" idx="2"/>
          </p:nvPr>
        </p:nvSpPr>
        <p:spPr>
          <a:xfrm>
            <a:off x="1560513" y="1200150"/>
            <a:ext cx="4194175"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atin typeface="Arial" panose="020B0604020202020204" pitchFamily="34" charset="0"/>
                <a:cs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atin typeface="Arial" panose="020B0604020202020204" pitchFamily="34" charset="0"/>
                <a:cs typeface="Arial" panose="020B0604020202020204" pitchFamily="34" charset="0"/>
              </a:defRPr>
            </a:lvl1pPr>
          </a:lstStyle>
          <a:p>
            <a:fld id="{EEAF41DE-BAF3-8345-972E-C7E736A767B0}" type="slidenum">
              <a:rPr lang="en-US" smtClean="0"/>
              <a:pPr/>
              <a:t>‹#›</a:t>
            </a:fld>
            <a:endParaRPr lang="en-US"/>
          </a:p>
        </p:txBody>
      </p:sp>
    </p:spTree>
    <p:extLst>
      <p:ext uri="{BB962C8B-B14F-4D97-AF65-F5344CB8AC3E}">
        <p14:creationId xmlns:p14="http://schemas.microsoft.com/office/powerpoint/2010/main" val="3274687586"/>
      </p:ext>
    </p:extLst>
  </p:cSld>
  <p:clrMap bg1="lt1" tx1="dk1" bg2="lt2" tx2="dk2" accent1="accent1" accent2="accent2" accent3="accent3" accent4="accent4" accent5="accent5" accent6="accent6" hlink="hlink" folHlink="folHlink"/>
  <p:hf hdr="0" ftr="0" dt="0"/>
  <p:notesStyle>
    <a:lvl1pPr marL="0" algn="l" defTabSz="1018824"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509412" algn="l" defTabSz="1018824" rtl="0" eaLnBrk="1" latinLnBrk="0" hangingPunct="1">
      <a:defRPr sz="1400" kern="1200">
        <a:solidFill>
          <a:schemeClr val="tx1"/>
        </a:solidFill>
        <a:latin typeface="Arial" panose="020B0604020202020204" pitchFamily="34" charset="0"/>
        <a:ea typeface="+mn-ea"/>
        <a:cs typeface="Arial" panose="020B0604020202020204" pitchFamily="34" charset="0"/>
      </a:defRPr>
    </a:lvl2pPr>
    <a:lvl3pPr marL="1018824" algn="l" defTabSz="1018824" rtl="0" eaLnBrk="1" latinLnBrk="0" hangingPunct="1">
      <a:defRPr sz="1400" kern="1200">
        <a:solidFill>
          <a:schemeClr val="tx1"/>
        </a:solidFill>
        <a:latin typeface="Arial" panose="020B0604020202020204" pitchFamily="34" charset="0"/>
        <a:ea typeface="+mn-ea"/>
        <a:cs typeface="Arial" panose="020B0604020202020204" pitchFamily="34" charset="0"/>
      </a:defRPr>
    </a:lvl3pPr>
    <a:lvl4pPr marL="1528237" algn="l" defTabSz="1018824" rtl="0" eaLnBrk="1" latinLnBrk="0" hangingPunct="1">
      <a:defRPr sz="1400" kern="1200">
        <a:solidFill>
          <a:schemeClr val="tx1"/>
        </a:solidFill>
        <a:latin typeface="Arial" panose="020B0604020202020204" pitchFamily="34" charset="0"/>
        <a:ea typeface="+mn-ea"/>
        <a:cs typeface="Arial" panose="020B0604020202020204" pitchFamily="34" charset="0"/>
      </a:defRPr>
    </a:lvl4pPr>
    <a:lvl5pPr marL="2037649" algn="l" defTabSz="1018824" rtl="0" eaLnBrk="1" latinLnBrk="0" hangingPunct="1">
      <a:defRPr sz="1400" kern="1200">
        <a:solidFill>
          <a:schemeClr val="tx1"/>
        </a:solidFill>
        <a:latin typeface="Arial" panose="020B0604020202020204" pitchFamily="34" charset="0"/>
        <a:ea typeface="+mn-ea"/>
        <a:cs typeface="Arial" panose="020B0604020202020204" pitchFamily="34" charset="0"/>
      </a:defRPr>
    </a:lvl5pPr>
    <a:lvl6pPr marL="2547061" algn="l" defTabSz="1018824" rtl="0" eaLnBrk="1" latinLnBrk="0" hangingPunct="1">
      <a:defRPr sz="1337" kern="1200">
        <a:solidFill>
          <a:schemeClr val="tx1"/>
        </a:solidFill>
        <a:latin typeface="+mn-lt"/>
        <a:ea typeface="+mn-ea"/>
        <a:cs typeface="+mn-cs"/>
      </a:defRPr>
    </a:lvl6pPr>
    <a:lvl7pPr marL="3056473" algn="l" defTabSz="1018824" rtl="0" eaLnBrk="1" latinLnBrk="0" hangingPunct="1">
      <a:defRPr sz="1337" kern="1200">
        <a:solidFill>
          <a:schemeClr val="tx1"/>
        </a:solidFill>
        <a:latin typeface="+mn-lt"/>
        <a:ea typeface="+mn-ea"/>
        <a:cs typeface="+mn-cs"/>
      </a:defRPr>
    </a:lvl7pPr>
    <a:lvl8pPr marL="3565886" algn="l" defTabSz="1018824" rtl="0" eaLnBrk="1" latinLnBrk="0" hangingPunct="1">
      <a:defRPr sz="1337" kern="1200">
        <a:solidFill>
          <a:schemeClr val="tx1"/>
        </a:solidFill>
        <a:latin typeface="+mn-lt"/>
        <a:ea typeface="+mn-ea"/>
        <a:cs typeface="+mn-cs"/>
      </a:defRPr>
    </a:lvl8pPr>
    <a:lvl9pPr marL="4075298" algn="l" defTabSz="1018824" rtl="0" eaLnBrk="1" latinLnBrk="0" hangingPunct="1">
      <a:defRPr sz="133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cs typeface="Calibri"/>
              </a:rPr>
              <a:t>Hello Chair </a:t>
            </a:r>
            <a:r>
              <a:rPr lang="en-US" sz="1100" err="1">
                <a:cs typeface="Calibri"/>
              </a:rPr>
              <a:t>Minjares</a:t>
            </a:r>
            <a:r>
              <a:rPr lang="en-US" sz="1100">
                <a:cs typeface="Calibri"/>
              </a:rPr>
              <a:t> and Commissioners.  I’m Stephanie Wiggins, CEO of Metrolink, and I’m honored to be invited here to provide an update on Metrolink service and initiatives benefiting Ventura County. </a:t>
            </a:r>
          </a:p>
        </p:txBody>
      </p:sp>
      <p:sp>
        <p:nvSpPr>
          <p:cNvPr id="4" name="Slide Number Placeholder 3"/>
          <p:cNvSpPr>
            <a:spLocks noGrp="1"/>
          </p:cNvSpPr>
          <p:nvPr>
            <p:ph type="sldNum" sz="quarter" idx="5"/>
          </p:nvPr>
        </p:nvSpPr>
        <p:spPr/>
        <p:txBody>
          <a:bodyPr/>
          <a:lstStyle/>
          <a:p>
            <a:fld id="{EEAF41DE-BAF3-8345-972E-C7E736A767B0}" type="slidenum">
              <a:rPr lang="en-US" smtClean="0"/>
              <a:t>1</a:t>
            </a:fld>
            <a:endParaRPr lang="en-US"/>
          </a:p>
        </p:txBody>
      </p:sp>
    </p:spTree>
    <p:extLst>
      <p:ext uri="{BB962C8B-B14F-4D97-AF65-F5344CB8AC3E}">
        <p14:creationId xmlns:p14="http://schemas.microsoft.com/office/powerpoint/2010/main" val="17990753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622"/>
              </a:spcAft>
            </a:pPr>
            <a:r>
              <a:rPr lang="en-US" sz="1500">
                <a:solidFill>
                  <a:schemeClr val="tx1">
                    <a:lumMod val="75000"/>
                    <a:lumOff val="25000"/>
                  </a:schemeClr>
                </a:solidFill>
              </a:rPr>
              <a:t>Back by popular demand: Weekend service on the VC Line</a:t>
            </a:r>
          </a:p>
          <a:p>
            <a:pPr marL="296408" indent="-296408">
              <a:lnSpc>
                <a:spcPct val="150000"/>
              </a:lnSpc>
              <a:spcAft>
                <a:spcPts val="622"/>
              </a:spcAft>
              <a:buFont typeface="Arial" panose="020B0604020202020204" pitchFamily="34" charset="0"/>
              <a:buChar char="•"/>
            </a:pPr>
            <a:r>
              <a:rPr lang="en-US" sz="1500">
                <a:solidFill>
                  <a:schemeClr val="tx1">
                    <a:lumMod val="75000"/>
                    <a:lumOff val="25000"/>
                  </a:schemeClr>
                </a:solidFill>
              </a:rPr>
              <a:t>Great opportunity to bring riders to Ventura County and take VC residents to Los Angeles County</a:t>
            </a:r>
          </a:p>
          <a:p>
            <a:pPr marL="296408" indent="-296408">
              <a:lnSpc>
                <a:spcPct val="150000"/>
              </a:lnSpc>
              <a:spcAft>
                <a:spcPts val="622"/>
              </a:spcAft>
              <a:buFont typeface="Arial" panose="020B0604020202020204" pitchFamily="34" charset="0"/>
              <a:buChar char="•"/>
            </a:pPr>
            <a:r>
              <a:rPr lang="en-US" sz="1500">
                <a:solidFill>
                  <a:schemeClr val="tx1">
                    <a:lumMod val="75000"/>
                    <a:lumOff val="25000"/>
                  </a:schemeClr>
                </a:solidFill>
              </a:rPr>
              <a:t>Thanks to VCTC for funding this service</a:t>
            </a:r>
          </a:p>
          <a:p>
            <a:pPr marL="296408" indent="-296408">
              <a:lnSpc>
                <a:spcPct val="150000"/>
              </a:lnSpc>
              <a:spcAft>
                <a:spcPts val="622"/>
              </a:spcAft>
              <a:buFont typeface="Arial" panose="020B0604020202020204" pitchFamily="34" charset="0"/>
              <a:buChar char="•"/>
            </a:pPr>
            <a:r>
              <a:rPr lang="en-US" sz="1500">
                <a:solidFill>
                  <a:schemeClr val="tx1">
                    <a:lumMod val="75000"/>
                    <a:lumOff val="25000"/>
                  </a:schemeClr>
                </a:solidFill>
              </a:rPr>
              <a:t>Marketing the VC Line service will be our priority</a:t>
            </a:r>
          </a:p>
        </p:txBody>
      </p:sp>
      <p:sp>
        <p:nvSpPr>
          <p:cNvPr id="4" name="Slide Number Placeholder 3"/>
          <p:cNvSpPr>
            <a:spLocks noGrp="1"/>
          </p:cNvSpPr>
          <p:nvPr>
            <p:ph type="sldNum" sz="quarter" idx="5"/>
          </p:nvPr>
        </p:nvSpPr>
        <p:spPr/>
        <p:txBody>
          <a:bodyPr/>
          <a:lstStyle/>
          <a:p>
            <a:fld id="{EEAF41DE-BAF3-8345-972E-C7E736A767B0}" type="slidenum">
              <a:rPr lang="en-US" smtClean="0"/>
              <a:pPr/>
              <a:t>10</a:t>
            </a:fld>
            <a:endParaRPr lang="en-US"/>
          </a:p>
        </p:txBody>
      </p:sp>
    </p:spTree>
    <p:extLst>
      <p:ext uri="{BB962C8B-B14F-4D97-AF65-F5344CB8AC3E}">
        <p14:creationId xmlns:p14="http://schemas.microsoft.com/office/powerpoint/2010/main" val="9882698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to start video</a:t>
            </a:r>
          </a:p>
        </p:txBody>
      </p:sp>
      <p:sp>
        <p:nvSpPr>
          <p:cNvPr id="4" name="Slide Number Placeholder 3"/>
          <p:cNvSpPr>
            <a:spLocks noGrp="1"/>
          </p:cNvSpPr>
          <p:nvPr>
            <p:ph type="sldNum" sz="quarter" idx="5"/>
          </p:nvPr>
        </p:nvSpPr>
        <p:spPr/>
        <p:txBody>
          <a:bodyPr/>
          <a:lstStyle/>
          <a:p>
            <a:fld id="{EEAF41DE-BAF3-8345-972E-C7E736A767B0}" type="slidenum">
              <a:rPr lang="en-US" smtClean="0"/>
              <a:pPr/>
              <a:t>11</a:t>
            </a:fld>
            <a:endParaRPr lang="en-US"/>
          </a:p>
        </p:txBody>
      </p:sp>
    </p:spTree>
    <p:extLst>
      <p:ext uri="{BB962C8B-B14F-4D97-AF65-F5344CB8AC3E}">
        <p14:creationId xmlns:p14="http://schemas.microsoft.com/office/powerpoint/2010/main" val="9022789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157163"/>
            <a:ext cx="3670300" cy="2835275"/>
          </a:xfrm>
        </p:spPr>
      </p:sp>
      <p:sp>
        <p:nvSpPr>
          <p:cNvPr id="3" name="Notes Placeholder 2"/>
          <p:cNvSpPr>
            <a:spLocks noGrp="1"/>
          </p:cNvSpPr>
          <p:nvPr>
            <p:ph type="body" idx="1"/>
          </p:nvPr>
        </p:nvSpPr>
        <p:spPr>
          <a:xfrm>
            <a:off x="278296" y="3144983"/>
            <a:ext cx="6877878" cy="3780473"/>
          </a:xfrm>
        </p:spPr>
        <p:txBody>
          <a:bodyPr/>
          <a:lstStyle/>
          <a:p>
            <a:pPr defTabSz="195724">
              <a:lnSpc>
                <a:spcPct val="110000"/>
              </a:lnSpc>
              <a:spcAft>
                <a:spcPts val="622"/>
              </a:spcAft>
              <a:buClr>
                <a:schemeClr val="accent2">
                  <a:hueOff val="-1431543"/>
                  <a:satOff val="14164"/>
                  <a:lumOff val="-11962"/>
                </a:schemeClr>
              </a:buClr>
              <a:defRPr sz="2200" b="1">
                <a:solidFill>
                  <a:schemeClr val="accent5">
                    <a:hueOff val="-10800000"/>
                    <a:satOff val="-3225"/>
                    <a:lumOff val="-30392"/>
                  </a:schemeClr>
                </a:solidFill>
                <a:latin typeface="Gotham-Bold"/>
                <a:ea typeface="Gotham-Bold"/>
                <a:cs typeface="Gotham-Bold"/>
                <a:sym typeface="Gotham-Bold"/>
              </a:defRPr>
            </a:pPr>
            <a:r>
              <a:rPr lang="en-US" sz="1200">
                <a:solidFill>
                  <a:srgbClr val="63666A"/>
                </a:solidFill>
                <a:latin typeface="Arial"/>
                <a:cs typeface="Arial"/>
              </a:rPr>
              <a:t>Economic Benefits</a:t>
            </a:r>
          </a:p>
          <a:p>
            <a:pPr marL="296408" indent="-296408">
              <a:buClr>
                <a:srgbClr val="D65F4B"/>
              </a:buClr>
              <a:buFont typeface="Arial" panose="020B0604020202020204" pitchFamily="34" charset="0"/>
              <a:buChar char="•"/>
            </a:pPr>
            <a:r>
              <a:rPr lang="en-US" sz="1200"/>
              <a:t>2028: </a:t>
            </a:r>
          </a:p>
          <a:p>
            <a:pPr marL="770662" lvl="1" indent="-296408">
              <a:buClr>
                <a:srgbClr val="D65F4B"/>
              </a:buClr>
              <a:buFont typeface="Wingdings" panose="05000000000000000000" pitchFamily="2" charset="2"/>
              <a:buChar char="Ø"/>
            </a:pPr>
            <a:r>
              <a:rPr lang="en-US" sz="1200"/>
              <a:t>4,800 jobs </a:t>
            </a:r>
          </a:p>
          <a:p>
            <a:pPr marL="770662" lvl="1" indent="-296408">
              <a:buClr>
                <a:srgbClr val="D65F4B"/>
              </a:buClr>
              <a:buFont typeface="Wingdings" panose="05000000000000000000" pitchFamily="2" charset="2"/>
              <a:buChar char="Ø"/>
            </a:pPr>
            <a:r>
              <a:rPr lang="en-US" sz="1200"/>
              <a:t>$912 million in GDP</a:t>
            </a:r>
          </a:p>
          <a:p>
            <a:pPr marL="296408" indent="-296408">
              <a:buClr>
                <a:srgbClr val="D65F4B"/>
              </a:buClr>
              <a:buFont typeface="Arial" panose="020B0604020202020204" pitchFamily="34" charset="0"/>
              <a:buChar char="•"/>
            </a:pPr>
            <a:r>
              <a:rPr lang="en-US" sz="1200"/>
              <a:t>By 2050: </a:t>
            </a:r>
          </a:p>
          <a:p>
            <a:pPr marL="770662" lvl="1" indent="-296408">
              <a:buClr>
                <a:srgbClr val="D65F4B"/>
              </a:buClr>
              <a:buFont typeface="Wingdings" panose="05000000000000000000" pitchFamily="2" charset="2"/>
              <a:buChar char="Ø"/>
            </a:pPr>
            <a:r>
              <a:rPr lang="en-US" sz="1200"/>
              <a:t>77,600 jobs </a:t>
            </a:r>
          </a:p>
          <a:p>
            <a:pPr marL="770662" lvl="1" indent="-296408">
              <a:buClr>
                <a:srgbClr val="D65F4B"/>
              </a:buClr>
              <a:buFont typeface="Wingdings" panose="05000000000000000000" pitchFamily="2" charset="2"/>
              <a:buChar char="Ø"/>
            </a:pPr>
            <a:r>
              <a:rPr lang="en-US" sz="1200"/>
              <a:t>33.7 billion in GDP</a:t>
            </a:r>
          </a:p>
          <a:p>
            <a:endParaRPr lang="en-US" sz="1200">
              <a:latin typeface="Arial"/>
              <a:cs typeface="Arial"/>
            </a:endParaRPr>
          </a:p>
          <a:p>
            <a:r>
              <a:rPr lang="en-US" sz="1200">
                <a:latin typeface="Arial"/>
                <a:cs typeface="Arial"/>
              </a:rPr>
              <a:t>In addition to the economic benefits, there will be additional benefits to VCTC's service area such as:</a:t>
            </a:r>
            <a:endParaRPr lang="en-US" sz="1200"/>
          </a:p>
          <a:p>
            <a:pPr defTabSz="195724">
              <a:buClr>
                <a:schemeClr val="accent2">
                  <a:hueOff val="-1431543"/>
                  <a:satOff val="14164"/>
                  <a:lumOff val="-11962"/>
                </a:schemeClr>
              </a:buClr>
              <a:defRPr sz="2200" b="1">
                <a:solidFill>
                  <a:schemeClr val="accent5">
                    <a:hueOff val="-10800000"/>
                    <a:satOff val="-3225"/>
                    <a:lumOff val="-30392"/>
                  </a:schemeClr>
                </a:solidFill>
                <a:latin typeface="Gotham-Bold"/>
                <a:ea typeface="Gotham-Bold"/>
                <a:cs typeface="Gotham-Bold"/>
                <a:sym typeface="Gotham-Bold"/>
              </a:defRPr>
            </a:pPr>
            <a:endParaRPr lang="en-US" sz="1200">
              <a:solidFill>
                <a:srgbClr val="000000"/>
              </a:solidFill>
              <a:latin typeface="Arial"/>
              <a:cs typeface="Arial"/>
            </a:endParaRPr>
          </a:p>
          <a:p>
            <a:pPr defTabSz="195724">
              <a:buClr>
                <a:schemeClr val="accent2">
                  <a:hueOff val="-1431543"/>
                  <a:satOff val="14164"/>
                  <a:lumOff val="-11962"/>
                </a:schemeClr>
              </a:buClr>
              <a:defRPr sz="2200" b="1">
                <a:solidFill>
                  <a:schemeClr val="accent5">
                    <a:hueOff val="-10800000"/>
                    <a:satOff val="-3225"/>
                    <a:lumOff val="-30392"/>
                  </a:schemeClr>
                </a:solidFill>
                <a:latin typeface="Gotham-Bold"/>
                <a:ea typeface="Gotham-Bold"/>
                <a:cs typeface="Gotham-Bold"/>
                <a:sym typeface="Gotham-Bold"/>
              </a:defRPr>
            </a:pPr>
            <a:r>
              <a:rPr lang="en-US" sz="1200">
                <a:solidFill>
                  <a:srgbClr val="000000"/>
                </a:solidFill>
                <a:latin typeface="Arial"/>
                <a:cs typeface="Arial"/>
              </a:rPr>
              <a:t>More Riders: We anticipate adding 35.5 million additional riders as a result of the SCORE upgrades to the system. These riders will live, eat, play and work in Ventura County.</a:t>
            </a:r>
          </a:p>
          <a:p>
            <a:pPr defTabSz="195724">
              <a:buClr>
                <a:schemeClr val="accent2">
                  <a:hueOff val="-1431543"/>
                  <a:satOff val="14164"/>
                  <a:lumOff val="-11962"/>
                </a:schemeClr>
              </a:buClr>
              <a:defRPr sz="2200" b="1">
                <a:solidFill>
                  <a:schemeClr val="accent5">
                    <a:hueOff val="-10800000"/>
                    <a:satOff val="-3225"/>
                    <a:lumOff val="-30392"/>
                  </a:schemeClr>
                </a:solidFill>
                <a:latin typeface="Gotham-Bold"/>
                <a:ea typeface="Gotham-Bold"/>
                <a:cs typeface="Gotham-Bold"/>
                <a:sym typeface="Gotham-Bold"/>
              </a:defRPr>
            </a:pPr>
            <a:r>
              <a:rPr lang="en-US" sz="1200">
                <a:solidFill>
                  <a:srgbClr val="000000"/>
                </a:solidFill>
                <a:latin typeface="Arial"/>
                <a:cs typeface="Arial"/>
              </a:rPr>
              <a:t> </a:t>
            </a:r>
          </a:p>
          <a:p>
            <a:pPr defTabSz="195724">
              <a:buClr>
                <a:schemeClr val="accent2">
                  <a:hueOff val="-1431543"/>
                  <a:satOff val="14164"/>
                  <a:lumOff val="-11962"/>
                </a:schemeClr>
              </a:buClr>
              <a:defRPr sz="2200" b="1">
                <a:solidFill>
                  <a:schemeClr val="accent5">
                    <a:hueOff val="-10800000"/>
                    <a:satOff val="-3225"/>
                    <a:lumOff val="-30392"/>
                  </a:schemeClr>
                </a:solidFill>
                <a:latin typeface="Gotham-Bold"/>
                <a:ea typeface="Gotham-Bold"/>
                <a:cs typeface="Gotham-Bold"/>
                <a:sym typeface="Gotham-Bold"/>
              </a:defRPr>
            </a:pPr>
            <a:r>
              <a:rPr lang="en-US" sz="1200">
                <a:solidFill>
                  <a:srgbClr val="000000"/>
                </a:solidFill>
                <a:latin typeface="Arial"/>
                <a:cs typeface="Arial"/>
              </a:rPr>
              <a:t>With </a:t>
            </a:r>
            <a:r>
              <a:rPr lang="en-US" sz="1200" err="1">
                <a:solidFill>
                  <a:srgbClr val="000000"/>
                </a:solidFill>
                <a:latin typeface="Arial"/>
                <a:cs typeface="Arial"/>
              </a:rPr>
              <a:t>LinkUS</a:t>
            </a:r>
            <a:r>
              <a:rPr lang="en-US" sz="1200">
                <a:solidFill>
                  <a:srgbClr val="000000"/>
                </a:solidFill>
                <a:latin typeface="Arial"/>
                <a:cs typeface="Arial"/>
              </a:rPr>
              <a:t> allowing one-seat rides between OC and VC, we anticipate more riders having seamless access to destinations in both counties and destinations in between. </a:t>
            </a:r>
          </a:p>
          <a:p>
            <a:pPr defTabSz="195724">
              <a:buClr>
                <a:schemeClr val="accent2">
                  <a:hueOff val="-1431543"/>
                  <a:satOff val="14164"/>
                  <a:lumOff val="-11962"/>
                </a:schemeClr>
              </a:buClr>
              <a:defRPr sz="2200" b="1">
                <a:solidFill>
                  <a:schemeClr val="accent5">
                    <a:hueOff val="-10800000"/>
                    <a:satOff val="-3225"/>
                    <a:lumOff val="-30392"/>
                  </a:schemeClr>
                </a:solidFill>
                <a:latin typeface="Gotham-Bold"/>
                <a:ea typeface="Gotham-Bold"/>
                <a:cs typeface="Gotham-Bold"/>
                <a:sym typeface="Gotham-Bold"/>
              </a:defRPr>
            </a:pPr>
            <a:r>
              <a:rPr lang="en-US" sz="1200">
                <a:solidFill>
                  <a:srgbClr val="000000"/>
                </a:solidFill>
                <a:latin typeface="Arial"/>
                <a:cs typeface="Arial"/>
              </a:rPr>
              <a:t>Trains at regular headways will provide connectivity and better first mile/last mile connections </a:t>
            </a:r>
          </a:p>
          <a:p>
            <a:pPr defTabSz="195724">
              <a:buClr>
                <a:schemeClr val="accent2">
                  <a:hueOff val="-1431543"/>
                  <a:satOff val="14164"/>
                  <a:lumOff val="-11962"/>
                </a:schemeClr>
              </a:buClr>
              <a:defRPr sz="2200" b="1">
                <a:solidFill>
                  <a:schemeClr val="accent5">
                    <a:hueOff val="-10800000"/>
                    <a:satOff val="-3225"/>
                    <a:lumOff val="-30392"/>
                  </a:schemeClr>
                </a:solidFill>
                <a:latin typeface="Gotham-Bold"/>
                <a:ea typeface="Gotham-Bold"/>
                <a:cs typeface="Gotham-Bold"/>
                <a:sym typeface="Gotham-Bold"/>
              </a:defRPr>
            </a:pPr>
            <a:endParaRPr lang="en-US" sz="1200">
              <a:solidFill>
                <a:srgbClr val="000000"/>
              </a:solidFill>
              <a:latin typeface="Arial"/>
              <a:cs typeface="Arial"/>
            </a:endParaRPr>
          </a:p>
          <a:p>
            <a:pPr defTabSz="195724">
              <a:buClr>
                <a:schemeClr val="accent2">
                  <a:hueOff val="-1431543"/>
                  <a:satOff val="14164"/>
                  <a:lumOff val="-11962"/>
                </a:schemeClr>
              </a:buClr>
              <a:defRPr sz="2200" b="1">
                <a:solidFill>
                  <a:schemeClr val="accent5">
                    <a:hueOff val="-10800000"/>
                    <a:satOff val="-3225"/>
                    <a:lumOff val="-30392"/>
                  </a:schemeClr>
                </a:solidFill>
                <a:latin typeface="Gotham-Bold"/>
                <a:ea typeface="Gotham-Bold"/>
                <a:cs typeface="Gotham-Bold"/>
                <a:sym typeface="Gotham-Bold"/>
              </a:defRPr>
            </a:pPr>
            <a:r>
              <a:rPr lang="en-US" sz="1200">
                <a:solidFill>
                  <a:srgbClr val="000000"/>
                </a:solidFill>
                <a:latin typeface="Arial"/>
                <a:cs typeface="Arial"/>
              </a:rPr>
              <a:t>Fights climate change by taking cars off the road (3.4 million VMT removed) resulting in 51.7 million metric tons of GHG reductions. </a:t>
            </a:r>
          </a:p>
          <a:p>
            <a:pPr defTabSz="195724">
              <a:buClr>
                <a:schemeClr val="accent2">
                  <a:hueOff val="-1431543"/>
                  <a:satOff val="14164"/>
                  <a:lumOff val="-11962"/>
                </a:schemeClr>
              </a:buClr>
              <a:defRPr sz="2200" b="1">
                <a:solidFill>
                  <a:schemeClr val="accent5">
                    <a:hueOff val="-10800000"/>
                    <a:satOff val="-3225"/>
                    <a:lumOff val="-30392"/>
                  </a:schemeClr>
                </a:solidFill>
                <a:latin typeface="Gotham-Bold"/>
                <a:ea typeface="Gotham-Bold"/>
                <a:cs typeface="Gotham-Bold"/>
                <a:sym typeface="Gotham-Bold"/>
              </a:defRPr>
            </a:pPr>
            <a:endParaRPr lang="en-US" sz="1200">
              <a:solidFill>
                <a:srgbClr val="000000"/>
              </a:solidFill>
              <a:latin typeface="Arial"/>
              <a:cs typeface="Arial"/>
            </a:endParaRPr>
          </a:p>
          <a:p>
            <a:r>
              <a:rPr lang="en-US" sz="1200">
                <a:solidFill>
                  <a:srgbClr val="000000"/>
                </a:solidFill>
                <a:latin typeface="Arial"/>
                <a:cs typeface="Arial"/>
              </a:rPr>
              <a:t>Timeline: </a:t>
            </a:r>
          </a:p>
          <a:p>
            <a:r>
              <a:rPr lang="en-US" sz="1200"/>
              <a:t>SCORE was developed in 2017, </a:t>
            </a:r>
          </a:p>
          <a:p>
            <a:r>
              <a:rPr lang="en-US" sz="1200"/>
              <a:t>Got a major boost from the State with an $876 million TIRCP grant in 2018. </a:t>
            </a:r>
          </a:p>
          <a:p>
            <a:endParaRPr lang="en-US" sz="1200"/>
          </a:p>
          <a:p>
            <a:r>
              <a:rPr lang="en-US" sz="1200"/>
              <a:t>We will be working to complete 30% design and start environmental clearance processes, then we’ll start construction in 2022. </a:t>
            </a:r>
          </a:p>
          <a:p>
            <a:endParaRPr lang="en-US" sz="1200"/>
          </a:p>
          <a:p>
            <a:r>
              <a:rPr lang="en-US" sz="1200"/>
              <a:t>We’ll have some projects coming on line in 2023 and then the entire program complete by 2028 Olympic and Paralympic Games, pending funding. </a:t>
            </a:r>
          </a:p>
          <a:p>
            <a:endParaRPr lang="en-US"/>
          </a:p>
          <a:p>
            <a:pPr defTabSz="195724">
              <a:buClr>
                <a:schemeClr val="accent2">
                  <a:hueOff val="-1431543"/>
                  <a:satOff val="14164"/>
                  <a:lumOff val="-11962"/>
                </a:schemeClr>
              </a:buClr>
              <a:defRPr sz="2200" b="1">
                <a:solidFill>
                  <a:schemeClr val="accent5">
                    <a:hueOff val="-10800000"/>
                    <a:satOff val="-3225"/>
                    <a:lumOff val="-30392"/>
                  </a:schemeClr>
                </a:solidFill>
                <a:latin typeface="Gotham-Bold"/>
                <a:ea typeface="Gotham-Bold"/>
                <a:cs typeface="Gotham-Bold"/>
                <a:sym typeface="Gotham-Bold"/>
              </a:defRPr>
            </a:pPr>
            <a:endParaRPr lang="en-US">
              <a:solidFill>
                <a:srgbClr val="000000"/>
              </a:solidFill>
              <a:latin typeface="Arial"/>
              <a:cs typeface="Arial"/>
            </a:endParaRPr>
          </a:p>
          <a:p>
            <a:pPr defTabSz="195724">
              <a:buClr>
                <a:schemeClr val="accent2">
                  <a:hueOff val="-1431543"/>
                  <a:satOff val="14164"/>
                  <a:lumOff val="-11962"/>
                </a:schemeClr>
              </a:buClr>
              <a:defRPr sz="2200" b="1">
                <a:solidFill>
                  <a:schemeClr val="accent5">
                    <a:hueOff val="-10800000"/>
                    <a:satOff val="-3225"/>
                    <a:lumOff val="-30392"/>
                  </a:schemeClr>
                </a:solidFill>
                <a:latin typeface="Gotham-Bold"/>
                <a:ea typeface="Gotham-Bold"/>
                <a:cs typeface="Gotham-Bold"/>
                <a:sym typeface="Gotham-Bold"/>
              </a:defRPr>
            </a:pPr>
            <a:endParaRPr lang="en-US">
              <a:solidFill>
                <a:srgbClr val="744821"/>
              </a:solidFill>
              <a:latin typeface="Gotham-Bold"/>
              <a:cs typeface="Arial"/>
            </a:endParaRPr>
          </a:p>
        </p:txBody>
      </p:sp>
    </p:spTree>
    <p:extLst>
      <p:ext uri="{BB962C8B-B14F-4D97-AF65-F5344CB8AC3E}">
        <p14:creationId xmlns:p14="http://schemas.microsoft.com/office/powerpoint/2010/main" val="22311953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12888" y="276225"/>
            <a:ext cx="4192587" cy="3238500"/>
          </a:xfrm>
        </p:spPr>
      </p:sp>
      <p:sp>
        <p:nvSpPr>
          <p:cNvPr id="3" name="Notes Placeholder 2"/>
          <p:cNvSpPr>
            <a:spLocks noGrp="1"/>
          </p:cNvSpPr>
          <p:nvPr>
            <p:ph type="body" idx="1"/>
          </p:nvPr>
        </p:nvSpPr>
        <p:spPr>
          <a:xfrm>
            <a:off x="731520" y="3872943"/>
            <a:ext cx="5852160" cy="3780473"/>
          </a:xfrm>
        </p:spPr>
        <p:txBody>
          <a:bodyPr/>
          <a:lstStyle/>
          <a:p>
            <a:r>
              <a:rPr lang="en-US"/>
              <a:t>The only SCORE Phase 1 project located in Ventura County is the Simi Valley Station and Double Track project. </a:t>
            </a:r>
          </a:p>
          <a:p>
            <a:endParaRPr lang="en-US"/>
          </a:p>
          <a:p>
            <a:r>
              <a:rPr lang="en-US"/>
              <a:t>This project adds capacity to allow a future increase in frequencies. Additionally, it upgrades 4 of the 5 crossings in Simi Valley to be quiet zone ready so the city can apply for a quiet zone which is a popular community request. </a:t>
            </a:r>
          </a:p>
          <a:p>
            <a:endParaRPr lang="en-US"/>
          </a:p>
          <a:p>
            <a:r>
              <a:rPr lang="en-US"/>
              <a:t>[click to animate]</a:t>
            </a:r>
          </a:p>
          <a:p>
            <a:r>
              <a:rPr lang="en-US"/>
              <a:t>So here you see the existing line of track, running through Simi Valley</a:t>
            </a:r>
          </a:p>
          <a:p>
            <a:endParaRPr lang="en-US"/>
          </a:p>
          <a:p>
            <a:r>
              <a:rPr lang="en-US"/>
              <a:t>[click]</a:t>
            </a:r>
          </a:p>
          <a:p>
            <a:pPr defTabSz="1056826">
              <a:defRPr/>
            </a:pPr>
            <a:r>
              <a:rPr lang="en-US"/>
              <a:t>With SCORE, we would </a:t>
            </a:r>
          </a:p>
          <a:p>
            <a:pPr marL="296408" indent="-296408" defTabSz="1056826">
              <a:buFont typeface="Arial" panose="020B0604020202020204" pitchFamily="34" charset="0"/>
              <a:buChar char="•"/>
              <a:defRPr/>
            </a:pPr>
            <a:r>
              <a:rPr lang="en-US"/>
              <a:t>shift 1,400 feet of existing track to accommodate a second track, adding 2.6 miles of new track to facilitate bi-directional travel.</a:t>
            </a:r>
          </a:p>
          <a:p>
            <a:endParaRPr lang="en-US"/>
          </a:p>
          <a:p>
            <a:r>
              <a:rPr lang="en-US"/>
              <a:t>[click]</a:t>
            </a:r>
          </a:p>
          <a:p>
            <a:pPr marL="296408" indent="-296408">
              <a:buFont typeface="Arial" panose="020B0604020202020204" pitchFamily="34" charset="0"/>
              <a:buChar char="•"/>
            </a:pPr>
            <a:r>
              <a:rPr lang="en-US"/>
              <a:t>Update all signals, warning devices, and track panels to improve safety</a:t>
            </a:r>
          </a:p>
          <a:p>
            <a:pPr marL="296408" indent="-296408">
              <a:buFont typeface="Arial" panose="020B0604020202020204" pitchFamily="34" charset="0"/>
              <a:buChar char="•"/>
            </a:pPr>
            <a:r>
              <a:rPr lang="en-US"/>
              <a:t>And create quiet zone ready crossings at the starred locations</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18BCCB94-7738-4C1B-B652-B60319A124E2}" type="slidenum">
              <a:rPr lang="en-US" smtClean="0"/>
              <a:t>13</a:t>
            </a:fld>
            <a:endParaRPr lang="en-US"/>
          </a:p>
        </p:txBody>
      </p:sp>
    </p:spTree>
    <p:extLst>
      <p:ext uri="{BB962C8B-B14F-4D97-AF65-F5344CB8AC3E}">
        <p14:creationId xmlns:p14="http://schemas.microsoft.com/office/powerpoint/2010/main" val="12519602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so much for having me today. I want to let you know that it has been a pleasure having Mr. Humphrey as my Chair and Darren has been especially involved and helpful, as well. </a:t>
            </a:r>
          </a:p>
        </p:txBody>
      </p:sp>
      <p:sp>
        <p:nvSpPr>
          <p:cNvPr id="4" name="Slide Number Placeholder 3"/>
          <p:cNvSpPr>
            <a:spLocks noGrp="1"/>
          </p:cNvSpPr>
          <p:nvPr>
            <p:ph type="sldNum" sz="quarter" idx="5"/>
          </p:nvPr>
        </p:nvSpPr>
        <p:spPr/>
        <p:txBody>
          <a:bodyPr/>
          <a:lstStyle/>
          <a:p>
            <a:fld id="{EEAF41DE-BAF3-8345-972E-C7E736A767B0}" type="slidenum">
              <a:rPr lang="en-US" smtClean="0"/>
              <a:t>14</a:t>
            </a:fld>
            <a:endParaRPr lang="en-US"/>
          </a:p>
        </p:txBody>
      </p:sp>
    </p:spTree>
    <p:extLst>
      <p:ext uri="{BB962C8B-B14F-4D97-AF65-F5344CB8AC3E}">
        <p14:creationId xmlns:p14="http://schemas.microsoft.com/office/powerpoint/2010/main" val="819349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When I joined Metrolink a little over a year ago, on January 2, I introduced to my board and staff a customer-focused vision with three pillars</a:t>
            </a:r>
            <a:endParaRPr lang="en-US"/>
          </a:p>
          <a:p>
            <a:endParaRPr lang="en-US" sz="1500" b="1"/>
          </a:p>
          <a:p>
            <a:pPr marL="301678" indent="-301678">
              <a:buFont typeface="Arial" panose="020B0604020202020204" pitchFamily="34" charset="0"/>
              <a:buChar char="•"/>
            </a:pPr>
            <a:r>
              <a:rPr lang="en-US" sz="1500">
                <a:latin typeface="Arial"/>
                <a:cs typeface="Arial"/>
              </a:rPr>
              <a:t>Safety &amp; Security</a:t>
            </a:r>
          </a:p>
          <a:p>
            <a:pPr marL="301678" indent="-301678">
              <a:buFont typeface="Arial" panose="020B0604020202020204" pitchFamily="34" charset="0"/>
              <a:buChar char="•"/>
            </a:pPr>
            <a:r>
              <a:rPr lang="en-US" sz="1500">
                <a:latin typeface="Arial"/>
                <a:cs typeface="Arial"/>
              </a:rPr>
              <a:t>An Integrated System</a:t>
            </a:r>
          </a:p>
          <a:p>
            <a:pPr marL="301678" indent="-301678">
              <a:buFont typeface="Arial" panose="020B0604020202020204" pitchFamily="34" charset="0"/>
              <a:buChar char="•"/>
            </a:pPr>
            <a:r>
              <a:rPr lang="en-US" sz="1500">
                <a:latin typeface="Arial"/>
                <a:cs typeface="Arial"/>
              </a:rPr>
              <a:t>Modernized Business Practices</a:t>
            </a:r>
          </a:p>
          <a:p>
            <a:endParaRPr lang="en-US">
              <a:cs typeface="Arial" panose="020B0604020202020204" pitchFamily="34" charset="0"/>
            </a:endParaRPr>
          </a:p>
          <a:p>
            <a:r>
              <a:rPr lang="en-US" sz="1500" i="1">
                <a:latin typeface="Arial"/>
                <a:cs typeface="Arial"/>
              </a:rPr>
              <a:t>And our vision statement is Create Value, Exceed Expectations… for our customers, our employees, our member agencies, our contractor partners … all of our valued stakeholders.</a:t>
            </a:r>
            <a:r>
              <a:rPr lang="en-US" i="1">
                <a:latin typeface="Arial"/>
                <a:cs typeface="Arial"/>
              </a:rPr>
              <a:t> </a:t>
            </a:r>
          </a:p>
          <a:p>
            <a:endParaRPr lang="en-US" sz="1500" i="1">
              <a:latin typeface="Arial"/>
              <a:cs typeface="Arial"/>
            </a:endParaRPr>
          </a:p>
          <a:p>
            <a:r>
              <a:rPr lang="en-US" sz="1500" i="1">
                <a:latin typeface="Arial"/>
                <a:cs typeface="Arial"/>
              </a:rPr>
              <a:t>My intention is to double ridership, from five years from the time that I joined the agency. It’s an ambitious goal, but with the support of member agencies and by creating value and exceeding expectations, we can get there. </a:t>
            </a:r>
            <a:endParaRPr lang="en-US" sz="1500" i="1"/>
          </a:p>
          <a:p>
            <a:endParaRPr lang="en-US"/>
          </a:p>
          <a:p>
            <a:endParaRPr lang="en-US"/>
          </a:p>
          <a:p>
            <a:endParaRPr lang="en-US"/>
          </a:p>
        </p:txBody>
      </p:sp>
      <p:sp>
        <p:nvSpPr>
          <p:cNvPr id="4" name="Slide Number Placeholder 3"/>
          <p:cNvSpPr>
            <a:spLocks noGrp="1"/>
          </p:cNvSpPr>
          <p:nvPr>
            <p:ph type="sldNum" sz="quarter" idx="5"/>
          </p:nvPr>
        </p:nvSpPr>
        <p:spPr/>
        <p:txBody>
          <a:bodyPr/>
          <a:lstStyle/>
          <a:p>
            <a:fld id="{EEAF41DE-BAF3-8345-972E-C7E736A767B0}" type="slidenum">
              <a:rPr lang="en-US" smtClean="0"/>
              <a:t>2</a:t>
            </a:fld>
            <a:endParaRPr lang="en-US"/>
          </a:p>
        </p:txBody>
      </p:sp>
    </p:spTree>
    <p:extLst>
      <p:ext uri="{BB962C8B-B14F-4D97-AF65-F5344CB8AC3E}">
        <p14:creationId xmlns:p14="http://schemas.microsoft.com/office/powerpoint/2010/main" val="2253193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I was saying… my goal of doubling ridership is ambitious, but we have momentum. While many other commuter rail providers are seeing sharp declines in ridership, our ridership is increasing and has been for the past five years. </a:t>
            </a:r>
          </a:p>
        </p:txBody>
      </p:sp>
      <p:sp>
        <p:nvSpPr>
          <p:cNvPr id="4" name="Slide Number Placeholder 3"/>
          <p:cNvSpPr>
            <a:spLocks noGrp="1"/>
          </p:cNvSpPr>
          <p:nvPr>
            <p:ph type="sldNum" sz="quarter" idx="5"/>
          </p:nvPr>
        </p:nvSpPr>
        <p:spPr/>
        <p:txBody>
          <a:bodyPr/>
          <a:lstStyle/>
          <a:p>
            <a:fld id="{EEAF41DE-BAF3-8345-972E-C7E736A767B0}" type="slidenum">
              <a:rPr lang="en-US" smtClean="0"/>
              <a:pPr/>
              <a:t>3</a:t>
            </a:fld>
            <a:endParaRPr lang="en-US"/>
          </a:p>
        </p:txBody>
      </p:sp>
    </p:spTree>
    <p:extLst>
      <p:ext uri="{BB962C8B-B14F-4D97-AF65-F5344CB8AC3E}">
        <p14:creationId xmlns:p14="http://schemas.microsoft.com/office/powerpoint/2010/main" val="1606605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marL="296408" indent="-296408">
              <a:buFont typeface="Arial" panose="020B0604020202020204" pitchFamily="34" charset="0"/>
              <a:buChar char="•"/>
            </a:pPr>
            <a:r>
              <a:rPr lang="en-US"/>
              <a:t>On February 14, 2019 we introduced a customer-focused initiative, giving our riders the opportunity to text us</a:t>
            </a:r>
            <a:br>
              <a:rPr lang="en-US"/>
            </a:br>
            <a:endParaRPr lang="en-US"/>
          </a:p>
          <a:p>
            <a:pPr marL="296408" indent="-296408">
              <a:buFont typeface="Arial" panose="020B0604020202020204" pitchFamily="34" charset="0"/>
              <a:buChar char="•"/>
            </a:pPr>
            <a:r>
              <a:rPr lang="en-US"/>
              <a:t>In 2019, 6,476 customers contacted us with customer service-related inquiries for a total of 12,391 text messages.</a:t>
            </a:r>
            <a:br>
              <a:rPr lang="en-US"/>
            </a:br>
            <a:endParaRPr lang="en-US"/>
          </a:p>
          <a:p>
            <a:pPr marL="296408" indent="-296408">
              <a:buFont typeface="Arial" panose="020B0604020202020204" pitchFamily="34" charset="0"/>
              <a:buChar char="•"/>
            </a:pPr>
            <a:r>
              <a:rPr lang="en-US"/>
              <a:t>These text messages ranged from questions about schedules to requests for service changes</a:t>
            </a:r>
          </a:p>
          <a:p>
            <a:pPr marL="296408" indent="-296408">
              <a:buFont typeface="Arial" panose="020B0604020202020204" pitchFamily="34" charset="0"/>
              <a:buChar char="•"/>
            </a:pPr>
            <a:endParaRPr lang="en-US"/>
          </a:p>
          <a:p>
            <a:pPr marL="296408" indent="-296408">
              <a:buFont typeface="Arial" panose="020B0604020202020204" pitchFamily="34" charset="0"/>
              <a:buChar char="•"/>
            </a:pPr>
            <a:r>
              <a:rPr lang="en-US"/>
              <a:t>We expanded our texting program on July 8 when we launched direct texting to our Security Operations Center. This initiative allows riders to discreetly report a non-emergency safety or security concern. </a:t>
            </a:r>
          </a:p>
          <a:p>
            <a:endParaRPr lang="en-US"/>
          </a:p>
          <a:p>
            <a:endParaRPr lang="en-US"/>
          </a:p>
        </p:txBody>
      </p:sp>
      <p:sp>
        <p:nvSpPr>
          <p:cNvPr id="4" name="Slide Number Placeholder 3"/>
          <p:cNvSpPr>
            <a:spLocks noGrp="1"/>
          </p:cNvSpPr>
          <p:nvPr>
            <p:ph type="sldNum" sz="quarter" idx="5"/>
          </p:nvPr>
        </p:nvSpPr>
        <p:spPr/>
        <p:txBody>
          <a:bodyPr/>
          <a:lstStyle/>
          <a:p>
            <a:fld id="{EEAF41DE-BAF3-8345-972E-C7E736A767B0}" type="slidenum">
              <a:rPr lang="en-US" smtClean="0"/>
              <a:pPr/>
              <a:t>4</a:t>
            </a:fld>
            <a:endParaRPr lang="en-US"/>
          </a:p>
        </p:txBody>
      </p:sp>
    </p:spTree>
    <p:extLst>
      <p:ext uri="{BB962C8B-B14F-4D97-AF65-F5344CB8AC3E}">
        <p14:creationId xmlns:p14="http://schemas.microsoft.com/office/powerpoint/2010/main" val="2536294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a:t>On February 15 we installed Automated External Defibrillators (AEDs) on all trains and provided hands-on and online resources to demonstrate the life saving technology to employees, riders and the public.</a:t>
            </a:r>
          </a:p>
          <a:p>
            <a:endParaRPr lang="en-US" sz="1500"/>
          </a:p>
          <a:p>
            <a:r>
              <a:rPr lang="en-US">
                <a:solidFill>
                  <a:schemeClr val="tx1"/>
                </a:solidFill>
              </a:rPr>
              <a:t>California Legislature passed Senate Bill (SB) 502, which required installation of AEDs on commuter rail systems in California by July 1, 2020.</a:t>
            </a:r>
          </a:p>
        </p:txBody>
      </p:sp>
      <p:sp>
        <p:nvSpPr>
          <p:cNvPr id="4" name="Slide Number Placeholder 3"/>
          <p:cNvSpPr>
            <a:spLocks noGrp="1"/>
          </p:cNvSpPr>
          <p:nvPr>
            <p:ph type="sldNum" sz="quarter" idx="5"/>
          </p:nvPr>
        </p:nvSpPr>
        <p:spPr/>
        <p:txBody>
          <a:bodyPr/>
          <a:lstStyle/>
          <a:p>
            <a:fld id="{EEAF41DE-BAF3-8345-972E-C7E736A767B0}" type="slidenum">
              <a:rPr lang="en-US" smtClean="0"/>
              <a:pPr/>
              <a:t>5</a:t>
            </a:fld>
            <a:endParaRPr lang="en-US"/>
          </a:p>
        </p:txBody>
      </p:sp>
    </p:spTree>
    <p:extLst>
      <p:ext uri="{BB962C8B-B14F-4D97-AF65-F5344CB8AC3E}">
        <p14:creationId xmlns:p14="http://schemas.microsoft.com/office/powerpoint/2010/main" val="41851922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12888" y="236538"/>
            <a:ext cx="4192587" cy="3240087"/>
          </a:xfrm>
        </p:spPr>
      </p:sp>
      <p:sp>
        <p:nvSpPr>
          <p:cNvPr id="3" name="Notes Placeholder 2"/>
          <p:cNvSpPr>
            <a:spLocks noGrp="1"/>
          </p:cNvSpPr>
          <p:nvPr>
            <p:ph type="body" idx="1"/>
          </p:nvPr>
        </p:nvSpPr>
        <p:spPr>
          <a:xfrm>
            <a:off x="731520" y="3735220"/>
            <a:ext cx="5852160" cy="3780473"/>
          </a:xfrm>
        </p:spPr>
        <p:txBody>
          <a:bodyPr/>
          <a:lstStyle/>
          <a:p>
            <a:pPr>
              <a:lnSpc>
                <a:spcPct val="120000"/>
              </a:lnSpc>
              <a:spcAft>
                <a:spcPts val="622"/>
              </a:spcAft>
            </a:pPr>
            <a:r>
              <a:rPr lang="en-US" sz="1200">
                <a:solidFill>
                  <a:schemeClr val="tx1">
                    <a:lumMod val="75000"/>
                    <a:lumOff val="25000"/>
                  </a:schemeClr>
                </a:solidFill>
              </a:rPr>
              <a:t>In August of 2019, we submitted our application for the Go Local and Get Active Metrolink Destination App with the Federal Transit Administration Integrated Mobility Innovation Demonstration Program</a:t>
            </a:r>
          </a:p>
          <a:p>
            <a:pPr>
              <a:lnSpc>
                <a:spcPct val="120000"/>
              </a:lnSpc>
              <a:spcAft>
                <a:spcPts val="622"/>
              </a:spcAft>
            </a:pPr>
            <a:endParaRPr lang="en-US" sz="1200">
              <a:solidFill>
                <a:schemeClr val="tx1">
                  <a:lumMod val="75000"/>
                  <a:lumOff val="25000"/>
                </a:schemeClr>
              </a:solidFill>
            </a:endParaRPr>
          </a:p>
          <a:p>
            <a:pPr>
              <a:lnSpc>
                <a:spcPct val="150000"/>
              </a:lnSpc>
              <a:spcAft>
                <a:spcPts val="600"/>
              </a:spcAft>
            </a:pPr>
            <a:r>
              <a:rPr lang="en-US" sz="1200">
                <a:solidFill>
                  <a:schemeClr val="tx1">
                    <a:lumMod val="75000"/>
                    <a:lumOff val="25000"/>
                  </a:schemeClr>
                </a:solidFill>
              </a:rPr>
              <a:t>Federal grant application for development of destination app:</a:t>
            </a:r>
          </a:p>
          <a:p>
            <a:pPr marL="285750" indent="-285750">
              <a:lnSpc>
                <a:spcPct val="150000"/>
              </a:lnSpc>
              <a:spcAft>
                <a:spcPts val="600"/>
              </a:spcAft>
              <a:buFont typeface="Arial" panose="020B0604020202020204" pitchFamily="34" charset="0"/>
              <a:buChar char="•"/>
            </a:pPr>
            <a:r>
              <a:rPr lang="en-US" sz="1200">
                <a:solidFill>
                  <a:schemeClr val="tx1">
                    <a:lumMod val="75000"/>
                    <a:lumOff val="25000"/>
                  </a:schemeClr>
                </a:solidFill>
              </a:rPr>
              <a:t>Will provide user-friendly information on Ventura County Line station cities and communities</a:t>
            </a:r>
          </a:p>
          <a:p>
            <a:pPr marL="285750" indent="-285750">
              <a:lnSpc>
                <a:spcPct val="150000"/>
              </a:lnSpc>
              <a:spcAft>
                <a:spcPts val="600"/>
              </a:spcAft>
              <a:buFont typeface="Arial" panose="020B0604020202020204" pitchFamily="34" charset="0"/>
              <a:buChar char="•"/>
            </a:pPr>
            <a:r>
              <a:rPr lang="en-US" sz="1200">
                <a:solidFill>
                  <a:schemeClr val="tx1">
                    <a:lumMod val="75000"/>
                    <a:lumOff val="25000"/>
                  </a:schemeClr>
                </a:solidFill>
              </a:rPr>
              <a:t>To bring new riders to the Metrolink system by promoting Metrolink’s unique station-area destinations</a:t>
            </a:r>
          </a:p>
          <a:p>
            <a:pPr marL="292100" indent="-292100">
              <a:lnSpc>
                <a:spcPct val="150000"/>
              </a:lnSpc>
              <a:spcAft>
                <a:spcPts val="600"/>
              </a:spcAft>
              <a:buFont typeface="Arial" panose="020B0604020202020204" pitchFamily="34" charset="0"/>
              <a:buChar char="•"/>
              <a:tabLst>
                <a:tab pos="682625" algn="l"/>
              </a:tabLst>
            </a:pPr>
            <a:r>
              <a:rPr lang="en-US" sz="1200">
                <a:solidFill>
                  <a:schemeClr val="tx1">
                    <a:lumMod val="75000"/>
                    <a:lumOff val="25000"/>
                  </a:schemeClr>
                </a:solidFill>
              </a:rPr>
              <a:t>Will encourage existing users to use the service more often supporting local businesses </a:t>
            </a:r>
            <a:endParaRPr lang="en-US" sz="1200">
              <a:solidFill>
                <a:schemeClr val="tx1">
                  <a:lumMod val="75000"/>
                  <a:lumOff val="25000"/>
                </a:schemeClr>
              </a:solidFill>
              <a:cs typeface="Arial"/>
            </a:endParaRPr>
          </a:p>
          <a:p>
            <a:pPr marL="292100" indent="-292100">
              <a:lnSpc>
                <a:spcPct val="150000"/>
              </a:lnSpc>
              <a:spcAft>
                <a:spcPts val="600"/>
              </a:spcAft>
              <a:buFont typeface="Arial" panose="020B0604020202020204" pitchFamily="34" charset="0"/>
              <a:buChar char="•"/>
              <a:tabLst>
                <a:tab pos="682625" algn="l"/>
              </a:tabLst>
            </a:pPr>
            <a:r>
              <a:rPr lang="en-US" sz="1200">
                <a:solidFill>
                  <a:schemeClr val="tx1">
                    <a:lumMod val="75000"/>
                    <a:lumOff val="25000"/>
                  </a:schemeClr>
                </a:solidFill>
              </a:rPr>
              <a:t>Will decrease area congestion and parking demand</a:t>
            </a:r>
          </a:p>
          <a:p>
            <a:pPr marL="302995" indent="-302995">
              <a:lnSpc>
                <a:spcPct val="150000"/>
              </a:lnSpc>
              <a:spcAft>
                <a:spcPts val="622"/>
              </a:spcAft>
              <a:buFont typeface="Arial" panose="020B0604020202020204" pitchFamily="34" charset="0"/>
              <a:buChar char="•"/>
              <a:tabLst>
                <a:tab pos="708087" algn="l"/>
              </a:tabLst>
            </a:pPr>
            <a:endParaRPr lang="en-US" sz="1200">
              <a:solidFill>
                <a:schemeClr val="tx1">
                  <a:lumMod val="75000"/>
                  <a:lumOff val="25000"/>
                </a:schemeClr>
              </a:solidFill>
            </a:endParaRPr>
          </a:p>
          <a:p>
            <a:pPr>
              <a:lnSpc>
                <a:spcPct val="150000"/>
              </a:lnSpc>
              <a:spcAft>
                <a:spcPts val="622"/>
              </a:spcAft>
              <a:tabLst>
                <a:tab pos="708087" algn="l"/>
              </a:tabLst>
            </a:pPr>
            <a:r>
              <a:rPr lang="en-US" sz="1200">
                <a:solidFill>
                  <a:schemeClr val="tx1">
                    <a:lumMod val="75000"/>
                    <a:lumOff val="25000"/>
                  </a:schemeClr>
                </a:solidFill>
              </a:rPr>
              <a:t>We hope to hear something soon from the FTA</a:t>
            </a:r>
          </a:p>
          <a:p>
            <a:endParaRPr lang="en-US"/>
          </a:p>
        </p:txBody>
      </p:sp>
      <p:sp>
        <p:nvSpPr>
          <p:cNvPr id="4" name="Slide Number Placeholder 3"/>
          <p:cNvSpPr>
            <a:spLocks noGrp="1"/>
          </p:cNvSpPr>
          <p:nvPr>
            <p:ph type="sldNum" sz="quarter" idx="5"/>
          </p:nvPr>
        </p:nvSpPr>
        <p:spPr/>
        <p:txBody>
          <a:bodyPr/>
          <a:lstStyle/>
          <a:p>
            <a:fld id="{EEAF41DE-BAF3-8345-972E-C7E736A767B0}" type="slidenum">
              <a:rPr lang="en-US" smtClean="0"/>
              <a:pPr/>
              <a:t>6</a:t>
            </a:fld>
            <a:endParaRPr lang="en-US"/>
          </a:p>
        </p:txBody>
      </p:sp>
    </p:spTree>
    <p:extLst>
      <p:ext uri="{BB962C8B-B14F-4D97-AF65-F5344CB8AC3E}">
        <p14:creationId xmlns:p14="http://schemas.microsoft.com/office/powerpoint/2010/main" val="3769658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6408" indent="-296408">
              <a:buFont typeface="Arial" panose="020B0604020202020204" pitchFamily="34" charset="0"/>
              <a:buChar char="•"/>
            </a:pPr>
            <a:r>
              <a:rPr lang="en-US" sz="1500"/>
              <a:t>On September 12, 2019 Metrolink hosted a national Rail Safety Summit, which was the centerpiece of the agency’s September Rail Safety Month campaign. </a:t>
            </a:r>
          </a:p>
          <a:p>
            <a:pPr marL="296408" indent="-296408">
              <a:buFont typeface="Arial" panose="020B0604020202020204" pitchFamily="34" charset="0"/>
              <a:buChar char="•"/>
            </a:pPr>
            <a:r>
              <a:rPr lang="en-US" sz="1500"/>
              <a:t>More than 200 leaders, including keynote speaker NTSB member Jennifer </a:t>
            </a:r>
            <a:r>
              <a:rPr lang="en-US" sz="1500" err="1"/>
              <a:t>Homendy</a:t>
            </a:r>
            <a:r>
              <a:rPr lang="en-US" sz="1500"/>
              <a:t> and emcee Conan Nolan, in safety and transportation convened to engage in important dialogue about ensuring rail safety.</a:t>
            </a:r>
          </a:p>
          <a:p>
            <a:pPr marL="296408" indent="-296408" defTabSz="1056826">
              <a:buFont typeface="Arial" panose="020B0604020202020204" pitchFamily="34" charset="0"/>
              <a:buChar char="•"/>
              <a:defRPr/>
            </a:pPr>
            <a:r>
              <a:rPr lang="en-US" sz="1500"/>
              <a:t>The event also featured panel discussions on the latest technology innovations that reduce incidents along the right-of-way, Positive Train Control and the many ways mental health influences rail safety and security.</a:t>
            </a:r>
          </a:p>
        </p:txBody>
      </p:sp>
      <p:sp>
        <p:nvSpPr>
          <p:cNvPr id="4" name="Slide Number Placeholder 3"/>
          <p:cNvSpPr>
            <a:spLocks noGrp="1"/>
          </p:cNvSpPr>
          <p:nvPr>
            <p:ph type="sldNum" sz="quarter" idx="5"/>
          </p:nvPr>
        </p:nvSpPr>
        <p:spPr/>
        <p:txBody>
          <a:bodyPr/>
          <a:lstStyle/>
          <a:p>
            <a:fld id="{EEAF41DE-BAF3-8345-972E-C7E736A767B0}" type="slidenum">
              <a:rPr lang="en-US" smtClean="0"/>
              <a:pPr/>
              <a:t>7</a:t>
            </a:fld>
            <a:endParaRPr lang="en-US"/>
          </a:p>
        </p:txBody>
      </p:sp>
    </p:spTree>
    <p:extLst>
      <p:ext uri="{BB962C8B-B14F-4D97-AF65-F5344CB8AC3E}">
        <p14:creationId xmlns:p14="http://schemas.microsoft.com/office/powerpoint/2010/main" val="4243284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35163" y="490538"/>
            <a:ext cx="3444875" cy="2662237"/>
          </a:xfrm>
        </p:spPr>
      </p:sp>
      <p:sp>
        <p:nvSpPr>
          <p:cNvPr id="3" name="Notes Placeholder 2"/>
          <p:cNvSpPr>
            <a:spLocks noGrp="1"/>
          </p:cNvSpPr>
          <p:nvPr>
            <p:ph type="body" idx="1"/>
          </p:nvPr>
        </p:nvSpPr>
        <p:spPr>
          <a:xfrm>
            <a:off x="952169" y="5079607"/>
            <a:ext cx="5852160" cy="3780473"/>
          </a:xfrm>
        </p:spPr>
        <p:txBody>
          <a:bodyPr numCol="2"/>
          <a:lstStyle/>
          <a:p>
            <a:pPr>
              <a:lnSpc>
                <a:spcPct val="120000"/>
              </a:lnSpc>
            </a:pPr>
            <a:r>
              <a:rPr lang="en-US" sz="1100" b="1">
                <a:solidFill>
                  <a:srgbClr val="88D3D9"/>
                </a:solidFill>
              </a:rPr>
              <a:t>141</a:t>
            </a:r>
          </a:p>
          <a:p>
            <a:pPr>
              <a:lnSpc>
                <a:spcPct val="120000"/>
              </a:lnSpc>
              <a:spcAft>
                <a:spcPts val="622"/>
              </a:spcAft>
            </a:pPr>
            <a:r>
              <a:rPr lang="en-US" sz="1100">
                <a:solidFill>
                  <a:srgbClr val="63666B"/>
                </a:solidFill>
              </a:rPr>
              <a:t>Average daily clients</a:t>
            </a:r>
          </a:p>
          <a:p>
            <a:pPr>
              <a:lnSpc>
                <a:spcPct val="120000"/>
              </a:lnSpc>
            </a:pPr>
            <a:r>
              <a:rPr lang="en-US" sz="1100" b="1">
                <a:solidFill>
                  <a:srgbClr val="88D3D9"/>
                </a:solidFill>
              </a:rPr>
              <a:t>3,413</a:t>
            </a:r>
          </a:p>
          <a:p>
            <a:pPr>
              <a:lnSpc>
                <a:spcPct val="120000"/>
              </a:lnSpc>
              <a:spcAft>
                <a:spcPts val="622"/>
              </a:spcAft>
            </a:pPr>
            <a:r>
              <a:rPr lang="en-US" sz="1100">
                <a:solidFill>
                  <a:srgbClr val="63666B"/>
                </a:solidFill>
              </a:rPr>
              <a:t>Total clients</a:t>
            </a:r>
          </a:p>
          <a:p>
            <a:pPr>
              <a:lnSpc>
                <a:spcPct val="120000"/>
              </a:lnSpc>
              <a:spcAft>
                <a:spcPts val="622"/>
              </a:spcAft>
            </a:pPr>
            <a:endParaRPr lang="en-US" sz="1100">
              <a:solidFill>
                <a:srgbClr val="63666B"/>
              </a:solidFill>
            </a:endParaRPr>
          </a:p>
          <a:p>
            <a:pPr>
              <a:lnSpc>
                <a:spcPct val="120000"/>
              </a:lnSpc>
            </a:pPr>
            <a:r>
              <a:rPr lang="en-US" sz="1100" b="1"/>
              <a:t>56.42%</a:t>
            </a:r>
            <a:endParaRPr lang="en-US" sz="1100"/>
          </a:p>
          <a:p>
            <a:pPr>
              <a:lnSpc>
                <a:spcPct val="120000"/>
              </a:lnSpc>
            </a:pPr>
            <a:r>
              <a:rPr lang="en-US" sz="1100"/>
              <a:t>Riders reported no problems</a:t>
            </a:r>
            <a:endParaRPr lang="en-US" sz="1100" b="1"/>
          </a:p>
          <a:p>
            <a:pPr>
              <a:lnSpc>
                <a:spcPct val="120000"/>
              </a:lnSpc>
            </a:pPr>
            <a:endParaRPr lang="en-US" sz="1100"/>
          </a:p>
          <a:p>
            <a:pPr>
              <a:spcBef>
                <a:spcPts val="1269"/>
              </a:spcBef>
            </a:pPr>
            <a:r>
              <a:rPr lang="en-US" sz="1100" b="1"/>
              <a:t>429</a:t>
            </a:r>
          </a:p>
          <a:p>
            <a:r>
              <a:rPr lang="en-US" sz="1100"/>
              <a:t>Total comments, the majority of which reported positive experiences</a:t>
            </a:r>
          </a:p>
          <a:p>
            <a:endParaRPr lang="en-US" sz="1100"/>
          </a:p>
          <a:p>
            <a:pPr>
              <a:spcBef>
                <a:spcPts val="1269"/>
              </a:spcBef>
            </a:pPr>
            <a:endParaRPr lang="en-US" sz="1100" b="1"/>
          </a:p>
          <a:p>
            <a:pPr>
              <a:spcBef>
                <a:spcPts val="1269"/>
              </a:spcBef>
            </a:pPr>
            <a:endParaRPr lang="en-US" sz="1100" b="1"/>
          </a:p>
          <a:p>
            <a:pPr>
              <a:spcBef>
                <a:spcPts val="1269"/>
              </a:spcBef>
            </a:pPr>
            <a:endParaRPr lang="en-US" sz="1100" b="1"/>
          </a:p>
          <a:p>
            <a:pPr>
              <a:spcBef>
                <a:spcPts val="1269"/>
              </a:spcBef>
            </a:pPr>
            <a:r>
              <a:rPr lang="en-US" sz="1100" b="1"/>
              <a:t>70.82%</a:t>
            </a:r>
          </a:p>
          <a:p>
            <a:r>
              <a:rPr lang="en-US" sz="1100"/>
              <a:t>Ride 4-7 days/week</a:t>
            </a:r>
          </a:p>
          <a:p>
            <a:endParaRPr lang="en-US" sz="1100"/>
          </a:p>
          <a:p>
            <a:pPr>
              <a:spcBef>
                <a:spcPts val="1269"/>
              </a:spcBef>
            </a:pPr>
            <a:r>
              <a:rPr lang="en-US" sz="1100" b="1"/>
              <a:t>47.24%</a:t>
            </a:r>
          </a:p>
          <a:p>
            <a:r>
              <a:rPr lang="en-US" sz="1100"/>
              <a:t>Have monthly passes</a:t>
            </a:r>
          </a:p>
          <a:p>
            <a:endParaRPr lang="en-US" sz="1100"/>
          </a:p>
          <a:p>
            <a:endParaRPr lang="en-US" sz="1100"/>
          </a:p>
          <a:p>
            <a:r>
              <a:rPr lang="en-US" sz="1100" b="1"/>
              <a:t>3,776</a:t>
            </a:r>
            <a:endParaRPr lang="en-US" sz="1100"/>
          </a:p>
          <a:p>
            <a:r>
              <a:rPr lang="en-US" sz="1100"/>
              <a:t>Hits on the Wi-Fi Test page, indicating users connected to the Wi-Fi test equipment multiple times</a:t>
            </a:r>
          </a:p>
          <a:p>
            <a:endParaRPr lang="en-US" sz="1100"/>
          </a:p>
          <a:p>
            <a:r>
              <a:rPr lang="en-US" sz="1100"/>
              <a:t>Next steps: We will continue the Wi-Fi Test with new partners, including Sprint who will join the next phase.</a:t>
            </a:r>
            <a:endParaRPr lang="en-US" sz="1100" b="1"/>
          </a:p>
          <a:p>
            <a:endParaRPr lang="en-US" sz="1100"/>
          </a:p>
          <a:p>
            <a:r>
              <a:rPr lang="en-US" sz="1100"/>
              <a:t>Sources:</a:t>
            </a:r>
          </a:p>
          <a:p>
            <a:endParaRPr lang="en-US" sz="1100"/>
          </a:p>
          <a:p>
            <a:pPr marL="296408" indent="-296408">
              <a:buFont typeface="Arial" panose="020B0604020202020204" pitchFamily="34" charset="0"/>
              <a:buChar char="•"/>
            </a:pPr>
            <a:r>
              <a:rPr lang="en-US" sz="1100"/>
              <a:t>Google Analytics, metrolinktrains.com</a:t>
            </a:r>
          </a:p>
          <a:p>
            <a:pPr marL="296408" indent="-296408">
              <a:buFont typeface="Arial" panose="020B0604020202020204" pitchFamily="34" charset="0"/>
              <a:buChar char="•"/>
            </a:pPr>
            <a:r>
              <a:rPr lang="en-US" sz="1100"/>
              <a:t>Metrolink Wi-Fi Test SurveyMonkey</a:t>
            </a:r>
          </a:p>
        </p:txBody>
      </p:sp>
      <p:sp>
        <p:nvSpPr>
          <p:cNvPr id="4" name="Slide Number Placeholder 3"/>
          <p:cNvSpPr>
            <a:spLocks noGrp="1"/>
          </p:cNvSpPr>
          <p:nvPr>
            <p:ph type="sldNum" sz="quarter" idx="5"/>
          </p:nvPr>
        </p:nvSpPr>
        <p:spPr/>
        <p:txBody>
          <a:bodyPr/>
          <a:lstStyle/>
          <a:p>
            <a:fld id="{EEAF41DE-BAF3-8345-972E-C7E736A767B0}" type="slidenum">
              <a:rPr lang="en-US" smtClean="0"/>
              <a:t>8</a:t>
            </a:fld>
            <a:endParaRPr lang="en-US"/>
          </a:p>
        </p:txBody>
      </p:sp>
      <p:sp>
        <p:nvSpPr>
          <p:cNvPr id="5" name="TextBox 4">
            <a:extLst>
              <a:ext uri="{FF2B5EF4-FFF2-40B4-BE49-F238E27FC236}">
                <a16:creationId xmlns:a16="http://schemas.microsoft.com/office/drawing/2014/main" id="{5830B393-4C24-40CD-8B13-DECABE3A0787}"/>
              </a:ext>
            </a:extLst>
          </p:cNvPr>
          <p:cNvSpPr txBox="1"/>
          <p:nvPr/>
        </p:nvSpPr>
        <p:spPr>
          <a:xfrm>
            <a:off x="1172817" y="3204558"/>
            <a:ext cx="5410863" cy="2097926"/>
          </a:xfrm>
          <a:prstGeom prst="rect">
            <a:avLst/>
          </a:prstGeom>
          <a:noFill/>
        </p:spPr>
        <p:txBody>
          <a:bodyPr wrap="square" lIns="94851" tIns="47425" rIns="94851" bIns="47425" rtlCol="0">
            <a:spAutoFit/>
          </a:bodyPr>
          <a:lstStyle/>
          <a:p>
            <a:pPr marL="302040" indent="-302040" algn="just">
              <a:lnSpc>
                <a:spcPct val="120000"/>
              </a:lnSpc>
              <a:buFont typeface="Arial" panose="020B0604020202020204" pitchFamily="34" charset="0"/>
              <a:buChar char="•"/>
            </a:pPr>
            <a:r>
              <a:rPr lang="en-US"/>
              <a:t>For the first time in Metrolink history, we tested onboard Wi-Fi. This feature is the most popular customer request for the past decade.</a:t>
            </a:r>
          </a:p>
          <a:p>
            <a:pPr marL="302040" indent="-302040" algn="just">
              <a:lnSpc>
                <a:spcPct val="120000"/>
              </a:lnSpc>
              <a:buFont typeface="Arial" panose="020B0604020202020204" pitchFamily="34" charset="0"/>
              <a:buChar char="•"/>
            </a:pPr>
            <a:r>
              <a:rPr lang="en-US"/>
              <a:t>The pilot test was 60 days on two sets of equipment, provided by AT&amp;T/</a:t>
            </a:r>
            <a:r>
              <a:rPr lang="en-US" err="1"/>
              <a:t>Cradlepoint</a:t>
            </a:r>
            <a:r>
              <a:rPr lang="en-US"/>
              <a:t>.  </a:t>
            </a:r>
          </a:p>
          <a:p>
            <a:endParaRPr lang="en-US"/>
          </a:p>
        </p:txBody>
      </p:sp>
    </p:spTree>
    <p:extLst>
      <p:ext uri="{BB962C8B-B14F-4D97-AF65-F5344CB8AC3E}">
        <p14:creationId xmlns:p14="http://schemas.microsoft.com/office/powerpoint/2010/main" val="1804582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sz="1500"/>
          </a:p>
          <a:p>
            <a:pPr rtl="0" fontAlgn="base"/>
            <a:r>
              <a:rPr lang="en-US" sz="1500"/>
              <a:t>This year, we brought back a holiday train. We had four events – one in LA County, one in San Bernardino County, one in Orange County and one in Ventura County. With all four events, we sold over 3,000 tickets and were able to fund the operations with fares. </a:t>
            </a:r>
          </a:p>
          <a:p>
            <a:pPr rtl="0" fontAlgn="base"/>
            <a:endParaRPr lang="en-US" sz="1500"/>
          </a:p>
          <a:p>
            <a:pPr rtl="0" fontAlgn="base"/>
            <a:r>
              <a:rPr lang="en-US" sz="1500"/>
              <a:t>At the Ventura County event in Simi Valley, we sold 756 tickets. This is about 97% of the 777 available tickets. ​</a:t>
            </a:r>
            <a:endParaRPr lang="en-US" b="0" i="0">
              <a:effectLst/>
            </a:endParaRPr>
          </a:p>
          <a:p>
            <a:pPr rtl="0" fontAlgn="base"/>
            <a:r>
              <a:rPr lang="en-US" sz="1500"/>
              <a:t>​</a:t>
            </a:r>
            <a:endParaRPr lang="en-US" b="0" i="0">
              <a:effectLst/>
            </a:endParaRPr>
          </a:p>
          <a:p>
            <a:pPr rtl="0" fontAlgn="base"/>
            <a:r>
              <a:rPr lang="en-US" sz="1500"/>
              <a:t>We were also honored to have Simi Valley City Councilmember Elaine Litster and Simi Valley Mayor Keith Mashburn in attendance at our Simi Valley event.​</a:t>
            </a:r>
            <a:endParaRPr lang="en-US" b="0" i="0">
              <a:effectLst/>
            </a:endParaRPr>
          </a:p>
          <a:p>
            <a:pPr rtl="0" fontAlgn="base"/>
            <a:r>
              <a:rPr lang="en-US" sz="1500"/>
              <a:t>​</a:t>
            </a:r>
            <a:endParaRPr lang="en-US" b="0" i="0">
              <a:effectLst/>
            </a:endParaRPr>
          </a:p>
          <a:p>
            <a:pPr rtl="0" fontAlgn="base"/>
            <a:r>
              <a:rPr lang="en-US" sz="1500"/>
              <a:t>After successes like the event in Simi Valley we know we are onto something with our onboard holiday experiences.​</a:t>
            </a:r>
            <a:endParaRPr lang="en-US" b="0" i="0">
              <a:effectLst/>
            </a:endParaRPr>
          </a:p>
        </p:txBody>
      </p:sp>
      <p:sp>
        <p:nvSpPr>
          <p:cNvPr id="4" name="Slide Number Placeholder 3"/>
          <p:cNvSpPr>
            <a:spLocks noGrp="1"/>
          </p:cNvSpPr>
          <p:nvPr>
            <p:ph type="sldNum" sz="quarter" idx="5"/>
          </p:nvPr>
        </p:nvSpPr>
        <p:spPr/>
        <p:txBody>
          <a:bodyPr/>
          <a:lstStyle/>
          <a:p>
            <a:fld id="{EEAF41DE-BAF3-8345-972E-C7E736A767B0}" type="slidenum">
              <a:rPr lang="en-US" smtClean="0"/>
              <a:pPr/>
              <a:t>9</a:t>
            </a:fld>
            <a:endParaRPr lang="en-US"/>
          </a:p>
        </p:txBody>
      </p:sp>
    </p:spTree>
    <p:extLst>
      <p:ext uri="{BB962C8B-B14F-4D97-AF65-F5344CB8AC3E}">
        <p14:creationId xmlns:p14="http://schemas.microsoft.com/office/powerpoint/2010/main" val="36615877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ag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EB748FD-9FA2-B040-BB8B-A23A6D17A18F}"/>
              </a:ext>
            </a:extLst>
          </p:cNvPr>
          <p:cNvSpPr/>
          <p:nvPr userDrawn="1"/>
        </p:nvSpPr>
        <p:spPr>
          <a:xfrm>
            <a:off x="322585" y="2085611"/>
            <a:ext cx="9630076" cy="248638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Title 1">
            <a:extLst>
              <a:ext uri="{FF2B5EF4-FFF2-40B4-BE49-F238E27FC236}">
                <a16:creationId xmlns:a16="http://schemas.microsoft.com/office/drawing/2014/main" id="{ED3F4561-0932-DB4B-8A3B-593783E23CD3}"/>
              </a:ext>
            </a:extLst>
          </p:cNvPr>
          <p:cNvSpPr>
            <a:spLocks noGrp="1"/>
          </p:cNvSpPr>
          <p:nvPr>
            <p:ph type="title" hasCustomPrompt="1"/>
          </p:nvPr>
        </p:nvSpPr>
        <p:spPr>
          <a:xfrm>
            <a:off x="679622" y="2225136"/>
            <a:ext cx="8652595" cy="657162"/>
          </a:xfrm>
          <a:prstGeom prst="rect">
            <a:avLst/>
          </a:prstGeom>
        </p:spPr>
        <p:txBody>
          <a:bodyPr lIns="0" tIns="0" rIns="0" bIns="0" anchor="ctr" anchorCtr="0"/>
          <a:lstStyle>
            <a:lvl1pPr>
              <a:defRPr sz="5200" b="0" i="0">
                <a:solidFill>
                  <a:srgbClr val="63656A"/>
                </a:solidFill>
                <a:latin typeface="Arial" panose="020B0604020202020204" pitchFamily="34" charset="0"/>
                <a:cs typeface="Arial" panose="020B0604020202020204" pitchFamily="34" charset="0"/>
              </a:defRPr>
            </a:lvl1pPr>
          </a:lstStyle>
          <a:p>
            <a:r>
              <a:rPr lang="en-US"/>
              <a:t>SECTION TITLE</a:t>
            </a:r>
          </a:p>
        </p:txBody>
      </p:sp>
      <p:sp>
        <p:nvSpPr>
          <p:cNvPr id="7" name="Text Placeholder 2">
            <a:extLst>
              <a:ext uri="{FF2B5EF4-FFF2-40B4-BE49-F238E27FC236}">
                <a16:creationId xmlns:a16="http://schemas.microsoft.com/office/drawing/2014/main" id="{A74F7D05-4D81-6C48-95A7-2F9FD7A79A72}"/>
              </a:ext>
            </a:extLst>
          </p:cNvPr>
          <p:cNvSpPr>
            <a:spLocks noGrp="1"/>
          </p:cNvSpPr>
          <p:nvPr>
            <p:ph type="body" idx="11" hasCustomPrompt="1"/>
          </p:nvPr>
        </p:nvSpPr>
        <p:spPr>
          <a:xfrm>
            <a:off x="679622" y="2986917"/>
            <a:ext cx="8652595" cy="486983"/>
          </a:xfrm>
          <a:prstGeom prst="rect">
            <a:avLst/>
          </a:prstGeom>
        </p:spPr>
        <p:txBody>
          <a:bodyPr lIns="0" tIns="0" rIns="0" bIns="0"/>
          <a:lstStyle>
            <a:lvl1pPr marL="0" indent="-192024">
              <a:lnSpc>
                <a:spcPct val="100000"/>
              </a:lnSpc>
              <a:spcBef>
                <a:spcPts val="1200"/>
              </a:spcBef>
              <a:buNone/>
              <a:defRPr lang="en-US" sz="2200" b="0" i="0" u="none" strike="noStrike" spc="30" baseline="0" smtClean="0">
                <a:solidFill>
                  <a:srgbClr val="F99F24"/>
                </a:solidFill>
                <a:effectLst/>
                <a:latin typeface="Arial" panose="020B0604020202020204" pitchFamily="34" charset="0"/>
                <a:cs typeface="Arial" panose="020B0604020202020204" pitchFamily="34" charset="0"/>
              </a:defRPr>
            </a:lvl1pPr>
            <a:lvl2pPr marL="502920" indent="0">
              <a:buNone/>
              <a:defRPr sz="2200">
                <a:solidFill>
                  <a:schemeClr val="tx1">
                    <a:tint val="75000"/>
                  </a:schemeClr>
                </a:solidFill>
              </a:defRPr>
            </a:lvl2pPr>
            <a:lvl3pPr marL="1005840" indent="0">
              <a:buNone/>
              <a:defRPr sz="1980">
                <a:solidFill>
                  <a:schemeClr val="tx1">
                    <a:tint val="75000"/>
                  </a:schemeClr>
                </a:solidFill>
              </a:defRPr>
            </a:lvl3pPr>
            <a:lvl4pPr marL="1508760" indent="0">
              <a:buNone/>
              <a:defRPr sz="1760">
                <a:solidFill>
                  <a:schemeClr val="tx1">
                    <a:tint val="75000"/>
                  </a:schemeClr>
                </a:solidFill>
              </a:defRPr>
            </a:lvl4pPr>
            <a:lvl5pPr marL="2011680" indent="0">
              <a:buNone/>
              <a:defRPr sz="1760">
                <a:solidFill>
                  <a:schemeClr val="tx1">
                    <a:tint val="75000"/>
                  </a:schemeClr>
                </a:solidFill>
              </a:defRPr>
            </a:lvl5pPr>
            <a:lvl6pPr marL="2514600" indent="0">
              <a:buNone/>
              <a:defRPr sz="1760">
                <a:solidFill>
                  <a:schemeClr val="tx1">
                    <a:tint val="75000"/>
                  </a:schemeClr>
                </a:solidFill>
              </a:defRPr>
            </a:lvl6pPr>
            <a:lvl7pPr marL="3017520" indent="0">
              <a:buNone/>
              <a:defRPr sz="1760">
                <a:solidFill>
                  <a:schemeClr val="tx1">
                    <a:tint val="75000"/>
                  </a:schemeClr>
                </a:solidFill>
              </a:defRPr>
            </a:lvl7pPr>
            <a:lvl8pPr marL="3520440" indent="0">
              <a:buNone/>
              <a:defRPr sz="1760">
                <a:solidFill>
                  <a:schemeClr val="tx1">
                    <a:tint val="75000"/>
                  </a:schemeClr>
                </a:solidFill>
              </a:defRPr>
            </a:lvl8pPr>
            <a:lvl9pPr marL="4023360" indent="0">
              <a:buNone/>
              <a:defRPr sz="1760">
                <a:solidFill>
                  <a:schemeClr val="tx1">
                    <a:tint val="75000"/>
                  </a:schemeClr>
                </a:solidFill>
              </a:defRPr>
            </a:lvl9pPr>
          </a:lstStyle>
          <a:p>
            <a:pPr lvl="0"/>
            <a:r>
              <a:rPr lang="en-US"/>
              <a:t>CLICK TO EDIT SECTION SUB TITLE</a:t>
            </a:r>
          </a:p>
        </p:txBody>
      </p:sp>
      <p:sp>
        <p:nvSpPr>
          <p:cNvPr id="2" name="Rectangle 1">
            <a:extLst>
              <a:ext uri="{FF2B5EF4-FFF2-40B4-BE49-F238E27FC236}">
                <a16:creationId xmlns:a16="http://schemas.microsoft.com/office/drawing/2014/main" id="{E0A394E4-C5E2-4779-BEF7-5914176E03D5}"/>
              </a:ext>
            </a:extLst>
          </p:cNvPr>
          <p:cNvSpPr/>
          <p:nvPr userDrawn="1"/>
        </p:nvSpPr>
        <p:spPr>
          <a:xfrm>
            <a:off x="190681" y="4881715"/>
            <a:ext cx="9665699" cy="2720563"/>
          </a:xfrm>
          <a:prstGeom prst="rect">
            <a:avLst/>
          </a:prstGeom>
          <a:solidFill>
            <a:srgbClr val="8FD9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381A8A9-A3E5-4689-8BA8-DD140BD47A92}"/>
              </a:ext>
            </a:extLst>
          </p:cNvPr>
          <p:cNvPicPr>
            <a:picLocks noChangeAspect="1"/>
          </p:cNvPicPr>
          <p:nvPr userDrawn="1"/>
        </p:nvPicPr>
        <p:blipFill>
          <a:blip r:embed="rId2"/>
          <a:stretch>
            <a:fillRect/>
          </a:stretch>
        </p:blipFill>
        <p:spPr>
          <a:xfrm>
            <a:off x="679622" y="5418989"/>
            <a:ext cx="1608019" cy="962696"/>
          </a:xfrm>
          <a:prstGeom prst="rect">
            <a:avLst/>
          </a:prstGeom>
        </p:spPr>
      </p:pic>
      <p:sp>
        <p:nvSpPr>
          <p:cNvPr id="10" name="TextBox 9">
            <a:extLst>
              <a:ext uri="{FF2B5EF4-FFF2-40B4-BE49-F238E27FC236}">
                <a16:creationId xmlns:a16="http://schemas.microsoft.com/office/drawing/2014/main" id="{9251ED4A-2733-494A-ACF2-D4FC901E6EF6}"/>
              </a:ext>
            </a:extLst>
          </p:cNvPr>
          <p:cNvSpPr txBox="1"/>
          <p:nvPr userDrawn="1"/>
        </p:nvSpPr>
        <p:spPr>
          <a:xfrm>
            <a:off x="190681" y="6918959"/>
            <a:ext cx="9665699" cy="502652"/>
          </a:xfrm>
          <a:prstGeom prst="rect">
            <a:avLst/>
          </a:prstGeom>
          <a:noFill/>
          <a:ln>
            <a:noFill/>
          </a:ln>
        </p:spPr>
        <p:txBody>
          <a:bodyPr wrap="square" lIns="0" rIns="0" rtlCol="0" anchor="ctr" anchorCtr="0">
            <a:noAutofit/>
          </a:bodyPr>
          <a:lstStyle/>
          <a:p>
            <a:pPr algn="ctr"/>
            <a:r>
              <a:rPr lang="en-US" sz="1400" spc="120" baseline="0">
                <a:solidFill>
                  <a:schemeClr val="bg1"/>
                </a:solidFill>
                <a:latin typeface="Arial" panose="020B0604020202020204" pitchFamily="34" charset="0"/>
                <a:cs typeface="Arial" panose="020B0604020202020204" pitchFamily="34" charset="0"/>
              </a:rPr>
              <a:t>CUSTOMER FIRST: Safety &amp; Security • An Integrated System • Modernizing Business Practices</a:t>
            </a:r>
          </a:p>
        </p:txBody>
      </p:sp>
      <p:sp>
        <p:nvSpPr>
          <p:cNvPr id="9" name="Text Placeholder 8">
            <a:extLst>
              <a:ext uri="{FF2B5EF4-FFF2-40B4-BE49-F238E27FC236}">
                <a16:creationId xmlns:a16="http://schemas.microsoft.com/office/drawing/2014/main" id="{6F13DF8F-A3C1-D949-925D-09D2D281B5E8}"/>
              </a:ext>
            </a:extLst>
          </p:cNvPr>
          <p:cNvSpPr>
            <a:spLocks noGrp="1"/>
          </p:cNvSpPr>
          <p:nvPr>
            <p:ph type="body" sz="quarter" idx="14" hasCustomPrompt="1"/>
          </p:nvPr>
        </p:nvSpPr>
        <p:spPr>
          <a:xfrm>
            <a:off x="6937731" y="5092017"/>
            <a:ext cx="2652435" cy="393454"/>
          </a:xfrm>
          <a:prstGeom prst="rect">
            <a:avLst/>
          </a:prstGeom>
        </p:spPr>
        <p:txBody>
          <a:bodyPr/>
          <a:lstStyle>
            <a:lvl1pPr marL="0" indent="0" algn="r">
              <a:buFontTx/>
              <a:buNone/>
              <a:defRPr sz="1300" b="0" i="1" spc="150" baseline="0">
                <a:solidFill>
                  <a:schemeClr val="bg1"/>
                </a:solidFill>
                <a:latin typeface="Century Old Style Std" panose="02050603060505020204" pitchFamily="18" charset="0"/>
              </a:defRPr>
            </a:lvl1pPr>
          </a:lstStyle>
          <a:p>
            <a:pPr lvl="0"/>
            <a:r>
              <a:rPr lang="en-US"/>
              <a:t>Date, 2019</a:t>
            </a:r>
          </a:p>
        </p:txBody>
      </p:sp>
      <p:sp>
        <p:nvSpPr>
          <p:cNvPr id="12" name="Rectangle 11">
            <a:extLst>
              <a:ext uri="{FF2B5EF4-FFF2-40B4-BE49-F238E27FC236}">
                <a16:creationId xmlns:a16="http://schemas.microsoft.com/office/drawing/2014/main" id="{D84FB55C-6726-49F6-9E51-6B18D94D9601}"/>
              </a:ext>
            </a:extLst>
          </p:cNvPr>
          <p:cNvSpPr/>
          <p:nvPr userDrawn="1"/>
        </p:nvSpPr>
        <p:spPr>
          <a:xfrm>
            <a:off x="190681" y="4747933"/>
            <a:ext cx="9672281" cy="65004"/>
          </a:xfrm>
          <a:prstGeom prst="rect">
            <a:avLst/>
          </a:prstGeom>
          <a:solidFill>
            <a:srgbClr val="F69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2725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py Pag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BF637AC-7677-3643-A2BE-B79331AF3511}"/>
              </a:ext>
            </a:extLst>
          </p:cNvPr>
          <p:cNvSpPr>
            <a:spLocks noGrp="1"/>
          </p:cNvSpPr>
          <p:nvPr>
            <p:ph type="ctrTitle" hasCustomPrompt="1"/>
          </p:nvPr>
        </p:nvSpPr>
        <p:spPr>
          <a:xfrm>
            <a:off x="397534" y="1131615"/>
            <a:ext cx="9263329" cy="660116"/>
          </a:xfrm>
          <a:prstGeom prst="rect">
            <a:avLst/>
          </a:prstGeom>
        </p:spPr>
        <p:txBody>
          <a:bodyPr lIns="0" tIns="0" rIns="0" bIns="0" anchor="ctr" anchorCtr="0">
            <a:normAutofit/>
          </a:bodyPr>
          <a:lstStyle>
            <a:lvl1pPr algn="l">
              <a:defRPr sz="4000" b="0" i="0" spc="250" baseline="0">
                <a:solidFill>
                  <a:srgbClr val="63656A"/>
                </a:solidFill>
                <a:latin typeface="Arial" panose="020B0604020202020204" pitchFamily="34" charset="0"/>
                <a:cs typeface="Arial" panose="020B0604020202020204" pitchFamily="34" charset="0"/>
              </a:defRPr>
            </a:lvl1pPr>
          </a:lstStyle>
          <a:p>
            <a:r>
              <a:rPr lang="en-US"/>
              <a:t>TITLE</a:t>
            </a:r>
          </a:p>
        </p:txBody>
      </p:sp>
      <p:sp>
        <p:nvSpPr>
          <p:cNvPr id="14" name="Text Placeholder 2">
            <a:extLst>
              <a:ext uri="{FF2B5EF4-FFF2-40B4-BE49-F238E27FC236}">
                <a16:creationId xmlns:a16="http://schemas.microsoft.com/office/drawing/2014/main" id="{A8B6AA55-1C16-AE41-9CEC-6E8F9EC17F98}"/>
              </a:ext>
            </a:extLst>
          </p:cNvPr>
          <p:cNvSpPr>
            <a:spLocks noGrp="1"/>
          </p:cNvSpPr>
          <p:nvPr>
            <p:ph type="body" sz="quarter" idx="13" hasCustomPrompt="1"/>
          </p:nvPr>
        </p:nvSpPr>
        <p:spPr>
          <a:xfrm>
            <a:off x="397535" y="1976437"/>
            <a:ext cx="9263330" cy="4377065"/>
          </a:xfrm>
          <a:prstGeom prst="rect">
            <a:avLst/>
          </a:prstGeom>
        </p:spPr>
        <p:txBody>
          <a:bodyPr lIns="0" tIns="0" rIns="0" bIns="0">
            <a:normAutofit/>
          </a:bodyPr>
          <a:lstStyle>
            <a:lvl1pPr marL="0" marR="0" indent="0" algn="l" defTabSz="754380" rtl="0" eaLnBrk="1" fontAlgn="auto" latinLnBrk="0" hangingPunct="1">
              <a:lnSpc>
                <a:spcPct val="150000"/>
              </a:lnSpc>
              <a:spcBef>
                <a:spcPts val="825"/>
              </a:spcBef>
              <a:spcAft>
                <a:spcPts val="0"/>
              </a:spcAft>
              <a:buClrTx/>
              <a:buSzTx/>
              <a:buFontTx/>
              <a:buNone/>
              <a:tabLst/>
              <a:defRPr sz="1800" b="0" i="0" spc="30" baseline="0">
                <a:solidFill>
                  <a:srgbClr val="333333"/>
                </a:solidFill>
                <a:latin typeface="Arial" panose="020B0604020202020204" pitchFamily="34" charset="0"/>
                <a:cs typeface="Arial" panose="020B0604020202020204" pitchFamily="34" charset="0"/>
              </a:defRPr>
            </a:lvl1pPr>
            <a:lvl2pPr marL="274320" indent="0">
              <a:lnSpc>
                <a:spcPct val="150000"/>
              </a:lnSpc>
              <a:buFontTx/>
              <a:buNone/>
              <a:defRPr sz="2000" b="0" i="0" baseline="0">
                <a:latin typeface="Berthold Akzidenz Grotesk Light" panose="020B0400000000000000" pitchFamily="34" charset="0"/>
              </a:defRPr>
            </a:lvl2pPr>
            <a:lvl3pPr marL="274320" indent="0">
              <a:lnSpc>
                <a:spcPct val="150000"/>
              </a:lnSpc>
              <a:buFontTx/>
              <a:buNone/>
              <a:defRPr sz="2000" b="0" i="0" baseline="0">
                <a:latin typeface="Berthold Akzidenz Grotesk Light" panose="020B0400000000000000" pitchFamily="34" charset="0"/>
              </a:defRPr>
            </a:lvl3pPr>
            <a:lvl4pPr marL="274320" indent="0">
              <a:lnSpc>
                <a:spcPct val="150000"/>
              </a:lnSpc>
              <a:buFontTx/>
              <a:buNone/>
              <a:defRPr sz="2000" b="0" i="0" baseline="0">
                <a:latin typeface="Berthold Akzidenz Grotesk Light" panose="020B0400000000000000" pitchFamily="34" charset="0"/>
              </a:defRPr>
            </a:lvl4pPr>
            <a:lvl5pPr marL="274320" indent="0">
              <a:lnSpc>
                <a:spcPct val="150000"/>
              </a:lnSpc>
              <a:buFontTx/>
              <a:buNone/>
              <a:defRPr sz="2000" b="0" i="0" baseline="0">
                <a:latin typeface="Berthold Akzidenz Grotesk Light" panose="020B0400000000000000" pitchFamily="34" charset="0"/>
              </a:defRPr>
            </a:lvl5pPr>
          </a:lstStyle>
          <a:p>
            <a:pPr marL="0" marR="0" lvl="0" indent="0" algn="l" defTabSz="754380" rtl="0" eaLnBrk="1" fontAlgn="auto" latinLnBrk="0" hangingPunct="1">
              <a:lnSpc>
                <a:spcPct val="150000"/>
              </a:lnSpc>
              <a:spcBef>
                <a:spcPts val="825"/>
              </a:spcBef>
              <a:spcAft>
                <a:spcPts val="0"/>
              </a:spcAft>
              <a:buClrTx/>
              <a:buSzTx/>
              <a:buFontTx/>
              <a:buNone/>
              <a:tabLst/>
              <a:defRPr/>
            </a:pPr>
            <a:r>
              <a:rPr lang="en-US" sz="1900" b="0" i="0" spc="30" baseline="0">
                <a:solidFill>
                  <a:srgbClr val="333333"/>
                </a:solidFill>
                <a:latin typeface="Arial" panose="020B0604020202020204" pitchFamily="34" charset="0"/>
                <a:cs typeface="Arial" panose="020B0604020202020204" pitchFamily="34" charset="0"/>
              </a:rPr>
              <a:t>Copy in body area will adjust accordingly within the content box based on copy length. It will shrink as more content is placed in the content area. DO NOT use font size smaller than #11. Large areas like that in this slide are for highlighting information without too much copy and therefore has larger line spacing.</a:t>
            </a:r>
          </a:p>
        </p:txBody>
      </p:sp>
      <p:sp>
        <p:nvSpPr>
          <p:cNvPr id="5" name="Slide Number Placeholder 5">
            <a:extLst>
              <a:ext uri="{FF2B5EF4-FFF2-40B4-BE49-F238E27FC236}">
                <a16:creationId xmlns:a16="http://schemas.microsoft.com/office/drawing/2014/main" id="{EF5C40EE-00AA-408E-99BB-156AF45C57B6}"/>
              </a:ext>
            </a:extLst>
          </p:cNvPr>
          <p:cNvSpPr>
            <a:spLocks noGrp="1"/>
          </p:cNvSpPr>
          <p:nvPr>
            <p:ph type="sldNum" sz="quarter" idx="4"/>
          </p:nvPr>
        </p:nvSpPr>
        <p:spPr>
          <a:xfrm>
            <a:off x="9359793" y="7072604"/>
            <a:ext cx="469093" cy="413808"/>
          </a:xfrm>
          <a:prstGeom prst="rect">
            <a:avLst/>
          </a:prstGeom>
        </p:spPr>
        <p:txBody>
          <a:bodyPr bIns="0" anchor="b" anchorCtr="0"/>
          <a:lstStyle>
            <a:lvl1pPr algn="r">
              <a:defRPr sz="1000" baseline="0">
                <a:solidFill>
                  <a:schemeClr val="bg1"/>
                </a:solidFill>
                <a:latin typeface="Berthold Akzidenz Grotesk Light" panose="020B0400000000000000" pitchFamily="34" charset="0"/>
              </a:defRPr>
            </a:lvl1pPr>
          </a:lstStyle>
          <a:p>
            <a:fld id="{0D63DF01-F109-1D42-8613-A24BF6CCAD29}" type="slidenum">
              <a:rPr lang="en-US" smtClean="0"/>
              <a:pPr/>
              <a:t>‹#›</a:t>
            </a:fld>
            <a:endParaRPr lang="en-US"/>
          </a:p>
        </p:txBody>
      </p:sp>
    </p:spTree>
    <p:extLst>
      <p:ext uri="{BB962C8B-B14F-4D97-AF65-F5344CB8AC3E}">
        <p14:creationId xmlns:p14="http://schemas.microsoft.com/office/powerpoint/2010/main" val="1134340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ag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EB748FD-9FA2-B040-BB8B-A23A6D17A18F}"/>
              </a:ext>
            </a:extLst>
          </p:cNvPr>
          <p:cNvSpPr/>
          <p:nvPr userDrawn="1"/>
        </p:nvSpPr>
        <p:spPr>
          <a:xfrm>
            <a:off x="322585" y="2085611"/>
            <a:ext cx="9630076" cy="320313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B67A6DE2-295B-4C3E-A447-AC7D22117BAC}"/>
              </a:ext>
            </a:extLst>
          </p:cNvPr>
          <p:cNvSpPr>
            <a:spLocks noGrp="1"/>
          </p:cNvSpPr>
          <p:nvPr>
            <p:ph type="sldNum" sz="quarter" idx="4"/>
          </p:nvPr>
        </p:nvSpPr>
        <p:spPr>
          <a:xfrm>
            <a:off x="9359793" y="7068312"/>
            <a:ext cx="469093" cy="413808"/>
          </a:xfrm>
          <a:prstGeom prst="rect">
            <a:avLst/>
          </a:prstGeom>
        </p:spPr>
        <p:txBody>
          <a:bodyPr bIns="0" anchor="b" anchorCtr="0"/>
          <a:lstStyle>
            <a:lvl1pPr algn="r">
              <a:defRPr sz="1000" baseline="0">
                <a:solidFill>
                  <a:schemeClr val="bg1"/>
                </a:solidFill>
                <a:latin typeface="Berthold Akzidenz Grotesk Light" panose="020B0400000000000000" pitchFamily="34" charset="0"/>
              </a:defRPr>
            </a:lvl1pPr>
          </a:lstStyle>
          <a:p>
            <a:fld id="{0D63DF01-F109-1D42-8613-A24BF6CCAD29}" type="slidenum">
              <a:rPr lang="en-US" smtClean="0"/>
              <a:pPr/>
              <a:t>‹#›</a:t>
            </a:fld>
            <a:endParaRPr lang="en-US"/>
          </a:p>
        </p:txBody>
      </p:sp>
    </p:spTree>
    <p:extLst>
      <p:ext uri="{BB962C8B-B14F-4D97-AF65-F5344CB8AC3E}">
        <p14:creationId xmlns:p14="http://schemas.microsoft.com/office/powerpoint/2010/main" val="3912045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ruly blank">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861011C-96C6-4C19-8BC2-FE35176607E1}"/>
              </a:ext>
            </a:extLst>
          </p:cNvPr>
          <p:cNvSpPr>
            <a:spLocks noGrp="1"/>
          </p:cNvSpPr>
          <p:nvPr>
            <p:ph type="sldNum" sz="quarter" idx="4"/>
          </p:nvPr>
        </p:nvSpPr>
        <p:spPr>
          <a:xfrm>
            <a:off x="9359793" y="7068312"/>
            <a:ext cx="469093" cy="413808"/>
          </a:xfrm>
          <a:prstGeom prst="rect">
            <a:avLst/>
          </a:prstGeom>
        </p:spPr>
        <p:txBody>
          <a:bodyPr bIns="0" anchor="b" anchorCtr="0"/>
          <a:lstStyle>
            <a:lvl1pPr algn="r">
              <a:defRPr sz="1000" baseline="0">
                <a:solidFill>
                  <a:schemeClr val="bg1"/>
                </a:solidFill>
                <a:latin typeface="+mj-lt"/>
              </a:defRPr>
            </a:lvl1pPr>
          </a:lstStyle>
          <a:p>
            <a:fld id="{0D63DF01-F109-1D42-8613-A24BF6CCAD29}" type="slidenum">
              <a:rPr lang="en-US" smtClean="0"/>
              <a:pPr/>
              <a:t>‹#›</a:t>
            </a:fld>
            <a:endParaRPr lang="en-US"/>
          </a:p>
        </p:txBody>
      </p:sp>
    </p:spTree>
    <p:extLst>
      <p:ext uri="{BB962C8B-B14F-4D97-AF65-F5344CB8AC3E}">
        <p14:creationId xmlns:p14="http://schemas.microsoft.com/office/powerpoint/2010/main" val="1413641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ag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5FCF449-8F1B-A84C-9ADC-3945AE8FF26E}"/>
              </a:ext>
            </a:extLst>
          </p:cNvPr>
          <p:cNvSpPr>
            <a:spLocks noGrp="1"/>
          </p:cNvSpPr>
          <p:nvPr>
            <p:ph type="title" hasCustomPrompt="1"/>
          </p:nvPr>
        </p:nvSpPr>
        <p:spPr>
          <a:xfrm>
            <a:off x="397535" y="689670"/>
            <a:ext cx="9267844" cy="2473255"/>
          </a:xfrm>
          <a:prstGeom prst="rect">
            <a:avLst/>
          </a:prstGeom>
        </p:spPr>
        <p:txBody>
          <a:bodyPr lIns="0" tIns="0" rIns="0" bIns="0" anchor="b"/>
          <a:lstStyle>
            <a:lvl1pPr>
              <a:defRPr sz="5200" b="0" i="0">
                <a:solidFill>
                  <a:srgbClr val="63656A"/>
                </a:solidFill>
                <a:latin typeface="Arial" panose="020B0604020202020204" pitchFamily="34" charset="0"/>
                <a:cs typeface="Arial" panose="020B0604020202020204" pitchFamily="34" charset="0"/>
              </a:defRPr>
            </a:lvl1pPr>
          </a:lstStyle>
          <a:p>
            <a:r>
              <a:rPr lang="en-US"/>
              <a:t>SECTION DIVIDER</a:t>
            </a:r>
          </a:p>
        </p:txBody>
      </p:sp>
      <p:sp>
        <p:nvSpPr>
          <p:cNvPr id="8" name="Text Placeholder 2">
            <a:extLst>
              <a:ext uri="{FF2B5EF4-FFF2-40B4-BE49-F238E27FC236}">
                <a16:creationId xmlns:a16="http://schemas.microsoft.com/office/drawing/2014/main" id="{BFB57BC5-3277-C34B-8B22-17582949BACB}"/>
              </a:ext>
            </a:extLst>
          </p:cNvPr>
          <p:cNvSpPr>
            <a:spLocks noGrp="1"/>
          </p:cNvSpPr>
          <p:nvPr>
            <p:ph type="body" idx="1" hasCustomPrompt="1"/>
          </p:nvPr>
        </p:nvSpPr>
        <p:spPr>
          <a:xfrm>
            <a:off x="393021" y="3211643"/>
            <a:ext cx="9267844" cy="1100550"/>
          </a:xfrm>
          <a:prstGeom prst="rect">
            <a:avLst/>
          </a:prstGeom>
        </p:spPr>
        <p:txBody>
          <a:bodyPr lIns="0" tIns="0" rIns="0" bIns="0"/>
          <a:lstStyle>
            <a:lvl1pPr marL="0" indent="-192024">
              <a:lnSpc>
                <a:spcPct val="100000"/>
              </a:lnSpc>
              <a:spcBef>
                <a:spcPts val="1200"/>
              </a:spcBef>
              <a:buNone/>
              <a:defRPr sz="2200" b="0" i="0" spc="30" baseline="0">
                <a:solidFill>
                  <a:srgbClr val="F99F24"/>
                </a:solidFill>
                <a:latin typeface="Arial" panose="020B0604020202020204" pitchFamily="34" charset="0"/>
                <a:cs typeface="Arial" panose="020B0604020202020204" pitchFamily="34" charset="0"/>
              </a:defRPr>
            </a:lvl1pPr>
            <a:lvl2pPr marL="502920" indent="0">
              <a:buNone/>
              <a:defRPr sz="2200">
                <a:solidFill>
                  <a:schemeClr val="tx1">
                    <a:tint val="75000"/>
                  </a:schemeClr>
                </a:solidFill>
              </a:defRPr>
            </a:lvl2pPr>
            <a:lvl3pPr marL="1005840" indent="0">
              <a:buNone/>
              <a:defRPr sz="1980">
                <a:solidFill>
                  <a:schemeClr val="tx1">
                    <a:tint val="75000"/>
                  </a:schemeClr>
                </a:solidFill>
              </a:defRPr>
            </a:lvl3pPr>
            <a:lvl4pPr marL="1508760" indent="0">
              <a:buNone/>
              <a:defRPr sz="1760">
                <a:solidFill>
                  <a:schemeClr val="tx1">
                    <a:tint val="75000"/>
                  </a:schemeClr>
                </a:solidFill>
              </a:defRPr>
            </a:lvl4pPr>
            <a:lvl5pPr marL="2011680" indent="0">
              <a:buNone/>
              <a:defRPr sz="1760">
                <a:solidFill>
                  <a:schemeClr val="tx1">
                    <a:tint val="75000"/>
                  </a:schemeClr>
                </a:solidFill>
              </a:defRPr>
            </a:lvl5pPr>
            <a:lvl6pPr marL="2514600" indent="0">
              <a:buNone/>
              <a:defRPr sz="1760">
                <a:solidFill>
                  <a:schemeClr val="tx1">
                    <a:tint val="75000"/>
                  </a:schemeClr>
                </a:solidFill>
              </a:defRPr>
            </a:lvl6pPr>
            <a:lvl7pPr marL="3017520" indent="0">
              <a:buNone/>
              <a:defRPr sz="1760">
                <a:solidFill>
                  <a:schemeClr val="tx1">
                    <a:tint val="75000"/>
                  </a:schemeClr>
                </a:solidFill>
              </a:defRPr>
            </a:lvl7pPr>
            <a:lvl8pPr marL="3520440" indent="0">
              <a:buNone/>
              <a:defRPr sz="1760">
                <a:solidFill>
                  <a:schemeClr val="tx1">
                    <a:tint val="75000"/>
                  </a:schemeClr>
                </a:solidFill>
              </a:defRPr>
            </a:lvl8pPr>
            <a:lvl9pPr marL="4023360" indent="0">
              <a:buNone/>
              <a:defRPr sz="1760">
                <a:solidFill>
                  <a:schemeClr val="tx1">
                    <a:tint val="75000"/>
                  </a:schemeClr>
                </a:solidFill>
              </a:defRPr>
            </a:lvl9pPr>
          </a:lstStyle>
          <a:p>
            <a:pPr lvl="0"/>
            <a:r>
              <a:rPr lang="en-US"/>
              <a:t>CLICK TO EDIT DIVIDER SUB TITLE</a:t>
            </a:r>
          </a:p>
        </p:txBody>
      </p:sp>
      <p:sp>
        <p:nvSpPr>
          <p:cNvPr id="6" name="Slide Number Placeholder 5">
            <a:extLst>
              <a:ext uri="{FF2B5EF4-FFF2-40B4-BE49-F238E27FC236}">
                <a16:creationId xmlns:a16="http://schemas.microsoft.com/office/drawing/2014/main" id="{1489CEB8-14DB-4CAA-884C-FC0D3828D674}"/>
              </a:ext>
            </a:extLst>
          </p:cNvPr>
          <p:cNvSpPr>
            <a:spLocks noGrp="1"/>
          </p:cNvSpPr>
          <p:nvPr>
            <p:ph type="sldNum" sz="quarter" idx="4"/>
          </p:nvPr>
        </p:nvSpPr>
        <p:spPr>
          <a:xfrm>
            <a:off x="9359793" y="7072604"/>
            <a:ext cx="469093" cy="413808"/>
          </a:xfrm>
          <a:prstGeom prst="rect">
            <a:avLst/>
          </a:prstGeom>
        </p:spPr>
        <p:txBody>
          <a:bodyPr bIns="0" anchor="b" anchorCtr="0"/>
          <a:lstStyle>
            <a:lvl1pPr algn="r">
              <a:defRPr sz="1000" baseline="0">
                <a:solidFill>
                  <a:schemeClr val="bg1"/>
                </a:solidFill>
                <a:latin typeface="+mj-lt"/>
              </a:defRPr>
            </a:lvl1pPr>
          </a:lstStyle>
          <a:p>
            <a:fld id="{0D63DF01-F109-1D42-8613-A24BF6CCAD29}" type="slidenum">
              <a:rPr lang="en-US" smtClean="0"/>
              <a:pPr/>
              <a:t>‹#›</a:t>
            </a:fld>
            <a:endParaRPr lang="en-US"/>
          </a:p>
        </p:txBody>
      </p:sp>
    </p:spTree>
    <p:extLst>
      <p:ext uri="{BB962C8B-B14F-4D97-AF65-F5344CB8AC3E}">
        <p14:creationId xmlns:p14="http://schemas.microsoft.com/office/powerpoint/2010/main" val="1317198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ank You Pag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0CAF8F6-457E-4F4E-A3DB-9A9582347C70}"/>
              </a:ext>
            </a:extLst>
          </p:cNvPr>
          <p:cNvSpPr>
            <a:spLocks noGrp="1"/>
          </p:cNvSpPr>
          <p:nvPr>
            <p:ph type="ctrTitle" hasCustomPrompt="1"/>
          </p:nvPr>
        </p:nvSpPr>
        <p:spPr>
          <a:xfrm>
            <a:off x="397535" y="2381668"/>
            <a:ext cx="9263330" cy="660116"/>
          </a:xfrm>
          <a:prstGeom prst="rect">
            <a:avLst/>
          </a:prstGeom>
        </p:spPr>
        <p:txBody>
          <a:bodyPr lIns="0" tIns="0" rIns="0" bIns="0" anchor="ctr" anchorCtr="0">
            <a:noAutofit/>
          </a:bodyPr>
          <a:lstStyle>
            <a:lvl1pPr algn="l">
              <a:lnSpc>
                <a:spcPct val="100000"/>
              </a:lnSpc>
              <a:defRPr sz="5200" b="0" i="0" spc="250" baseline="0">
                <a:solidFill>
                  <a:srgbClr val="63656A"/>
                </a:solidFill>
                <a:latin typeface="Arial" panose="020B0604020202020204" pitchFamily="34" charset="0"/>
                <a:cs typeface="Arial" panose="020B0604020202020204" pitchFamily="34" charset="0"/>
              </a:defRPr>
            </a:lvl1pPr>
          </a:lstStyle>
          <a:p>
            <a:r>
              <a:rPr lang="en-US"/>
              <a:t>THANK YOU</a:t>
            </a:r>
          </a:p>
        </p:txBody>
      </p:sp>
      <p:sp>
        <p:nvSpPr>
          <p:cNvPr id="5" name="Text Placeholder 2">
            <a:extLst>
              <a:ext uri="{FF2B5EF4-FFF2-40B4-BE49-F238E27FC236}">
                <a16:creationId xmlns:a16="http://schemas.microsoft.com/office/drawing/2014/main" id="{4D424550-6353-0E40-BD0D-3EB89A156F97}"/>
              </a:ext>
            </a:extLst>
          </p:cNvPr>
          <p:cNvSpPr>
            <a:spLocks noGrp="1"/>
          </p:cNvSpPr>
          <p:nvPr>
            <p:ph type="body" sz="quarter" idx="14" hasCustomPrompt="1"/>
          </p:nvPr>
        </p:nvSpPr>
        <p:spPr>
          <a:xfrm>
            <a:off x="397533" y="3278222"/>
            <a:ext cx="9263332" cy="1462731"/>
          </a:xfrm>
          <a:prstGeom prst="rect">
            <a:avLst/>
          </a:prstGeom>
        </p:spPr>
        <p:txBody>
          <a:bodyPr lIns="0" tIns="0" rIns="0" bIns="0">
            <a:noAutofit/>
          </a:bodyPr>
          <a:lstStyle>
            <a:lvl1pPr marL="0" marR="0" indent="0" algn="l" defTabSz="754380" rtl="0" eaLnBrk="1" fontAlgn="auto" latinLnBrk="0" hangingPunct="1">
              <a:lnSpc>
                <a:spcPct val="150000"/>
              </a:lnSpc>
              <a:spcBef>
                <a:spcPts val="825"/>
              </a:spcBef>
              <a:spcAft>
                <a:spcPts val="0"/>
              </a:spcAft>
              <a:buClrTx/>
              <a:buSzTx/>
              <a:buFontTx/>
              <a:buNone/>
              <a:tabLst/>
              <a:defRPr sz="1900" b="0" i="0" spc="30" baseline="0">
                <a:solidFill>
                  <a:srgbClr val="333333"/>
                </a:solidFill>
                <a:latin typeface="Arial" panose="020B0604020202020204" pitchFamily="34" charset="0"/>
                <a:cs typeface="Arial" panose="020B0604020202020204" pitchFamily="34" charset="0"/>
              </a:defRPr>
            </a:lvl1pPr>
            <a:lvl2pPr marL="274320" indent="0">
              <a:lnSpc>
                <a:spcPct val="150000"/>
              </a:lnSpc>
              <a:buFontTx/>
              <a:buNone/>
              <a:defRPr sz="2000" b="0" i="0" baseline="0">
                <a:latin typeface="Berthold Akzidenz Grotesk Light" panose="020B0400000000000000" pitchFamily="34" charset="0"/>
              </a:defRPr>
            </a:lvl2pPr>
            <a:lvl3pPr marL="274320" indent="0">
              <a:lnSpc>
                <a:spcPct val="150000"/>
              </a:lnSpc>
              <a:buFontTx/>
              <a:buNone/>
              <a:defRPr sz="2000" b="0" i="0" baseline="0">
                <a:latin typeface="Berthold Akzidenz Grotesk Light" panose="020B0400000000000000" pitchFamily="34" charset="0"/>
              </a:defRPr>
            </a:lvl3pPr>
            <a:lvl4pPr marL="274320" indent="0">
              <a:lnSpc>
                <a:spcPct val="150000"/>
              </a:lnSpc>
              <a:buFontTx/>
              <a:buNone/>
              <a:defRPr sz="2000" b="0" i="0" baseline="0">
                <a:latin typeface="Berthold Akzidenz Grotesk Light" panose="020B0400000000000000" pitchFamily="34" charset="0"/>
              </a:defRPr>
            </a:lvl4pPr>
            <a:lvl5pPr marL="274320" indent="0">
              <a:lnSpc>
                <a:spcPct val="150000"/>
              </a:lnSpc>
              <a:buFontTx/>
              <a:buNone/>
              <a:defRPr sz="2000" b="0" i="0" baseline="0">
                <a:latin typeface="Berthold Akzidenz Grotesk Light" panose="020B0400000000000000" pitchFamily="34" charset="0"/>
              </a:defRPr>
            </a:lvl5pPr>
          </a:lstStyle>
          <a:p>
            <a:pPr marL="0" marR="0" lvl="0" indent="0" algn="l" defTabSz="754380" rtl="0" eaLnBrk="1" fontAlgn="auto" latinLnBrk="0" hangingPunct="1">
              <a:lnSpc>
                <a:spcPct val="150000"/>
              </a:lnSpc>
              <a:spcBef>
                <a:spcPts val="825"/>
              </a:spcBef>
              <a:spcAft>
                <a:spcPts val="0"/>
              </a:spcAft>
              <a:buClrTx/>
              <a:buSzTx/>
              <a:buFontTx/>
              <a:buNone/>
              <a:tabLst/>
              <a:defRPr/>
            </a:pPr>
            <a:r>
              <a:rPr lang="en-US" sz="1900" b="0" i="0" spc="30" baseline="0">
                <a:solidFill>
                  <a:srgbClr val="333333"/>
                </a:solidFill>
                <a:latin typeface="Arial" panose="020B0604020202020204" pitchFamily="34" charset="0"/>
                <a:cs typeface="Arial" panose="020B0604020202020204" pitchFamily="34" charset="0"/>
              </a:rPr>
              <a:t>We would like to thank all customers, associates and partners for their support in enabling Metrolink to serve the community. In addition, we are hugely grateful to all participants for their time, insights and willingness to challenge views.</a:t>
            </a:r>
          </a:p>
        </p:txBody>
      </p:sp>
      <p:sp>
        <p:nvSpPr>
          <p:cNvPr id="8" name="Slide Number Placeholder 5">
            <a:extLst>
              <a:ext uri="{FF2B5EF4-FFF2-40B4-BE49-F238E27FC236}">
                <a16:creationId xmlns:a16="http://schemas.microsoft.com/office/drawing/2014/main" id="{B3723F8D-8F38-4316-BA41-33A4018D9705}"/>
              </a:ext>
            </a:extLst>
          </p:cNvPr>
          <p:cNvSpPr>
            <a:spLocks noGrp="1"/>
          </p:cNvSpPr>
          <p:nvPr>
            <p:ph type="sldNum" sz="quarter" idx="4"/>
          </p:nvPr>
        </p:nvSpPr>
        <p:spPr>
          <a:xfrm>
            <a:off x="9359793" y="7068312"/>
            <a:ext cx="469093" cy="413808"/>
          </a:xfrm>
          <a:prstGeom prst="rect">
            <a:avLst/>
          </a:prstGeom>
        </p:spPr>
        <p:txBody>
          <a:bodyPr bIns="0" anchor="b" anchorCtr="0"/>
          <a:lstStyle>
            <a:lvl1pPr algn="r">
              <a:defRPr sz="1000" baseline="0">
                <a:solidFill>
                  <a:schemeClr val="bg1"/>
                </a:solidFill>
                <a:latin typeface="+mj-lt"/>
              </a:defRPr>
            </a:lvl1pPr>
          </a:lstStyle>
          <a:p>
            <a:fld id="{0D63DF01-F109-1D42-8613-A24BF6CCAD29}" type="slidenum">
              <a:rPr lang="en-US" smtClean="0"/>
              <a:pPr/>
              <a:t>‹#›</a:t>
            </a:fld>
            <a:endParaRPr lang="en-US"/>
          </a:p>
        </p:txBody>
      </p:sp>
    </p:spTree>
    <p:extLst>
      <p:ext uri="{BB962C8B-B14F-4D97-AF65-F5344CB8AC3E}">
        <p14:creationId xmlns:p14="http://schemas.microsoft.com/office/powerpoint/2010/main" val="14074357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37B19-5636-4A39-B8BC-DFC576AB584B}"/>
              </a:ext>
            </a:extLst>
          </p:cNvPr>
          <p:cNvSpPr>
            <a:spLocks noGrp="1"/>
          </p:cNvSpPr>
          <p:nvPr>
            <p:ph type="ctrTitle"/>
          </p:nvPr>
        </p:nvSpPr>
        <p:spPr>
          <a:xfrm>
            <a:off x="1257300" y="1272011"/>
            <a:ext cx="7543800" cy="2705947"/>
          </a:xfrm>
        </p:spPr>
        <p:txBody>
          <a:bodyPr anchor="b"/>
          <a:lstStyle>
            <a:lvl1pPr algn="ctr">
              <a:defRPr sz="4950"/>
            </a:lvl1pPr>
          </a:lstStyle>
          <a:p>
            <a:r>
              <a:rPr lang="en-US"/>
              <a:t>Click to edit Master title style</a:t>
            </a:r>
          </a:p>
        </p:txBody>
      </p:sp>
      <p:sp>
        <p:nvSpPr>
          <p:cNvPr id="3" name="Subtitle 2">
            <a:extLst>
              <a:ext uri="{FF2B5EF4-FFF2-40B4-BE49-F238E27FC236}">
                <a16:creationId xmlns:a16="http://schemas.microsoft.com/office/drawing/2014/main" id="{5ED8E475-9B48-4F63-B539-6303E9DA20D2}"/>
              </a:ext>
            </a:extLst>
          </p:cNvPr>
          <p:cNvSpPr>
            <a:spLocks noGrp="1"/>
          </p:cNvSpPr>
          <p:nvPr>
            <p:ph type="subTitle" idx="1"/>
          </p:nvPr>
        </p:nvSpPr>
        <p:spPr>
          <a:xfrm>
            <a:off x="1257300" y="4082310"/>
            <a:ext cx="7543800" cy="1876530"/>
          </a:xfrm>
        </p:spPr>
        <p:txBody>
          <a:bodyPr/>
          <a:lstStyle>
            <a:lvl1pPr marL="0" indent="0" algn="ctr">
              <a:buNone/>
              <a:defRPr sz="1980"/>
            </a:lvl1pPr>
            <a:lvl2pPr marL="377190" indent="0" algn="ctr">
              <a:buNone/>
              <a:defRPr sz="1650"/>
            </a:lvl2pPr>
            <a:lvl3pPr marL="754380" indent="0" algn="ctr">
              <a:buNone/>
              <a:defRPr sz="1485"/>
            </a:lvl3pPr>
            <a:lvl4pPr marL="1131570" indent="0" algn="ctr">
              <a:buNone/>
              <a:defRPr sz="1320"/>
            </a:lvl4pPr>
            <a:lvl5pPr marL="1508760" indent="0" algn="ctr">
              <a:buNone/>
              <a:defRPr sz="1320"/>
            </a:lvl5pPr>
            <a:lvl6pPr marL="1885950" indent="0" algn="ctr">
              <a:buNone/>
              <a:defRPr sz="1320"/>
            </a:lvl6pPr>
            <a:lvl7pPr marL="2263140" indent="0" algn="ctr">
              <a:buNone/>
              <a:defRPr sz="1320"/>
            </a:lvl7pPr>
            <a:lvl8pPr marL="2640330" indent="0" algn="ctr">
              <a:buNone/>
              <a:defRPr sz="1320"/>
            </a:lvl8pPr>
            <a:lvl9pPr marL="3017520" indent="0" algn="ctr">
              <a:buNone/>
              <a:defRPr sz="1320"/>
            </a:lvl9pPr>
          </a:lstStyle>
          <a:p>
            <a:r>
              <a:rPr lang="en-US"/>
              <a:t>Click to edit Master subtitle style</a:t>
            </a:r>
          </a:p>
        </p:txBody>
      </p:sp>
      <p:sp>
        <p:nvSpPr>
          <p:cNvPr id="4" name="Date Placeholder 3">
            <a:extLst>
              <a:ext uri="{FF2B5EF4-FFF2-40B4-BE49-F238E27FC236}">
                <a16:creationId xmlns:a16="http://schemas.microsoft.com/office/drawing/2014/main" id="{C671D789-9B23-4C20-A034-57C51A572477}"/>
              </a:ext>
            </a:extLst>
          </p:cNvPr>
          <p:cNvSpPr>
            <a:spLocks noGrp="1"/>
          </p:cNvSpPr>
          <p:nvPr>
            <p:ph type="dt" sz="half" idx="10"/>
          </p:nvPr>
        </p:nvSpPr>
        <p:spPr/>
        <p:txBody>
          <a:bodyPr/>
          <a:lstStyle/>
          <a:p>
            <a:fld id="{7FC8F53E-398D-9F4E-AEE8-8F0BB572175A}" type="datetimeFigureOut">
              <a:rPr lang="en-US" smtClean="0"/>
              <a:t>1/9/2020</a:t>
            </a:fld>
            <a:endParaRPr lang="en-US"/>
          </a:p>
        </p:txBody>
      </p:sp>
      <p:sp>
        <p:nvSpPr>
          <p:cNvPr id="5" name="Footer Placeholder 4">
            <a:extLst>
              <a:ext uri="{FF2B5EF4-FFF2-40B4-BE49-F238E27FC236}">
                <a16:creationId xmlns:a16="http://schemas.microsoft.com/office/drawing/2014/main" id="{9EF0AE75-0C20-4D42-95D6-09C523FE72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DD19F9-892D-47BD-9B70-F003252C940F}"/>
              </a:ext>
            </a:extLst>
          </p:cNvPr>
          <p:cNvSpPr>
            <a:spLocks noGrp="1"/>
          </p:cNvSpPr>
          <p:nvPr>
            <p:ph type="sldNum" sz="quarter" idx="12"/>
          </p:nvPr>
        </p:nvSpPr>
        <p:spPr/>
        <p:txBody>
          <a:bodyPr/>
          <a:lstStyle>
            <a:lvl1pPr>
              <a:defRPr>
                <a:latin typeface="+mj-lt"/>
              </a:defRPr>
            </a:lvl1pPr>
          </a:lstStyle>
          <a:p>
            <a:fld id="{65FA28F8-29BC-604E-9BA6-9AF0BB71D11B}" type="slidenum">
              <a:rPr lang="en-US" smtClean="0"/>
              <a:pPr/>
              <a:t>‹#›</a:t>
            </a:fld>
            <a:endParaRPr lang="en-US"/>
          </a:p>
        </p:txBody>
      </p:sp>
    </p:spTree>
    <p:extLst>
      <p:ext uri="{BB962C8B-B14F-4D97-AF65-F5344CB8AC3E}">
        <p14:creationId xmlns:p14="http://schemas.microsoft.com/office/powerpoint/2010/main" val="10041931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8A1DCA0-FBD4-5441-9148-32FF5E7BFFB5}"/>
              </a:ext>
            </a:extLst>
          </p:cNvPr>
          <p:cNvSpPr>
            <a:spLocks noGrp="1"/>
          </p:cNvSpPr>
          <p:nvPr>
            <p:ph type="pic" sz="quarter" idx="10" hasCustomPrompt="1"/>
          </p:nvPr>
        </p:nvSpPr>
        <p:spPr>
          <a:xfrm>
            <a:off x="0" y="151712"/>
            <a:ext cx="10058400" cy="6296025"/>
          </a:xfrm>
          <a:prstGeom prst="rect">
            <a:avLst/>
          </a:prstGeom>
        </p:spPr>
        <p:txBody>
          <a:bodyPr anchor="ctr" anchorCtr="1"/>
          <a:lstStyle>
            <a:lvl1pPr marL="0" indent="0" algn="r">
              <a:lnSpc>
                <a:spcPct val="900000"/>
              </a:lnSpc>
              <a:buFontTx/>
              <a:buNone/>
              <a:defRPr sz="1600" b="0" i="0">
                <a:solidFill>
                  <a:schemeClr val="bg1"/>
                </a:solidFill>
                <a:latin typeface="Akzidenz Grotesk BE" panose="020B0500000000000000" pitchFamily="34" charset="0"/>
              </a:defRPr>
            </a:lvl1pPr>
          </a:lstStyle>
          <a:p>
            <a:r>
              <a:rPr lang="en-US"/>
              <a:t>Click icon above to change picture</a:t>
            </a:r>
          </a:p>
        </p:txBody>
      </p:sp>
      <p:sp>
        <p:nvSpPr>
          <p:cNvPr id="11" name="Rectangle 10">
            <a:extLst>
              <a:ext uri="{FF2B5EF4-FFF2-40B4-BE49-F238E27FC236}">
                <a16:creationId xmlns:a16="http://schemas.microsoft.com/office/drawing/2014/main" id="{CEB748FD-9FA2-B040-BB8B-A23A6D17A18F}"/>
              </a:ext>
            </a:extLst>
          </p:cNvPr>
          <p:cNvSpPr/>
          <p:nvPr userDrawn="1"/>
        </p:nvSpPr>
        <p:spPr>
          <a:xfrm>
            <a:off x="322585" y="2085611"/>
            <a:ext cx="9630076" cy="320313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Title 1">
            <a:extLst>
              <a:ext uri="{FF2B5EF4-FFF2-40B4-BE49-F238E27FC236}">
                <a16:creationId xmlns:a16="http://schemas.microsoft.com/office/drawing/2014/main" id="{F337F812-93E9-6C46-A0A1-80F373A39C45}"/>
              </a:ext>
            </a:extLst>
          </p:cNvPr>
          <p:cNvSpPr>
            <a:spLocks noGrp="1"/>
          </p:cNvSpPr>
          <p:nvPr>
            <p:ph type="ctrTitle" hasCustomPrompt="1"/>
          </p:nvPr>
        </p:nvSpPr>
        <p:spPr>
          <a:xfrm>
            <a:off x="174828" y="672789"/>
            <a:ext cx="8575433" cy="660116"/>
          </a:xfrm>
          <a:prstGeom prst="rect">
            <a:avLst/>
          </a:prstGeom>
        </p:spPr>
        <p:txBody>
          <a:bodyPr lIns="320040" anchor="b">
            <a:noAutofit/>
          </a:bodyPr>
          <a:lstStyle>
            <a:lvl1pPr algn="l">
              <a:lnSpc>
                <a:spcPct val="100000"/>
              </a:lnSpc>
              <a:defRPr sz="4800" b="0" spc="250" baseline="0">
                <a:solidFill>
                  <a:schemeClr val="bg1"/>
                </a:solidFill>
                <a:latin typeface="Berthold Akzidenz Grotesk Light" panose="020B0400000000000000" pitchFamily="34" charset="0"/>
              </a:defRPr>
            </a:lvl1pPr>
          </a:lstStyle>
          <a:p>
            <a:r>
              <a:rPr lang="en-US"/>
              <a:t>THANK YOU</a:t>
            </a:r>
          </a:p>
        </p:txBody>
      </p:sp>
      <p:sp>
        <p:nvSpPr>
          <p:cNvPr id="10" name="Text Placeholder 2">
            <a:extLst>
              <a:ext uri="{FF2B5EF4-FFF2-40B4-BE49-F238E27FC236}">
                <a16:creationId xmlns:a16="http://schemas.microsoft.com/office/drawing/2014/main" id="{94D189AA-0559-0649-8DEC-52FB0FAA7B46}"/>
              </a:ext>
            </a:extLst>
          </p:cNvPr>
          <p:cNvSpPr>
            <a:spLocks noGrp="1"/>
          </p:cNvSpPr>
          <p:nvPr>
            <p:ph type="body" sz="quarter" idx="13" hasCustomPrompt="1"/>
          </p:nvPr>
        </p:nvSpPr>
        <p:spPr>
          <a:xfrm>
            <a:off x="605520" y="5286401"/>
            <a:ext cx="8847360" cy="1033364"/>
          </a:xfrm>
          <a:prstGeom prst="rect">
            <a:avLst/>
          </a:prstGeom>
        </p:spPr>
        <p:txBody>
          <a:bodyPr>
            <a:noAutofit/>
          </a:bodyPr>
          <a:lstStyle>
            <a:lvl1pPr marL="274320" marR="0" indent="0" algn="l" defTabSz="754380" rtl="0" eaLnBrk="1" fontAlgn="auto" latinLnBrk="0" hangingPunct="1">
              <a:lnSpc>
                <a:spcPts val="2200"/>
              </a:lnSpc>
              <a:spcBef>
                <a:spcPts val="825"/>
              </a:spcBef>
              <a:spcAft>
                <a:spcPts val="0"/>
              </a:spcAft>
              <a:buClrTx/>
              <a:buSzTx/>
              <a:buFontTx/>
              <a:buNone/>
              <a:tabLst/>
              <a:defRPr sz="1600" b="0" i="0" baseline="0">
                <a:solidFill>
                  <a:schemeClr val="bg1"/>
                </a:solidFill>
                <a:latin typeface="Berthold Akzidenz Grotesk Light" panose="020B0400000000000000" pitchFamily="34" charset="0"/>
              </a:defRPr>
            </a:lvl1pPr>
            <a:lvl2pPr marL="274320" indent="0">
              <a:lnSpc>
                <a:spcPct val="150000"/>
              </a:lnSpc>
              <a:buFontTx/>
              <a:buNone/>
              <a:defRPr sz="2000" b="0" i="0" baseline="0">
                <a:latin typeface="Berthold Akzidenz Grotesk Light" panose="020B0400000000000000" pitchFamily="34" charset="0"/>
              </a:defRPr>
            </a:lvl2pPr>
            <a:lvl3pPr marL="274320" indent="0">
              <a:lnSpc>
                <a:spcPct val="150000"/>
              </a:lnSpc>
              <a:buFontTx/>
              <a:buNone/>
              <a:defRPr sz="2000" b="0" i="0" baseline="0">
                <a:latin typeface="Berthold Akzidenz Grotesk Light" panose="020B0400000000000000" pitchFamily="34" charset="0"/>
              </a:defRPr>
            </a:lvl3pPr>
            <a:lvl4pPr marL="274320" indent="0">
              <a:lnSpc>
                <a:spcPct val="150000"/>
              </a:lnSpc>
              <a:buFontTx/>
              <a:buNone/>
              <a:defRPr sz="2000" b="0" i="0" baseline="0">
                <a:latin typeface="Berthold Akzidenz Grotesk Light" panose="020B0400000000000000" pitchFamily="34" charset="0"/>
              </a:defRPr>
            </a:lvl4pPr>
            <a:lvl5pPr marL="274320" indent="0">
              <a:lnSpc>
                <a:spcPct val="150000"/>
              </a:lnSpc>
              <a:buFontTx/>
              <a:buNone/>
              <a:defRPr sz="2000" b="0" i="0" baseline="0">
                <a:latin typeface="Berthold Akzidenz Grotesk Light" panose="020B0400000000000000" pitchFamily="34" charset="0"/>
              </a:defRPr>
            </a:lvl5pPr>
          </a:lstStyle>
          <a:p>
            <a:pPr lvl="0"/>
            <a:r>
              <a:rPr lang="en-US" sz="1600" b="0" i="0" spc="150" baseline="0">
                <a:solidFill>
                  <a:schemeClr val="bg1"/>
                </a:solidFill>
                <a:latin typeface="Berthold Akzidenz Grotesk Light" panose="020B0400000000000000" pitchFamily="34" charset="0"/>
              </a:rPr>
              <a:t>We would like to thank all customers, associates and partners for their support in enabling Metrolink to serve the community. In addition, we are hugely grateful to all participants for their time, insight and willingness to challenge views.</a:t>
            </a:r>
          </a:p>
        </p:txBody>
      </p:sp>
    </p:spTree>
    <p:extLst>
      <p:ext uri="{BB962C8B-B14F-4D97-AF65-F5344CB8AC3E}">
        <p14:creationId xmlns:p14="http://schemas.microsoft.com/office/powerpoint/2010/main" val="3716413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Numbered Page Left">
    <p:spTree>
      <p:nvGrpSpPr>
        <p:cNvPr id="1" name=""/>
        <p:cNvGrpSpPr/>
        <p:nvPr/>
      </p:nvGrpSpPr>
      <p:grpSpPr>
        <a:xfrm>
          <a:off x="0" y="0"/>
          <a:ext cx="0" cy="0"/>
          <a:chOff x="0" y="0"/>
          <a:chExt cx="0" cy="0"/>
        </a:xfrm>
      </p:grpSpPr>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01312248"/>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9E7BF71-9600-4E19-8390-B281006FDB6F}"/>
              </a:ext>
            </a:extLst>
          </p:cNvPr>
          <p:cNvSpPr/>
          <p:nvPr userDrawn="1"/>
        </p:nvSpPr>
        <p:spPr>
          <a:xfrm>
            <a:off x="190681" y="6870469"/>
            <a:ext cx="9665699" cy="751565"/>
          </a:xfrm>
          <a:prstGeom prst="rect">
            <a:avLst/>
          </a:prstGeom>
          <a:solidFill>
            <a:srgbClr val="8FD9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BD6C520-51BB-418E-83E7-71F2BF2C1720}"/>
              </a:ext>
            </a:extLst>
          </p:cNvPr>
          <p:cNvSpPr/>
          <p:nvPr userDrawn="1"/>
        </p:nvSpPr>
        <p:spPr>
          <a:xfrm>
            <a:off x="190681" y="6731299"/>
            <a:ext cx="9665699" cy="65004"/>
          </a:xfrm>
          <a:prstGeom prst="rect">
            <a:avLst/>
          </a:prstGeom>
          <a:solidFill>
            <a:srgbClr val="F69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5">
            <a:extLst>
              <a:ext uri="{FF2B5EF4-FFF2-40B4-BE49-F238E27FC236}">
                <a16:creationId xmlns:a16="http://schemas.microsoft.com/office/drawing/2014/main" id="{851FE0B4-0CA0-A84F-AC3D-2533BB841197}"/>
              </a:ext>
            </a:extLst>
          </p:cNvPr>
          <p:cNvSpPr>
            <a:spLocks noGrp="1"/>
          </p:cNvSpPr>
          <p:nvPr>
            <p:ph type="sldNum" sz="quarter" idx="4"/>
          </p:nvPr>
        </p:nvSpPr>
        <p:spPr>
          <a:xfrm>
            <a:off x="9359793" y="7068312"/>
            <a:ext cx="469093" cy="413808"/>
          </a:xfrm>
          <a:prstGeom prst="rect">
            <a:avLst/>
          </a:prstGeom>
        </p:spPr>
        <p:txBody>
          <a:bodyPr bIns="0" anchor="b" anchorCtr="0"/>
          <a:lstStyle>
            <a:lvl1pPr algn="r">
              <a:defRPr sz="1000" baseline="0">
                <a:solidFill>
                  <a:schemeClr val="bg1"/>
                </a:solidFill>
                <a:latin typeface="Berthold Akzidenz Grotesk Light" panose="020B0400000000000000" pitchFamily="34" charset="0"/>
              </a:defRPr>
            </a:lvl1pPr>
          </a:lstStyle>
          <a:p>
            <a:fld id="{0D63DF01-F109-1D42-8613-A24BF6CCAD29}" type="slidenum">
              <a:rPr lang="en-US" smtClean="0"/>
              <a:pPr/>
              <a:t>‹#›</a:t>
            </a:fld>
            <a:endParaRPr lang="en-US"/>
          </a:p>
        </p:txBody>
      </p:sp>
      <p:pic>
        <p:nvPicPr>
          <p:cNvPr id="8" name="Picture 7">
            <a:extLst>
              <a:ext uri="{FF2B5EF4-FFF2-40B4-BE49-F238E27FC236}">
                <a16:creationId xmlns:a16="http://schemas.microsoft.com/office/drawing/2014/main" id="{49A7A5D2-6A1D-435F-9595-B76842693742}"/>
              </a:ext>
            </a:extLst>
          </p:cNvPr>
          <p:cNvPicPr>
            <a:picLocks noChangeAspect="1"/>
          </p:cNvPicPr>
          <p:nvPr userDrawn="1"/>
        </p:nvPicPr>
        <p:blipFill>
          <a:blip r:embed="rId11"/>
          <a:stretch>
            <a:fillRect/>
          </a:stretch>
        </p:blipFill>
        <p:spPr>
          <a:xfrm>
            <a:off x="397534" y="6944431"/>
            <a:ext cx="839596" cy="502653"/>
          </a:xfrm>
          <a:prstGeom prst="rect">
            <a:avLst/>
          </a:prstGeom>
        </p:spPr>
      </p:pic>
      <p:sp>
        <p:nvSpPr>
          <p:cNvPr id="9" name="TextBox 8">
            <a:extLst>
              <a:ext uri="{FF2B5EF4-FFF2-40B4-BE49-F238E27FC236}">
                <a16:creationId xmlns:a16="http://schemas.microsoft.com/office/drawing/2014/main" id="{2AB63EDD-E609-497B-B5B0-90EB0747EA10}"/>
              </a:ext>
            </a:extLst>
          </p:cNvPr>
          <p:cNvSpPr txBox="1"/>
          <p:nvPr userDrawn="1"/>
        </p:nvSpPr>
        <p:spPr>
          <a:xfrm>
            <a:off x="1942223" y="7229077"/>
            <a:ext cx="6712476" cy="276999"/>
          </a:xfrm>
          <a:prstGeom prst="rect">
            <a:avLst/>
          </a:prstGeom>
          <a:noFill/>
          <a:ln>
            <a:noFill/>
          </a:ln>
        </p:spPr>
        <p:txBody>
          <a:bodyPr wrap="square" lIns="0" rIns="0" bIns="0" rtlCol="0" anchor="ctr" anchorCtr="0">
            <a:noAutofit/>
          </a:bodyPr>
          <a:lstStyle/>
          <a:p>
            <a:pPr algn="ctr"/>
            <a:r>
              <a:rPr lang="en-US" sz="1200" spc="20" baseline="0">
                <a:solidFill>
                  <a:schemeClr val="bg1"/>
                </a:solidFill>
                <a:latin typeface="Arial" panose="020B0604020202020204" pitchFamily="34" charset="0"/>
                <a:cs typeface="Arial" panose="020B0604020202020204" pitchFamily="34" charset="0"/>
              </a:rPr>
              <a:t>CUSTOMER FIRST: Safety &amp; Security • An Integrated System • Modernizing Business Practices</a:t>
            </a:r>
          </a:p>
        </p:txBody>
      </p:sp>
    </p:spTree>
    <p:extLst>
      <p:ext uri="{BB962C8B-B14F-4D97-AF65-F5344CB8AC3E}">
        <p14:creationId xmlns:p14="http://schemas.microsoft.com/office/powerpoint/2010/main" val="3873586784"/>
      </p:ext>
    </p:extLst>
  </p:cSld>
  <p:clrMap bg1="lt1" tx1="dk1" bg2="lt2" tx2="dk2" accent1="accent1" accent2="accent2" accent3="accent3" accent4="accent4" accent5="accent5" accent6="accent6" hlink="hlink" folHlink="folHlink"/>
  <p:sldLayoutIdLst>
    <p:sldLayoutId id="2147483741" r:id="rId1"/>
    <p:sldLayoutId id="2147483739" r:id="rId2"/>
    <p:sldLayoutId id="2147483769" r:id="rId3"/>
    <p:sldLayoutId id="2147483772" r:id="rId4"/>
    <p:sldLayoutId id="2147483744" r:id="rId5"/>
    <p:sldLayoutId id="2147483770" r:id="rId6"/>
    <p:sldLayoutId id="2147483771" r:id="rId7"/>
    <p:sldLayoutId id="2147483775" r:id="rId8"/>
    <p:sldLayoutId id="2147483776" r:id="rId9"/>
  </p:sldLayoutIdLst>
  <p:hf hdr="0"/>
  <p:txStyles>
    <p:titleStyle>
      <a:lvl1pPr algn="l" defTabSz="754380" rtl="0" eaLnBrk="1" latinLnBrk="0" hangingPunct="1">
        <a:lnSpc>
          <a:spcPct val="90000"/>
        </a:lnSpc>
        <a:spcBef>
          <a:spcPct val="0"/>
        </a:spcBef>
        <a:buNone/>
        <a:defRPr sz="3630" kern="1200">
          <a:solidFill>
            <a:schemeClr val="tx1"/>
          </a:solidFill>
          <a:latin typeface="+mj-lt"/>
          <a:ea typeface="+mj-ea"/>
          <a:cs typeface="+mj-cs"/>
        </a:defRPr>
      </a:lvl1pPr>
    </p:titleStyle>
    <p:bodyStyle>
      <a:lvl1pPr marL="188595" indent="-188595" algn="l" defTabSz="754380" rtl="0" eaLnBrk="1" latinLnBrk="0" hangingPunct="1">
        <a:lnSpc>
          <a:spcPct val="90000"/>
        </a:lnSpc>
        <a:spcBef>
          <a:spcPts val="825"/>
        </a:spcBef>
        <a:buFont typeface="Arial" panose="020B0604020202020204" pitchFamily="34" charset="0"/>
        <a:buChar char="•"/>
        <a:defRPr sz="2310" kern="1200">
          <a:solidFill>
            <a:schemeClr val="tx1"/>
          </a:solidFill>
          <a:latin typeface="+mn-lt"/>
          <a:ea typeface="+mn-ea"/>
          <a:cs typeface="+mn-cs"/>
        </a:defRPr>
      </a:lvl1pPr>
      <a:lvl2pPr marL="565785" indent="-188595" algn="l" defTabSz="754380" rtl="0" eaLnBrk="1" latinLnBrk="0" hangingPunct="1">
        <a:lnSpc>
          <a:spcPct val="90000"/>
        </a:lnSpc>
        <a:spcBef>
          <a:spcPts val="413"/>
        </a:spcBef>
        <a:buFont typeface="Arial" panose="020B0604020202020204" pitchFamily="34" charset="0"/>
        <a:buChar char="•"/>
        <a:defRPr sz="1980" kern="1200">
          <a:solidFill>
            <a:schemeClr val="tx1"/>
          </a:solidFill>
          <a:latin typeface="+mn-lt"/>
          <a:ea typeface="+mn-ea"/>
          <a:cs typeface="+mn-cs"/>
        </a:defRPr>
      </a:lvl2pPr>
      <a:lvl3pPr marL="942975" indent="-188595" algn="l" defTabSz="754380" rtl="0" eaLnBrk="1" latinLnBrk="0" hangingPunct="1">
        <a:lnSpc>
          <a:spcPct val="90000"/>
        </a:lnSpc>
        <a:spcBef>
          <a:spcPts val="413"/>
        </a:spcBef>
        <a:buFont typeface="Arial" panose="020B0604020202020204" pitchFamily="34" charset="0"/>
        <a:buChar char="•"/>
        <a:defRPr sz="1650" kern="1200">
          <a:solidFill>
            <a:schemeClr val="tx1"/>
          </a:solidFill>
          <a:latin typeface="+mn-lt"/>
          <a:ea typeface="+mn-ea"/>
          <a:cs typeface="+mn-cs"/>
        </a:defRPr>
      </a:lvl3pPr>
      <a:lvl4pPr marL="132016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4pPr>
      <a:lvl5pPr marL="169735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p:bodyStyle>
    <p:otherStyle>
      <a:defPPr>
        <a:defRPr lang="en-US"/>
      </a:defPPr>
      <a:lvl1pPr marL="0" algn="l" defTabSz="754380" rtl="0" eaLnBrk="1" latinLnBrk="0" hangingPunct="1">
        <a:defRPr sz="1485" kern="1200">
          <a:solidFill>
            <a:schemeClr val="tx1"/>
          </a:solidFill>
          <a:latin typeface="+mn-lt"/>
          <a:ea typeface="+mn-ea"/>
          <a:cs typeface="+mn-cs"/>
        </a:defRPr>
      </a:lvl1pPr>
      <a:lvl2pPr marL="377190" algn="l" defTabSz="754380" rtl="0" eaLnBrk="1" latinLnBrk="0" hangingPunct="1">
        <a:defRPr sz="1485" kern="1200">
          <a:solidFill>
            <a:schemeClr val="tx1"/>
          </a:solidFill>
          <a:latin typeface="+mn-lt"/>
          <a:ea typeface="+mn-ea"/>
          <a:cs typeface="+mn-cs"/>
        </a:defRPr>
      </a:lvl2pPr>
      <a:lvl3pPr marL="754380" algn="l" defTabSz="754380" rtl="0" eaLnBrk="1" latinLnBrk="0" hangingPunct="1">
        <a:defRPr sz="1485" kern="1200">
          <a:solidFill>
            <a:schemeClr val="tx1"/>
          </a:solidFill>
          <a:latin typeface="+mn-lt"/>
          <a:ea typeface="+mn-ea"/>
          <a:cs typeface="+mn-cs"/>
        </a:defRPr>
      </a:lvl3pPr>
      <a:lvl4pPr marL="1131570" algn="l" defTabSz="754380" rtl="0" eaLnBrk="1" latinLnBrk="0" hangingPunct="1">
        <a:defRPr sz="1485" kern="1200">
          <a:solidFill>
            <a:schemeClr val="tx1"/>
          </a:solidFill>
          <a:latin typeface="+mn-lt"/>
          <a:ea typeface="+mn-ea"/>
          <a:cs typeface="+mn-cs"/>
        </a:defRPr>
      </a:lvl4pPr>
      <a:lvl5pPr marL="1508760" algn="l" defTabSz="754380" rtl="0" eaLnBrk="1" latinLnBrk="0" hangingPunct="1">
        <a:defRPr sz="1485" kern="1200">
          <a:solidFill>
            <a:schemeClr val="tx1"/>
          </a:solidFill>
          <a:latin typeface="+mn-lt"/>
          <a:ea typeface="+mn-ea"/>
          <a:cs typeface="+mn-cs"/>
        </a:defRPr>
      </a:lvl5pPr>
      <a:lvl6pPr marL="1885950" algn="l" defTabSz="754380" rtl="0" eaLnBrk="1" latinLnBrk="0" hangingPunct="1">
        <a:defRPr sz="1485" kern="1200">
          <a:solidFill>
            <a:schemeClr val="tx1"/>
          </a:solidFill>
          <a:latin typeface="+mn-lt"/>
          <a:ea typeface="+mn-ea"/>
          <a:cs typeface="+mn-cs"/>
        </a:defRPr>
      </a:lvl6pPr>
      <a:lvl7pPr marL="2263140" algn="l" defTabSz="754380" rtl="0" eaLnBrk="1" latinLnBrk="0" hangingPunct="1">
        <a:defRPr sz="1485" kern="1200">
          <a:solidFill>
            <a:schemeClr val="tx1"/>
          </a:solidFill>
          <a:latin typeface="+mn-lt"/>
          <a:ea typeface="+mn-ea"/>
          <a:cs typeface="+mn-cs"/>
        </a:defRPr>
      </a:lvl7pPr>
      <a:lvl8pPr marL="2640330" algn="l" defTabSz="754380" rtl="0" eaLnBrk="1" latinLnBrk="0" hangingPunct="1">
        <a:defRPr sz="1485" kern="1200">
          <a:solidFill>
            <a:schemeClr val="tx1"/>
          </a:solidFill>
          <a:latin typeface="+mn-lt"/>
          <a:ea typeface="+mn-ea"/>
          <a:cs typeface="+mn-cs"/>
        </a:defRPr>
      </a:lvl8pPr>
      <a:lvl9pPr marL="3017520" algn="l" defTabSz="754380" rtl="0" eaLnBrk="1" latinLnBrk="0" hangingPunct="1">
        <a:defRPr sz="148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video" Target="https://www.youtube.com/embed/c13Tugqcbgk" TargetMode="Externa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hyperlink" Target="https://youtu.be/c13Tugqcbgk"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6D25F-8E08-224B-AB71-DF9C765B686B}"/>
              </a:ext>
            </a:extLst>
          </p:cNvPr>
          <p:cNvSpPr>
            <a:spLocks noGrp="1"/>
          </p:cNvSpPr>
          <p:nvPr>
            <p:ph type="title"/>
          </p:nvPr>
        </p:nvSpPr>
        <p:spPr>
          <a:xfrm>
            <a:off x="679622" y="1668376"/>
            <a:ext cx="8652595" cy="1318541"/>
          </a:xfrm>
        </p:spPr>
        <p:txBody>
          <a:bodyPr>
            <a:normAutofit/>
          </a:bodyPr>
          <a:lstStyle/>
          <a:p>
            <a:r>
              <a:rPr lang="en-US" sz="4987">
                <a:latin typeface="Arial"/>
                <a:cs typeface="Arial"/>
              </a:rPr>
              <a:t>VCTC Metrolink Update</a:t>
            </a:r>
            <a:endParaRPr lang="en-US"/>
          </a:p>
        </p:txBody>
      </p:sp>
      <p:sp>
        <p:nvSpPr>
          <p:cNvPr id="4" name="Text Placeholder 3">
            <a:extLst>
              <a:ext uri="{FF2B5EF4-FFF2-40B4-BE49-F238E27FC236}">
                <a16:creationId xmlns:a16="http://schemas.microsoft.com/office/drawing/2014/main" id="{B5F8A967-0D59-284F-BC85-305413BA8EBD}"/>
              </a:ext>
            </a:extLst>
          </p:cNvPr>
          <p:cNvSpPr>
            <a:spLocks noGrp="1"/>
          </p:cNvSpPr>
          <p:nvPr>
            <p:ph type="body" sz="quarter" idx="14"/>
          </p:nvPr>
        </p:nvSpPr>
        <p:spPr>
          <a:xfrm>
            <a:off x="6220599" y="5056554"/>
            <a:ext cx="3536581" cy="381883"/>
          </a:xfrm>
        </p:spPr>
        <p:txBody>
          <a:bodyPr/>
          <a:lstStyle/>
          <a:p>
            <a:r>
              <a:rPr lang="en-US"/>
              <a:t>January 10, 2020</a:t>
            </a:r>
          </a:p>
        </p:txBody>
      </p:sp>
    </p:spTree>
    <p:extLst>
      <p:ext uri="{BB962C8B-B14F-4D97-AF65-F5344CB8AC3E}">
        <p14:creationId xmlns:p14="http://schemas.microsoft.com/office/powerpoint/2010/main" val="35296006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train on a steel track&#10;&#10;Description automatically generated">
            <a:extLst>
              <a:ext uri="{FF2B5EF4-FFF2-40B4-BE49-F238E27FC236}">
                <a16:creationId xmlns:a16="http://schemas.microsoft.com/office/drawing/2014/main" id="{55935DC4-7458-45C0-99A7-954D3C86A73E}"/>
              </a:ext>
            </a:extLst>
          </p:cNvPr>
          <p:cNvPicPr>
            <a:picLocks noChangeAspect="1"/>
          </p:cNvPicPr>
          <p:nvPr/>
        </p:nvPicPr>
        <p:blipFill rotWithShape="1">
          <a:blip r:embed="rId3"/>
          <a:srcRect l="497" r="13229"/>
          <a:stretch/>
        </p:blipFill>
        <p:spPr>
          <a:xfrm>
            <a:off x="0" y="0"/>
            <a:ext cx="10058400" cy="7772400"/>
          </a:xfrm>
          <a:prstGeom prst="rect">
            <a:avLst/>
          </a:prstGeom>
        </p:spPr>
      </p:pic>
      <p:sp>
        <p:nvSpPr>
          <p:cNvPr id="4" name="Title 1">
            <a:extLst>
              <a:ext uri="{FF2B5EF4-FFF2-40B4-BE49-F238E27FC236}">
                <a16:creationId xmlns:a16="http://schemas.microsoft.com/office/drawing/2014/main" id="{CAF08B52-A91E-41C6-8303-BD8B4EBE04FF}"/>
              </a:ext>
            </a:extLst>
          </p:cNvPr>
          <p:cNvSpPr txBox="1">
            <a:spLocks/>
          </p:cNvSpPr>
          <p:nvPr/>
        </p:nvSpPr>
        <p:spPr>
          <a:xfrm>
            <a:off x="397534" y="5244174"/>
            <a:ext cx="9263329" cy="2237946"/>
          </a:xfrm>
          <a:prstGeom prst="rect">
            <a:avLst/>
          </a:prstGeom>
          <a:solidFill>
            <a:schemeClr val="bg1">
              <a:alpha val="88000"/>
            </a:schemeClr>
          </a:solidFill>
        </p:spPr>
        <p:txBody>
          <a:bodyPr lIns="182880" tIns="182880" rIns="0" anchor="t">
            <a:noAutofit/>
          </a:bodyPr>
          <a:lstStyle>
            <a:lvl1pPr algn="l" defTabSz="754380" rtl="0" eaLnBrk="1" latinLnBrk="0" hangingPunct="1">
              <a:lnSpc>
                <a:spcPct val="90000"/>
              </a:lnSpc>
              <a:spcBef>
                <a:spcPct val="0"/>
              </a:spcBef>
              <a:buNone/>
              <a:defRPr sz="3630" kern="1200">
                <a:solidFill>
                  <a:schemeClr val="tx1"/>
                </a:solidFill>
                <a:latin typeface="+mj-lt"/>
                <a:ea typeface="+mj-ea"/>
                <a:cs typeface="+mj-cs"/>
              </a:defRPr>
            </a:lvl1pPr>
          </a:lstStyle>
          <a:p>
            <a:pPr>
              <a:lnSpc>
                <a:spcPct val="150000"/>
              </a:lnSpc>
              <a:spcAft>
                <a:spcPts val="600"/>
              </a:spcAft>
            </a:pPr>
            <a:r>
              <a:rPr lang="en-US" sz="1600">
                <a:solidFill>
                  <a:schemeClr val="tx1">
                    <a:lumMod val="75000"/>
                    <a:lumOff val="25000"/>
                  </a:schemeClr>
                </a:solidFill>
              </a:rPr>
              <a:t>Back by popular demand: Weekend service on the Ventura County Line starting in April 2020</a:t>
            </a:r>
          </a:p>
          <a:p>
            <a:pPr marL="285750" indent="-285750">
              <a:lnSpc>
                <a:spcPct val="150000"/>
              </a:lnSpc>
              <a:spcAft>
                <a:spcPts val="600"/>
              </a:spcAft>
              <a:buFont typeface="Arial" panose="020B0604020202020204" pitchFamily="34" charset="0"/>
              <a:buChar char="•"/>
            </a:pPr>
            <a:r>
              <a:rPr lang="en-US" sz="1600">
                <a:solidFill>
                  <a:schemeClr val="tx1">
                    <a:lumMod val="75000"/>
                    <a:lumOff val="25000"/>
                  </a:schemeClr>
                </a:solidFill>
              </a:rPr>
              <a:t>Great opportunity to bring riders to Ventura County and take residents to Los Angeles County</a:t>
            </a:r>
            <a:endParaRPr lang="en-US" sz="1600">
              <a:solidFill>
                <a:schemeClr val="tx1">
                  <a:lumMod val="75000"/>
                  <a:lumOff val="25000"/>
                </a:schemeClr>
              </a:solidFill>
              <a:cs typeface="Arial"/>
            </a:endParaRPr>
          </a:p>
          <a:p>
            <a:pPr marL="285750" indent="-285750">
              <a:lnSpc>
                <a:spcPct val="150000"/>
              </a:lnSpc>
              <a:spcAft>
                <a:spcPts val="600"/>
              </a:spcAft>
              <a:buFont typeface="Arial" panose="020B0604020202020204" pitchFamily="34" charset="0"/>
              <a:buChar char="•"/>
            </a:pPr>
            <a:r>
              <a:rPr lang="en-US" sz="1600">
                <a:solidFill>
                  <a:schemeClr val="tx1">
                    <a:lumMod val="75000"/>
                    <a:lumOff val="25000"/>
                  </a:schemeClr>
                </a:solidFill>
              </a:rPr>
              <a:t>Marketing the Ventura County Line service will be a priority</a:t>
            </a:r>
          </a:p>
          <a:p>
            <a:pPr marL="285750" indent="-285750">
              <a:lnSpc>
                <a:spcPct val="150000"/>
              </a:lnSpc>
              <a:spcAft>
                <a:spcPts val="600"/>
              </a:spcAft>
              <a:buFont typeface="Arial" panose="020B0604020202020204" pitchFamily="34" charset="0"/>
              <a:buChar char="•"/>
            </a:pPr>
            <a:r>
              <a:rPr lang="en-US" sz="1600">
                <a:solidFill>
                  <a:schemeClr val="tx1">
                    <a:lumMod val="75000"/>
                    <a:lumOff val="25000"/>
                  </a:schemeClr>
                </a:solidFill>
              </a:rPr>
              <a:t>Thanks to VCTC for funding this service</a:t>
            </a:r>
            <a:endParaRPr lang="en-US" sz="1600">
              <a:solidFill>
                <a:schemeClr val="tx1">
                  <a:lumMod val="75000"/>
                  <a:lumOff val="25000"/>
                </a:schemeClr>
              </a:solidFill>
              <a:cs typeface="Arial"/>
            </a:endParaRPr>
          </a:p>
          <a:p>
            <a:pPr>
              <a:lnSpc>
                <a:spcPct val="150000"/>
              </a:lnSpc>
              <a:spcAft>
                <a:spcPts val="600"/>
              </a:spcAft>
            </a:pPr>
            <a:endParaRPr lang="en-US" sz="1600">
              <a:solidFill>
                <a:schemeClr val="tx1">
                  <a:lumMod val="75000"/>
                  <a:lumOff val="25000"/>
                </a:schemeClr>
              </a:solidFill>
              <a:cs typeface="Arial"/>
            </a:endParaRPr>
          </a:p>
        </p:txBody>
      </p:sp>
      <p:sp>
        <p:nvSpPr>
          <p:cNvPr id="2" name="Slide Number Placeholder 1">
            <a:extLst>
              <a:ext uri="{FF2B5EF4-FFF2-40B4-BE49-F238E27FC236}">
                <a16:creationId xmlns:a16="http://schemas.microsoft.com/office/drawing/2014/main" id="{79F0D012-B384-404A-9884-704A97B2D610}"/>
              </a:ext>
            </a:extLst>
          </p:cNvPr>
          <p:cNvSpPr>
            <a:spLocks noGrp="1"/>
          </p:cNvSpPr>
          <p:nvPr>
            <p:ph type="sldNum" sz="quarter" idx="4"/>
          </p:nvPr>
        </p:nvSpPr>
        <p:spPr>
          <a:xfrm>
            <a:off x="9043100" y="6969714"/>
            <a:ext cx="469093" cy="413808"/>
          </a:xfrm>
        </p:spPr>
        <p:txBody>
          <a:bodyPr/>
          <a:lstStyle/>
          <a:p>
            <a:fld id="{0D63DF01-F109-1D42-8613-A24BF6CCAD29}" type="slidenum">
              <a:rPr lang="en-US" smtClean="0">
                <a:solidFill>
                  <a:schemeClr val="tx1">
                    <a:lumMod val="85000"/>
                    <a:lumOff val="15000"/>
                  </a:schemeClr>
                </a:solidFill>
              </a:rPr>
              <a:pPr/>
              <a:t>10</a:t>
            </a:fld>
            <a:endParaRPr lang="en-US">
              <a:solidFill>
                <a:schemeClr val="tx1">
                  <a:lumMod val="85000"/>
                  <a:lumOff val="15000"/>
                </a:schemeClr>
              </a:solidFill>
            </a:endParaRPr>
          </a:p>
        </p:txBody>
      </p:sp>
      <p:sp>
        <p:nvSpPr>
          <p:cNvPr id="3" name="Title 1">
            <a:extLst>
              <a:ext uri="{FF2B5EF4-FFF2-40B4-BE49-F238E27FC236}">
                <a16:creationId xmlns:a16="http://schemas.microsoft.com/office/drawing/2014/main" id="{95C05B7E-3CFB-4949-85FB-B0DAC5C3991A}"/>
              </a:ext>
            </a:extLst>
          </p:cNvPr>
          <p:cNvSpPr txBox="1">
            <a:spLocks/>
          </p:cNvSpPr>
          <p:nvPr/>
        </p:nvSpPr>
        <p:spPr>
          <a:xfrm>
            <a:off x="397534" y="595782"/>
            <a:ext cx="9263329" cy="775819"/>
          </a:xfrm>
          <a:prstGeom prst="rect">
            <a:avLst/>
          </a:prstGeom>
          <a:solidFill>
            <a:schemeClr val="bg1">
              <a:alpha val="71000"/>
            </a:schemeClr>
          </a:solidFill>
        </p:spPr>
        <p:txBody>
          <a:bodyPr lIns="91440" tIns="91440" rIns="0"/>
          <a:lstStyle>
            <a:lvl1pPr algn="l" defTabSz="754380" rtl="0" eaLnBrk="1" latinLnBrk="0" hangingPunct="1">
              <a:lnSpc>
                <a:spcPct val="90000"/>
              </a:lnSpc>
              <a:spcBef>
                <a:spcPct val="0"/>
              </a:spcBef>
              <a:buNone/>
              <a:defRPr sz="3630" kern="1200">
                <a:solidFill>
                  <a:schemeClr val="tx1"/>
                </a:solidFill>
                <a:latin typeface="+mj-lt"/>
                <a:ea typeface="+mj-ea"/>
                <a:cs typeface="+mj-cs"/>
              </a:defRPr>
            </a:lvl1pPr>
          </a:lstStyle>
          <a:p>
            <a:r>
              <a:rPr lang="en-US" sz="3300">
                <a:solidFill>
                  <a:schemeClr val="tx1">
                    <a:lumMod val="50000"/>
                    <a:lumOff val="50000"/>
                  </a:schemeClr>
                </a:solidFill>
              </a:rPr>
              <a:t>April 2020 Ventura County Line Weekend Pilot</a:t>
            </a:r>
          </a:p>
        </p:txBody>
      </p:sp>
      <p:sp>
        <p:nvSpPr>
          <p:cNvPr id="7" name="Slide Number">
            <a:extLst>
              <a:ext uri="{FF2B5EF4-FFF2-40B4-BE49-F238E27FC236}">
                <a16:creationId xmlns:a16="http://schemas.microsoft.com/office/drawing/2014/main" id="{2A37D0F8-E9B5-4DFB-8003-64F56EA16ACB}"/>
              </a:ext>
            </a:extLst>
          </p:cNvPr>
          <p:cNvSpPr txBox="1">
            <a:spLocks/>
          </p:cNvSpPr>
          <p:nvPr/>
        </p:nvSpPr>
        <p:spPr>
          <a:xfrm>
            <a:off x="9512193" y="7220712"/>
            <a:ext cx="469093" cy="413808"/>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bIns="0" anchor="b" anchorCtr="0"/>
          <a:lstStyle>
            <a:defPPr>
              <a:defRPr lang="en-US"/>
            </a:defPPr>
            <a:lvl1pPr marL="0" algn="r" defTabSz="914400" rtl="0" eaLnBrk="1" latinLnBrk="0" hangingPunct="1">
              <a:defRPr sz="1000" kern="1200" baseline="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US" smtClean="0">
                <a:solidFill>
                  <a:schemeClr val="tx1">
                    <a:lumMod val="85000"/>
                    <a:lumOff val="15000"/>
                  </a:schemeClr>
                </a:solidFill>
              </a:rPr>
              <a:pPr/>
              <a:t>10</a:t>
            </a:fld>
            <a:endParaRPr lang="en-US">
              <a:solidFill>
                <a:schemeClr val="tx1">
                  <a:lumMod val="85000"/>
                  <a:lumOff val="15000"/>
                </a:schemeClr>
              </a:solidFill>
            </a:endParaRPr>
          </a:p>
        </p:txBody>
      </p:sp>
    </p:spTree>
    <p:extLst>
      <p:ext uri="{BB962C8B-B14F-4D97-AF65-F5344CB8AC3E}">
        <p14:creationId xmlns:p14="http://schemas.microsoft.com/office/powerpoint/2010/main" val="2048865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773EEA-E08A-4EA9-8DA1-386974259453}"/>
              </a:ext>
            </a:extLst>
          </p:cNvPr>
          <p:cNvSpPr>
            <a:spLocks noGrp="1"/>
          </p:cNvSpPr>
          <p:nvPr>
            <p:ph type="sldNum" sz="quarter" idx="4"/>
          </p:nvPr>
        </p:nvSpPr>
        <p:spPr/>
        <p:txBody>
          <a:bodyPr/>
          <a:lstStyle/>
          <a:p>
            <a:fld id="{0D63DF01-F109-1D42-8613-A24BF6CCAD29}" type="slidenum">
              <a:rPr lang="en-US" smtClean="0"/>
              <a:pPr/>
              <a:t>11</a:t>
            </a:fld>
            <a:endParaRPr lang="en-US"/>
          </a:p>
        </p:txBody>
      </p:sp>
      <p:pic>
        <p:nvPicPr>
          <p:cNvPr id="5" name="Picture 4">
            <a:hlinkClick r:id="rId4"/>
            <a:extLst>
              <a:ext uri="{FF2B5EF4-FFF2-40B4-BE49-F238E27FC236}">
                <a16:creationId xmlns:a16="http://schemas.microsoft.com/office/drawing/2014/main" id="{5B30843B-64F5-4605-BC18-9C4D8C22D8FF}"/>
              </a:ext>
            </a:extLst>
          </p:cNvPr>
          <p:cNvPicPr>
            <a:picLocks noChangeAspect="1"/>
          </p:cNvPicPr>
          <p:nvPr/>
        </p:nvPicPr>
        <p:blipFill>
          <a:blip r:embed="rId5"/>
          <a:stretch>
            <a:fillRect/>
          </a:stretch>
        </p:blipFill>
        <p:spPr>
          <a:xfrm>
            <a:off x="0" y="-36362"/>
            <a:ext cx="10058400" cy="7772399"/>
          </a:xfrm>
          <a:prstGeom prst="rect">
            <a:avLst/>
          </a:prstGeom>
        </p:spPr>
      </p:pic>
      <p:pic>
        <p:nvPicPr>
          <p:cNvPr id="6" name="Online Media 5" title="Metrolink   Jan 8 mid size">
            <a:hlinkClick r:id="" action="ppaction://media"/>
            <a:extLst>
              <a:ext uri="{FF2B5EF4-FFF2-40B4-BE49-F238E27FC236}">
                <a16:creationId xmlns:a16="http://schemas.microsoft.com/office/drawing/2014/main" id="{2A181235-EBA2-41CF-A61B-F9B899A48623}"/>
              </a:ext>
            </a:extLst>
          </p:cNvPr>
          <p:cNvPicPr>
            <a:picLocks noRot="1" noChangeAspect="1"/>
          </p:cNvPicPr>
          <p:nvPr>
            <a:videoFile r:link="rId1"/>
          </p:nvPr>
        </p:nvPicPr>
        <p:blipFill>
          <a:blip r:embed="rId6"/>
          <a:stretch>
            <a:fillRect/>
          </a:stretch>
        </p:blipFill>
        <p:spPr>
          <a:xfrm>
            <a:off x="388458" y="1147589"/>
            <a:ext cx="9283270" cy="5826577"/>
          </a:xfrm>
          <a:prstGeom prst="rect">
            <a:avLst/>
          </a:prstGeom>
        </p:spPr>
      </p:pic>
    </p:spTree>
    <p:extLst>
      <p:ext uri="{BB962C8B-B14F-4D97-AF65-F5344CB8AC3E}">
        <p14:creationId xmlns:p14="http://schemas.microsoft.com/office/powerpoint/2010/main" val="24066075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Slide Number"/>
          <p:cNvSpPr txBox="1">
            <a:spLocks noGrp="1"/>
          </p:cNvSpPr>
          <p:nvPr>
            <p:ph type="sldNum" sz="quarter" idx="4"/>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12</a:t>
            </a:fld>
            <a:endParaRPr/>
          </a:p>
        </p:txBody>
      </p:sp>
      <p:sp>
        <p:nvSpPr>
          <p:cNvPr id="87" name="How SCORE…"/>
          <p:cNvSpPr txBox="1"/>
          <p:nvPr/>
        </p:nvSpPr>
        <p:spPr>
          <a:xfrm>
            <a:off x="253566" y="644574"/>
            <a:ext cx="6671604" cy="4733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869" rIns="18869">
            <a:spAutoFit/>
          </a:bodyPr>
          <a:lstStyle/>
          <a:p>
            <a:pPr>
              <a:defRPr sz="6000" b="1" spc="600">
                <a:solidFill>
                  <a:schemeClr val="accent2">
                    <a:hueOff val="-1431543"/>
                    <a:satOff val="14164"/>
                    <a:lumOff val="-11962"/>
                  </a:schemeClr>
                </a:solidFill>
                <a:latin typeface="Gotham-Bold"/>
                <a:ea typeface="Gotham-Bold"/>
                <a:cs typeface="Gotham-Bold"/>
                <a:sym typeface="Gotham-Bold"/>
              </a:defRPr>
            </a:pPr>
            <a:r>
              <a:rPr sz="2400" spc="200">
                <a:solidFill>
                  <a:srgbClr val="D8563F"/>
                </a:solidFill>
                <a:latin typeface="Arial" panose="020B0604020202020204" pitchFamily="34" charset="0"/>
                <a:cs typeface="Arial" panose="020B0604020202020204" pitchFamily="34" charset="0"/>
              </a:rPr>
              <a:t>SCORE</a:t>
            </a:r>
            <a:r>
              <a:rPr lang="en-US" sz="2400" spc="200">
                <a:solidFill>
                  <a:srgbClr val="D8563F"/>
                </a:solidFill>
                <a:latin typeface="Arial" panose="020B0604020202020204" pitchFamily="34" charset="0"/>
                <a:cs typeface="Arial" panose="020B0604020202020204" pitchFamily="34" charset="0"/>
              </a:rPr>
              <a:t>: Ventura County Benefits </a:t>
            </a:r>
            <a:endParaRPr sz="2400" spc="200">
              <a:solidFill>
                <a:srgbClr val="D8563F"/>
              </a:solidFill>
              <a:latin typeface="Arial" panose="020B0604020202020204" pitchFamily="34" charset="0"/>
              <a:cs typeface="Arial" panose="020B0604020202020204" pitchFamily="34" charset="0"/>
            </a:endParaRPr>
          </a:p>
        </p:txBody>
      </p:sp>
      <p:sp>
        <p:nvSpPr>
          <p:cNvPr id="88" name="MORE RIDERS…"/>
          <p:cNvSpPr txBox="1"/>
          <p:nvPr/>
        </p:nvSpPr>
        <p:spPr>
          <a:xfrm>
            <a:off x="245143" y="1283317"/>
            <a:ext cx="3247930" cy="31577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869" rIns="18869" anchor="t">
            <a:noAutofit/>
          </a:bodyPr>
          <a:lstStyle/>
          <a:p>
            <a:pPr defTabSz="188686">
              <a:lnSpc>
                <a:spcPct val="110000"/>
              </a:lnSpc>
              <a:spcAft>
                <a:spcPts val="600"/>
              </a:spcAft>
              <a:buClr>
                <a:schemeClr val="accent2">
                  <a:hueOff val="-1431543"/>
                  <a:satOff val="14164"/>
                  <a:lumOff val="-11962"/>
                </a:schemeClr>
              </a:buClr>
              <a:defRPr sz="2200" b="1">
                <a:solidFill>
                  <a:schemeClr val="accent5">
                    <a:hueOff val="-10800000"/>
                    <a:satOff val="-3225"/>
                    <a:lumOff val="-30392"/>
                  </a:schemeClr>
                </a:solidFill>
                <a:latin typeface="Gotham-Bold"/>
                <a:ea typeface="Gotham-Bold"/>
                <a:cs typeface="Gotham-Bold"/>
                <a:sym typeface="Gotham-Bold"/>
              </a:defRPr>
            </a:pPr>
            <a:r>
              <a:rPr lang="en-US" sz="1400">
                <a:solidFill>
                  <a:srgbClr val="63666A"/>
                </a:solidFill>
                <a:latin typeface="Arial"/>
                <a:cs typeface="Arial"/>
              </a:rPr>
              <a:t>Economic Benefits</a:t>
            </a:r>
          </a:p>
          <a:p>
            <a:pPr marL="285750" indent="-285750">
              <a:buClr>
                <a:srgbClr val="D65F4B"/>
              </a:buClr>
              <a:buFont typeface="Arial" panose="020B0604020202020204" pitchFamily="34" charset="0"/>
              <a:buChar char="•"/>
            </a:pPr>
            <a:r>
              <a:rPr lang="en-US" sz="1400">
                <a:solidFill>
                  <a:srgbClr val="63666A"/>
                </a:solidFill>
              </a:rPr>
              <a:t>2028: </a:t>
            </a:r>
          </a:p>
          <a:p>
            <a:pPr marL="742950" lvl="1" indent="-285750">
              <a:buClr>
                <a:srgbClr val="D65F4B"/>
              </a:buClr>
              <a:buFont typeface="Wingdings" panose="05000000000000000000" pitchFamily="2" charset="2"/>
              <a:buChar char="Ø"/>
            </a:pPr>
            <a:r>
              <a:rPr lang="en-US" sz="1400">
                <a:solidFill>
                  <a:srgbClr val="63666A"/>
                </a:solidFill>
              </a:rPr>
              <a:t>4,800 jobs </a:t>
            </a:r>
          </a:p>
          <a:p>
            <a:pPr marL="742950" lvl="1" indent="-285750">
              <a:buClr>
                <a:srgbClr val="D65F4B"/>
              </a:buClr>
              <a:buFont typeface="Wingdings" panose="05000000000000000000" pitchFamily="2" charset="2"/>
              <a:buChar char="Ø"/>
            </a:pPr>
            <a:r>
              <a:rPr lang="en-US" sz="1400">
                <a:solidFill>
                  <a:srgbClr val="63666A"/>
                </a:solidFill>
              </a:rPr>
              <a:t>$912 million in GDP</a:t>
            </a:r>
          </a:p>
          <a:p>
            <a:pPr marL="285750" indent="-285750">
              <a:buClr>
                <a:srgbClr val="D65F4B"/>
              </a:buClr>
              <a:buFont typeface="Arial" panose="020B0604020202020204" pitchFamily="34" charset="0"/>
              <a:buChar char="•"/>
            </a:pPr>
            <a:r>
              <a:rPr lang="en-US" sz="1400">
                <a:solidFill>
                  <a:srgbClr val="63666A"/>
                </a:solidFill>
              </a:rPr>
              <a:t>By 2050: </a:t>
            </a:r>
          </a:p>
          <a:p>
            <a:pPr marL="742950" lvl="1" indent="-285750">
              <a:buClr>
                <a:srgbClr val="D65F4B"/>
              </a:buClr>
              <a:buFont typeface="Wingdings" panose="05000000000000000000" pitchFamily="2" charset="2"/>
              <a:buChar char="Ø"/>
            </a:pPr>
            <a:r>
              <a:rPr lang="en-US" sz="1400">
                <a:solidFill>
                  <a:srgbClr val="63666A"/>
                </a:solidFill>
              </a:rPr>
              <a:t>77,600 jobs </a:t>
            </a:r>
          </a:p>
          <a:p>
            <a:pPr marL="742950" lvl="1" indent="-285750">
              <a:buClr>
                <a:srgbClr val="D65F4B"/>
              </a:buClr>
              <a:buFont typeface="Wingdings" panose="05000000000000000000" pitchFamily="2" charset="2"/>
              <a:buChar char="Ø"/>
            </a:pPr>
            <a:r>
              <a:rPr lang="en-US" sz="1400">
                <a:solidFill>
                  <a:srgbClr val="63666A"/>
                </a:solidFill>
              </a:rPr>
              <a:t>33.7 billion in GDP</a:t>
            </a:r>
          </a:p>
          <a:p>
            <a:pPr defTabSz="188686">
              <a:buClr>
                <a:schemeClr val="accent2">
                  <a:hueOff val="-1431543"/>
                  <a:satOff val="14164"/>
                  <a:lumOff val="-11962"/>
                </a:schemeClr>
              </a:buClr>
              <a:defRPr sz="2200" b="1">
                <a:solidFill>
                  <a:schemeClr val="accent5">
                    <a:hueOff val="-10800000"/>
                    <a:satOff val="-3225"/>
                    <a:lumOff val="-30392"/>
                  </a:schemeClr>
                </a:solidFill>
                <a:latin typeface="Gotham-Bold"/>
                <a:ea typeface="Gotham-Bold"/>
                <a:cs typeface="Gotham-Bold"/>
                <a:sym typeface="Gotham-Bold"/>
              </a:defRPr>
            </a:pPr>
            <a:endParaRPr lang="en-US" sz="1400">
              <a:solidFill>
                <a:srgbClr val="63666A"/>
              </a:solidFill>
              <a:latin typeface="Arial"/>
              <a:cs typeface="Arial"/>
            </a:endParaRPr>
          </a:p>
          <a:p>
            <a:pPr defTabSz="188686">
              <a:buClr>
                <a:schemeClr val="accent2">
                  <a:hueOff val="-1431543"/>
                  <a:satOff val="14164"/>
                  <a:lumOff val="-11962"/>
                </a:schemeClr>
              </a:buClr>
              <a:defRPr sz="2200" b="1">
                <a:solidFill>
                  <a:schemeClr val="accent5">
                    <a:hueOff val="-10800000"/>
                    <a:satOff val="-3225"/>
                    <a:lumOff val="-30392"/>
                  </a:schemeClr>
                </a:solidFill>
                <a:latin typeface="Gotham-Bold"/>
                <a:ea typeface="Gotham-Bold"/>
                <a:cs typeface="Gotham-Bold"/>
                <a:sym typeface="Gotham-Bold"/>
              </a:defRPr>
            </a:pPr>
            <a:r>
              <a:rPr lang="en-US" sz="1400">
                <a:solidFill>
                  <a:srgbClr val="63666A"/>
                </a:solidFill>
                <a:latin typeface="Arial"/>
                <a:cs typeface="Arial"/>
              </a:rPr>
              <a:t>More Riders</a:t>
            </a:r>
            <a:endParaRPr sz="1400">
              <a:solidFill>
                <a:srgbClr val="63666A"/>
              </a:solidFill>
              <a:latin typeface="Arial" panose="020B0604020202020204" pitchFamily="34" charset="0"/>
              <a:cs typeface="Arial" panose="020B0604020202020204" pitchFamily="34" charset="0"/>
            </a:endParaRPr>
          </a:p>
          <a:p>
            <a:pPr marL="171450" indent="-171450" defTabSz="188686">
              <a:lnSpc>
                <a:spcPct val="120000"/>
              </a:lnSpc>
              <a:spcAft>
                <a:spcPts val="600"/>
              </a:spcAft>
              <a:buClr>
                <a:srgbClr val="D8563F"/>
              </a:buClr>
              <a:buSzPct val="100000"/>
              <a:buFont typeface="Arial" panose="020B0604020202020204" pitchFamily="34" charset="0"/>
              <a:buChar char="•"/>
              <a:defRPr sz="2200">
                <a:solidFill>
                  <a:schemeClr val="accent5">
                    <a:hueOff val="-10800000"/>
                    <a:satOff val="-3225"/>
                    <a:lumOff val="-30392"/>
                  </a:schemeClr>
                </a:solidFill>
                <a:latin typeface="Gotham Light"/>
                <a:ea typeface="Gotham Light"/>
                <a:cs typeface="Gotham Light"/>
                <a:sym typeface="Gotham Light"/>
              </a:defRPr>
            </a:pPr>
            <a:r>
              <a:rPr lang="en-US" sz="1400">
                <a:solidFill>
                  <a:srgbClr val="63666A"/>
                </a:solidFill>
                <a:latin typeface="Arial"/>
                <a:cs typeface="Arial"/>
              </a:rPr>
              <a:t>More bi-directional service to attract additional riders </a:t>
            </a:r>
            <a:endParaRPr lang="en-US" sz="1400">
              <a:solidFill>
                <a:srgbClr val="63666A"/>
              </a:solidFill>
              <a:latin typeface="Arial" panose="020B0604020202020204" pitchFamily="34" charset="0"/>
              <a:cs typeface="Arial" panose="020B0604020202020204" pitchFamily="34" charset="0"/>
            </a:endParaRPr>
          </a:p>
          <a:p>
            <a:pPr marL="171450" indent="-171450" defTabSz="188686">
              <a:lnSpc>
                <a:spcPct val="120000"/>
              </a:lnSpc>
              <a:spcAft>
                <a:spcPts val="600"/>
              </a:spcAft>
              <a:buClr>
                <a:srgbClr val="D8563F"/>
              </a:buClr>
              <a:buSzPct val="100000"/>
              <a:buFont typeface="Arial" panose="020B0604020202020204" pitchFamily="34" charset="0"/>
              <a:buChar char="•"/>
              <a:defRPr sz="2200">
                <a:solidFill>
                  <a:schemeClr val="accent5">
                    <a:hueOff val="-10800000"/>
                    <a:satOff val="-3225"/>
                    <a:lumOff val="-30392"/>
                  </a:schemeClr>
                </a:solidFill>
                <a:latin typeface="Gotham Light"/>
                <a:ea typeface="Gotham Light"/>
                <a:cs typeface="Gotham Light"/>
                <a:sym typeface="Gotham Light"/>
              </a:defRPr>
            </a:pPr>
            <a:r>
              <a:rPr lang="en-US" sz="1400" err="1">
                <a:solidFill>
                  <a:srgbClr val="63666A"/>
                </a:solidFill>
                <a:latin typeface="Arial"/>
                <a:cs typeface="Arial"/>
              </a:rPr>
              <a:t>LinkUS</a:t>
            </a:r>
            <a:r>
              <a:rPr lang="en-US" sz="1400">
                <a:solidFill>
                  <a:srgbClr val="63666A"/>
                </a:solidFill>
                <a:latin typeface="Arial"/>
                <a:cs typeface="Arial"/>
              </a:rPr>
              <a:t> enables one-seat rides between Ventura and Orange counties</a:t>
            </a:r>
          </a:p>
        </p:txBody>
      </p:sp>
      <p:grpSp>
        <p:nvGrpSpPr>
          <p:cNvPr id="3" name="Group 2">
            <a:extLst>
              <a:ext uri="{FF2B5EF4-FFF2-40B4-BE49-F238E27FC236}">
                <a16:creationId xmlns:a16="http://schemas.microsoft.com/office/drawing/2014/main" id="{B44DE72D-55DF-4142-9A11-08B059A29C08}"/>
              </a:ext>
            </a:extLst>
          </p:cNvPr>
          <p:cNvGrpSpPr/>
          <p:nvPr/>
        </p:nvGrpSpPr>
        <p:grpSpPr>
          <a:xfrm>
            <a:off x="7424928" y="-2"/>
            <a:ext cx="2669189" cy="7787923"/>
            <a:chOff x="7799322" y="-1"/>
            <a:chExt cx="2264322" cy="6606638"/>
          </a:xfrm>
        </p:grpSpPr>
        <p:pic>
          <p:nvPicPr>
            <p:cNvPr id="5" name="Picture 4" descr="A group of people riding on the back of a bicycle&#10;&#10;Description automatically generated">
              <a:extLst>
                <a:ext uri="{FF2B5EF4-FFF2-40B4-BE49-F238E27FC236}">
                  <a16:creationId xmlns:a16="http://schemas.microsoft.com/office/drawing/2014/main" id="{55A45CFF-C814-4442-AD80-EE18E2B299A9}"/>
                </a:ext>
              </a:extLst>
            </p:cNvPr>
            <p:cNvPicPr>
              <a:picLocks noChangeAspect="1"/>
            </p:cNvPicPr>
            <p:nvPr/>
          </p:nvPicPr>
          <p:blipFill rotWithShape="1">
            <a:blip r:embed="rId3">
              <a:extLst>
                <a:ext uri="{28A0092B-C50C-407E-A947-70E740481C1C}">
                  <a14:useLocalDpi xmlns:a14="http://schemas.microsoft.com/office/drawing/2010/main" val="0"/>
                </a:ext>
              </a:extLst>
            </a:blip>
            <a:srcRect l="12216"/>
            <a:stretch/>
          </p:blipFill>
          <p:spPr>
            <a:xfrm>
              <a:off x="7799322" y="3018888"/>
              <a:ext cx="2257864" cy="1930356"/>
            </a:xfrm>
            <a:prstGeom prst="rect">
              <a:avLst/>
            </a:prstGeom>
          </p:spPr>
        </p:pic>
        <p:pic>
          <p:nvPicPr>
            <p:cNvPr id="7" name="Picture 6" descr="A bus that is parked on the side of a building&#10;&#10;Description automatically generated">
              <a:extLst>
                <a:ext uri="{FF2B5EF4-FFF2-40B4-BE49-F238E27FC236}">
                  <a16:creationId xmlns:a16="http://schemas.microsoft.com/office/drawing/2014/main" id="{B85F8B97-635A-4AB8-BCD8-C1748DE69F0C}"/>
                </a:ext>
              </a:extLst>
            </p:cNvPr>
            <p:cNvPicPr>
              <a:picLocks noChangeAspect="1"/>
            </p:cNvPicPr>
            <p:nvPr/>
          </p:nvPicPr>
          <p:blipFill rotWithShape="1">
            <a:blip r:embed="rId4">
              <a:extLst>
                <a:ext uri="{28A0092B-C50C-407E-A947-70E740481C1C}">
                  <a14:useLocalDpi xmlns:a14="http://schemas.microsoft.com/office/drawing/2010/main" val="0"/>
                </a:ext>
              </a:extLst>
            </a:blip>
            <a:srcRect l="9239" t="3640" b="2510"/>
            <a:stretch/>
          </p:blipFill>
          <p:spPr>
            <a:xfrm>
              <a:off x="7799322" y="4929033"/>
              <a:ext cx="2257864" cy="1677604"/>
            </a:xfrm>
            <a:prstGeom prst="rect">
              <a:avLst/>
            </a:prstGeom>
          </p:spPr>
        </p:pic>
        <p:pic>
          <p:nvPicPr>
            <p:cNvPr id="10" name="Picture 9" descr="A train on a steel track&#10;&#10;Description automatically generated">
              <a:extLst>
                <a:ext uri="{FF2B5EF4-FFF2-40B4-BE49-F238E27FC236}">
                  <a16:creationId xmlns:a16="http://schemas.microsoft.com/office/drawing/2014/main" id="{17EAAAAC-B774-49A5-979A-1CDC82B50697}"/>
                </a:ext>
              </a:extLst>
            </p:cNvPr>
            <p:cNvPicPr>
              <a:picLocks noChangeAspect="1"/>
            </p:cNvPicPr>
            <p:nvPr/>
          </p:nvPicPr>
          <p:blipFill rotWithShape="1">
            <a:blip r:embed="rId5">
              <a:extLst>
                <a:ext uri="{28A0092B-C50C-407E-A947-70E740481C1C}">
                  <a14:useLocalDpi xmlns:a14="http://schemas.microsoft.com/office/drawing/2010/main" val="0"/>
                </a:ext>
              </a:extLst>
            </a:blip>
            <a:srcRect t="15027"/>
            <a:stretch/>
          </p:blipFill>
          <p:spPr>
            <a:xfrm>
              <a:off x="7799634" y="-1"/>
              <a:ext cx="2257553" cy="1439189"/>
            </a:xfrm>
            <a:prstGeom prst="rect">
              <a:avLst/>
            </a:prstGeom>
          </p:spPr>
        </p:pic>
        <p:pic>
          <p:nvPicPr>
            <p:cNvPr id="17" name="Picture 16" descr="A picture containing nature, outdoor, water, train&#10;&#10;Description automatically generated">
              <a:extLst>
                <a:ext uri="{FF2B5EF4-FFF2-40B4-BE49-F238E27FC236}">
                  <a16:creationId xmlns:a16="http://schemas.microsoft.com/office/drawing/2014/main" id="{8781323A-CE1A-412F-BBF8-6033DE088230}"/>
                </a:ext>
              </a:extLst>
            </p:cNvPr>
            <p:cNvPicPr>
              <a:picLocks noChangeAspect="1"/>
            </p:cNvPicPr>
            <p:nvPr/>
          </p:nvPicPr>
          <p:blipFill rotWithShape="1">
            <a:blip r:embed="rId6">
              <a:extLst>
                <a:ext uri="{28A0092B-C50C-407E-A947-70E740481C1C}">
                  <a14:useLocalDpi xmlns:a14="http://schemas.microsoft.com/office/drawing/2010/main" val="0"/>
                </a:ext>
              </a:extLst>
            </a:blip>
            <a:srcRect l="20367"/>
            <a:stretch/>
          </p:blipFill>
          <p:spPr>
            <a:xfrm>
              <a:off x="7799322" y="1439189"/>
              <a:ext cx="2264322" cy="1579700"/>
            </a:xfrm>
            <a:prstGeom prst="rect">
              <a:avLst/>
            </a:prstGeom>
          </p:spPr>
        </p:pic>
      </p:grpSp>
      <p:sp>
        <p:nvSpPr>
          <p:cNvPr id="4" name="Rectangle 3">
            <a:extLst>
              <a:ext uri="{FF2B5EF4-FFF2-40B4-BE49-F238E27FC236}">
                <a16:creationId xmlns:a16="http://schemas.microsoft.com/office/drawing/2014/main" id="{40057B71-7D57-784E-A103-2FA8DF9E938B}"/>
              </a:ext>
            </a:extLst>
          </p:cNvPr>
          <p:cNvSpPr/>
          <p:nvPr/>
        </p:nvSpPr>
        <p:spPr>
          <a:xfrm>
            <a:off x="3919808" y="3968287"/>
            <a:ext cx="3578127" cy="624851"/>
          </a:xfrm>
          <a:prstGeom prst="rect">
            <a:avLst/>
          </a:prstGeom>
        </p:spPr>
        <p:txBody>
          <a:bodyPr wrap="square" lIns="0" anchor="t">
            <a:spAutoFit/>
          </a:bodyPr>
          <a:lstStyle/>
          <a:p>
            <a:pPr marL="171450" indent="-171450" defTabSz="188686">
              <a:lnSpc>
                <a:spcPct val="110000"/>
              </a:lnSpc>
              <a:spcAft>
                <a:spcPts val="600"/>
              </a:spcAft>
              <a:buClr>
                <a:schemeClr val="accent2">
                  <a:hueOff val="-1431543"/>
                  <a:satOff val="14164"/>
                  <a:lumOff val="-11962"/>
                </a:schemeClr>
              </a:buClr>
              <a:defRPr sz="2200" b="1">
                <a:solidFill>
                  <a:schemeClr val="accent5">
                    <a:hueOff val="-10800000"/>
                    <a:satOff val="-3225"/>
                    <a:lumOff val="-30392"/>
                  </a:schemeClr>
                </a:solidFill>
                <a:latin typeface="Gotham-Bold"/>
                <a:ea typeface="Gotham-Bold"/>
                <a:cs typeface="Gotham-Bold"/>
                <a:sym typeface="Gotham-Bold"/>
              </a:defRPr>
            </a:pPr>
            <a:r>
              <a:rPr lang="en-US" sz="1400">
                <a:solidFill>
                  <a:srgbClr val="63666B"/>
                </a:solidFill>
                <a:latin typeface="Arial"/>
                <a:cs typeface="Arial"/>
              </a:rPr>
              <a:t>Leverage Connectivity for Future Growth</a:t>
            </a:r>
            <a:endParaRPr lang="en-US" sz="1400">
              <a:solidFill>
                <a:srgbClr val="63666B"/>
              </a:solidFill>
              <a:latin typeface="Arial" panose="020B0604020202020204" pitchFamily="34" charset="0"/>
              <a:cs typeface="Arial" panose="020B0604020202020204" pitchFamily="34" charset="0"/>
            </a:endParaRPr>
          </a:p>
          <a:p>
            <a:pPr marL="171450" indent="-171450" defTabSz="188686">
              <a:lnSpc>
                <a:spcPct val="110000"/>
              </a:lnSpc>
              <a:spcAft>
                <a:spcPts val="600"/>
              </a:spcAft>
              <a:buClr>
                <a:srgbClr val="D8563F"/>
              </a:buClr>
              <a:buSzPct val="100000"/>
              <a:buChar char="•"/>
              <a:defRPr sz="2200">
                <a:solidFill>
                  <a:schemeClr val="accent5">
                    <a:hueOff val="-10800000"/>
                    <a:satOff val="-3225"/>
                    <a:lumOff val="-30392"/>
                  </a:schemeClr>
                </a:solidFill>
                <a:latin typeface="Gotham Light"/>
                <a:ea typeface="Gotham Light"/>
                <a:cs typeface="Gotham Light"/>
                <a:sym typeface="Gotham Light"/>
              </a:defRPr>
            </a:pPr>
            <a:r>
              <a:rPr lang="en-US" sz="1400">
                <a:solidFill>
                  <a:srgbClr val="63666B"/>
                </a:solidFill>
                <a:latin typeface="Arial"/>
                <a:cs typeface="Arial"/>
              </a:rPr>
              <a:t>Improves access to VC Line stations</a:t>
            </a:r>
          </a:p>
        </p:txBody>
      </p:sp>
      <p:pic>
        <p:nvPicPr>
          <p:cNvPr id="18" name="Image" descr="Image">
            <a:extLst>
              <a:ext uri="{FF2B5EF4-FFF2-40B4-BE49-F238E27FC236}">
                <a16:creationId xmlns:a16="http://schemas.microsoft.com/office/drawing/2014/main" id="{C59B5088-7754-4C82-984D-685FF13E084C}"/>
              </a:ext>
            </a:extLst>
          </p:cNvPr>
          <p:cNvPicPr>
            <a:picLocks noChangeAspect="1"/>
          </p:cNvPicPr>
          <p:nvPr/>
        </p:nvPicPr>
        <p:blipFill>
          <a:blip r:embed="rId7"/>
          <a:stretch>
            <a:fillRect/>
          </a:stretch>
        </p:blipFill>
        <p:spPr>
          <a:xfrm>
            <a:off x="253566" y="331873"/>
            <a:ext cx="1429056" cy="147293"/>
          </a:xfrm>
          <a:prstGeom prst="rect">
            <a:avLst/>
          </a:prstGeom>
          <a:ln w="12700">
            <a:miter lim="400000"/>
          </a:ln>
        </p:spPr>
      </p:pic>
      <p:sp>
        <p:nvSpPr>
          <p:cNvPr id="20" name="Rectangle 19">
            <a:extLst>
              <a:ext uri="{FF2B5EF4-FFF2-40B4-BE49-F238E27FC236}">
                <a16:creationId xmlns:a16="http://schemas.microsoft.com/office/drawing/2014/main" id="{D32FDC03-21F6-4502-9219-7E27F2395A95}"/>
              </a:ext>
            </a:extLst>
          </p:cNvPr>
          <p:cNvSpPr/>
          <p:nvPr/>
        </p:nvSpPr>
        <p:spPr>
          <a:xfrm>
            <a:off x="3919808" y="2547552"/>
            <a:ext cx="3493035" cy="1256562"/>
          </a:xfrm>
          <a:prstGeom prst="rect">
            <a:avLst/>
          </a:prstGeom>
        </p:spPr>
        <p:txBody>
          <a:bodyPr wrap="square" lIns="0" anchor="t">
            <a:spAutoFit/>
          </a:bodyPr>
          <a:lstStyle/>
          <a:p>
            <a:pPr defTabSz="188686">
              <a:lnSpc>
                <a:spcPct val="120000"/>
              </a:lnSpc>
              <a:spcAft>
                <a:spcPts val="600"/>
              </a:spcAft>
              <a:buClr>
                <a:schemeClr val="accent2">
                  <a:hueOff val="-1431543"/>
                  <a:satOff val="14164"/>
                  <a:lumOff val="-11962"/>
                </a:schemeClr>
              </a:buClr>
              <a:defRPr sz="2200" b="1">
                <a:solidFill>
                  <a:schemeClr val="accent5">
                    <a:hueOff val="-10800000"/>
                    <a:satOff val="-3225"/>
                    <a:lumOff val="-30392"/>
                  </a:schemeClr>
                </a:solidFill>
                <a:latin typeface="Gotham-Bold"/>
                <a:ea typeface="Gotham-Bold"/>
                <a:cs typeface="Gotham-Bold"/>
                <a:sym typeface="Gotham-Bold"/>
              </a:defRPr>
            </a:pPr>
            <a:r>
              <a:rPr lang="en-US" sz="1400" b="1">
                <a:solidFill>
                  <a:srgbClr val="63666B"/>
                </a:solidFill>
                <a:latin typeface="Arial"/>
                <a:cs typeface="Arial"/>
              </a:rPr>
              <a:t>Fights Climate Change </a:t>
            </a:r>
            <a:endParaRPr lang="en-US" sz="1400">
              <a:solidFill>
                <a:srgbClr val="63666B"/>
              </a:solidFill>
              <a:latin typeface="Arial" panose="020B0604020202020204" pitchFamily="34" charset="0"/>
              <a:cs typeface="Arial" panose="020B0604020202020204" pitchFamily="34" charset="0"/>
            </a:endParaRPr>
          </a:p>
          <a:p>
            <a:pPr marL="171450" indent="-171450" defTabSz="188686">
              <a:lnSpc>
                <a:spcPct val="120000"/>
              </a:lnSpc>
              <a:spcAft>
                <a:spcPts val="600"/>
              </a:spcAft>
              <a:buClr>
                <a:srgbClr val="D8563F"/>
              </a:buClr>
              <a:buSzPct val="100000"/>
              <a:buChar char="•"/>
              <a:defRPr sz="2200">
                <a:solidFill>
                  <a:schemeClr val="accent5">
                    <a:hueOff val="-10800000"/>
                    <a:satOff val="-3225"/>
                    <a:lumOff val="-30392"/>
                  </a:schemeClr>
                </a:solidFill>
                <a:latin typeface="Gotham Light"/>
                <a:ea typeface="Gotham Light"/>
                <a:cs typeface="Gotham Light"/>
                <a:sym typeface="Gotham Light"/>
              </a:defRPr>
            </a:pPr>
            <a:r>
              <a:rPr lang="en-US" sz="1400">
                <a:solidFill>
                  <a:srgbClr val="63666B"/>
                </a:solidFill>
                <a:latin typeface="Arial"/>
                <a:cs typeface="Arial"/>
              </a:rPr>
              <a:t>Reduces up to 51.7 million metric tons</a:t>
            </a:r>
            <a:br>
              <a:rPr lang="en-US" sz="1400">
                <a:latin typeface="Arial" panose="020B0604020202020204" pitchFamily="34" charset="0"/>
                <a:cs typeface="Arial" panose="020B0604020202020204" pitchFamily="34" charset="0"/>
              </a:rPr>
            </a:br>
            <a:r>
              <a:rPr lang="en-US" sz="1400">
                <a:solidFill>
                  <a:srgbClr val="63666B"/>
                </a:solidFill>
                <a:latin typeface="Arial"/>
                <a:cs typeface="Arial"/>
              </a:rPr>
              <a:t>of GHG across Southern California</a:t>
            </a:r>
          </a:p>
          <a:p>
            <a:pPr marL="171450" indent="-171450" defTabSz="188686">
              <a:lnSpc>
                <a:spcPct val="120000"/>
              </a:lnSpc>
              <a:spcAft>
                <a:spcPts val="600"/>
              </a:spcAft>
              <a:buClr>
                <a:srgbClr val="D8563F"/>
              </a:buClr>
              <a:buSzPct val="100000"/>
              <a:buChar char="•"/>
              <a:defRPr sz="2200">
                <a:solidFill>
                  <a:schemeClr val="accent5">
                    <a:hueOff val="-10800000"/>
                    <a:satOff val="-3225"/>
                    <a:lumOff val="-30392"/>
                  </a:schemeClr>
                </a:solidFill>
                <a:latin typeface="Gotham Light"/>
                <a:ea typeface="Gotham Light"/>
                <a:cs typeface="Gotham Light"/>
                <a:sym typeface="Gotham Light"/>
              </a:defRPr>
            </a:pPr>
            <a:r>
              <a:rPr lang="en-US" sz="1400">
                <a:solidFill>
                  <a:srgbClr val="63666B"/>
                </a:solidFill>
                <a:latin typeface="Arial"/>
                <a:cs typeface="Arial"/>
              </a:rPr>
              <a:t>Removes 3.4 billion of regional VMT </a:t>
            </a:r>
          </a:p>
        </p:txBody>
      </p:sp>
      <p:sp>
        <p:nvSpPr>
          <p:cNvPr id="16" name="Slide Number">
            <a:extLst>
              <a:ext uri="{FF2B5EF4-FFF2-40B4-BE49-F238E27FC236}">
                <a16:creationId xmlns:a16="http://schemas.microsoft.com/office/drawing/2014/main" id="{D4780B28-08EF-4EFB-B5E1-04EAFE6C6988}"/>
              </a:ext>
            </a:extLst>
          </p:cNvPr>
          <p:cNvSpPr txBox="1">
            <a:spLocks/>
          </p:cNvSpPr>
          <p:nvPr/>
        </p:nvSpPr>
        <p:spPr>
          <a:xfrm>
            <a:off x="9512193" y="7220712"/>
            <a:ext cx="469093" cy="413808"/>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bIns="0" anchor="b" anchorCtr="0"/>
          <a:lstStyle>
            <a:defPPr>
              <a:defRPr lang="en-US"/>
            </a:defPPr>
            <a:lvl1pPr marL="0" algn="r" defTabSz="914400" rtl="0" eaLnBrk="1" latinLnBrk="0" hangingPunct="1">
              <a:defRPr sz="1000" kern="1200" baseline="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US" smtClean="0"/>
              <a:pPr/>
              <a:t>12</a:t>
            </a:fld>
            <a:endParaRPr lang="en-US"/>
          </a:p>
        </p:txBody>
      </p:sp>
      <p:sp>
        <p:nvSpPr>
          <p:cNvPr id="19" name="Rectangle 18">
            <a:extLst>
              <a:ext uri="{FF2B5EF4-FFF2-40B4-BE49-F238E27FC236}">
                <a16:creationId xmlns:a16="http://schemas.microsoft.com/office/drawing/2014/main" id="{E5629F7E-9093-4ED1-8B3F-9EE722B39298}"/>
              </a:ext>
            </a:extLst>
          </p:cNvPr>
          <p:cNvSpPr/>
          <p:nvPr/>
        </p:nvSpPr>
        <p:spPr>
          <a:xfrm>
            <a:off x="3919808" y="1298770"/>
            <a:ext cx="3322239" cy="1098827"/>
          </a:xfrm>
          <a:prstGeom prst="rect">
            <a:avLst/>
          </a:prstGeom>
        </p:spPr>
        <p:txBody>
          <a:bodyPr wrap="square" lIns="0" anchor="t">
            <a:spAutoFit/>
          </a:bodyPr>
          <a:lstStyle/>
          <a:p>
            <a:pPr marL="171450" indent="-171450" defTabSz="188686">
              <a:lnSpc>
                <a:spcPct val="110000"/>
              </a:lnSpc>
              <a:spcAft>
                <a:spcPts val="600"/>
              </a:spcAft>
              <a:buClr>
                <a:schemeClr val="accent2">
                  <a:hueOff val="-1431543"/>
                  <a:satOff val="14164"/>
                  <a:lumOff val="-11962"/>
                </a:schemeClr>
              </a:buClr>
              <a:defRPr sz="2200" b="1">
                <a:solidFill>
                  <a:schemeClr val="accent5">
                    <a:hueOff val="-10800000"/>
                    <a:satOff val="-3225"/>
                    <a:lumOff val="-30392"/>
                  </a:schemeClr>
                </a:solidFill>
                <a:latin typeface="Gotham-Bold"/>
                <a:ea typeface="Gotham-Bold"/>
                <a:cs typeface="Gotham-Bold"/>
                <a:sym typeface="Gotham-Bold"/>
              </a:defRPr>
            </a:pPr>
            <a:r>
              <a:rPr lang="en-US" sz="1400">
                <a:solidFill>
                  <a:srgbClr val="63666B"/>
                </a:solidFill>
                <a:latin typeface="Arial"/>
                <a:cs typeface="Arial"/>
              </a:rPr>
              <a:t>Better First Mile/ Last Mile</a:t>
            </a:r>
            <a:endParaRPr lang="en-US" sz="1400">
              <a:solidFill>
                <a:srgbClr val="63666B"/>
              </a:solidFill>
              <a:latin typeface="Arial" panose="020B0604020202020204" pitchFamily="34" charset="0"/>
              <a:cs typeface="Arial" panose="020B0604020202020204" pitchFamily="34" charset="0"/>
            </a:endParaRPr>
          </a:p>
          <a:p>
            <a:pPr marL="171450" indent="-171450" defTabSz="188686">
              <a:lnSpc>
                <a:spcPct val="110000"/>
              </a:lnSpc>
              <a:spcAft>
                <a:spcPts val="600"/>
              </a:spcAft>
              <a:buClr>
                <a:srgbClr val="D8563F"/>
              </a:buClr>
              <a:buSzPct val="100000"/>
              <a:buChar char="•"/>
              <a:defRPr sz="2200">
                <a:solidFill>
                  <a:schemeClr val="accent5">
                    <a:hueOff val="-10800000"/>
                    <a:satOff val="-3225"/>
                    <a:lumOff val="-30392"/>
                  </a:schemeClr>
                </a:solidFill>
                <a:latin typeface="Gotham Light"/>
                <a:ea typeface="Gotham Light"/>
                <a:cs typeface="Gotham Light"/>
                <a:sym typeface="Gotham Light"/>
              </a:defRPr>
            </a:pPr>
            <a:r>
              <a:rPr lang="en-US" sz="1400">
                <a:solidFill>
                  <a:srgbClr val="63666B"/>
                </a:solidFill>
                <a:latin typeface="Arial"/>
                <a:cs typeface="Arial"/>
              </a:rPr>
              <a:t>Trains at regular headways means improved transfers to other transit providers (six in Ventura County) </a:t>
            </a:r>
          </a:p>
        </p:txBody>
      </p:sp>
      <p:sp>
        <p:nvSpPr>
          <p:cNvPr id="2" name="Rectangle 1">
            <a:extLst>
              <a:ext uri="{FF2B5EF4-FFF2-40B4-BE49-F238E27FC236}">
                <a16:creationId xmlns:a16="http://schemas.microsoft.com/office/drawing/2014/main" id="{BAC960BE-48BC-4CC4-9272-4C7D63222271}"/>
              </a:ext>
            </a:extLst>
          </p:cNvPr>
          <p:cNvSpPr/>
          <p:nvPr/>
        </p:nvSpPr>
        <p:spPr>
          <a:xfrm>
            <a:off x="4904807" y="3701534"/>
            <a:ext cx="248786" cy="369332"/>
          </a:xfrm>
          <a:prstGeom prst="rect">
            <a:avLst/>
          </a:prstGeom>
        </p:spPr>
        <p:txBody>
          <a:bodyPr wrap="square">
            <a:spAutoFit/>
          </a:bodyPr>
          <a:lstStyle/>
          <a:p>
            <a:r>
              <a:rPr lang="en-US"/>
              <a:t> </a:t>
            </a:r>
          </a:p>
        </p:txBody>
      </p:sp>
      <p:sp>
        <p:nvSpPr>
          <p:cNvPr id="13" name="Rectangle 12">
            <a:extLst>
              <a:ext uri="{FF2B5EF4-FFF2-40B4-BE49-F238E27FC236}">
                <a16:creationId xmlns:a16="http://schemas.microsoft.com/office/drawing/2014/main" id="{1FCB3AB3-DEEC-4DC2-9309-F28A6128C1A7}"/>
              </a:ext>
            </a:extLst>
          </p:cNvPr>
          <p:cNvSpPr/>
          <p:nvPr/>
        </p:nvSpPr>
        <p:spPr>
          <a:xfrm>
            <a:off x="4904807" y="3701534"/>
            <a:ext cx="248786" cy="369332"/>
          </a:xfrm>
          <a:prstGeom prst="rect">
            <a:avLst/>
          </a:prstGeom>
        </p:spPr>
        <p:txBody>
          <a:bodyPr wrap="none">
            <a:spAutoFit/>
          </a:bodyPr>
          <a:lstStyle/>
          <a:p>
            <a:r>
              <a:rPr lang="en-US"/>
              <a:t> </a:t>
            </a:r>
          </a:p>
        </p:txBody>
      </p:sp>
      <p:sp>
        <p:nvSpPr>
          <p:cNvPr id="14" name="Rectangle 13">
            <a:extLst>
              <a:ext uri="{FF2B5EF4-FFF2-40B4-BE49-F238E27FC236}">
                <a16:creationId xmlns:a16="http://schemas.microsoft.com/office/drawing/2014/main" id="{651BFBF4-3B5B-4CB1-B7C0-D95A8B5D7056}"/>
              </a:ext>
            </a:extLst>
          </p:cNvPr>
          <p:cNvSpPr/>
          <p:nvPr/>
        </p:nvSpPr>
        <p:spPr>
          <a:xfrm>
            <a:off x="4904807" y="3701534"/>
            <a:ext cx="248786" cy="369332"/>
          </a:xfrm>
          <a:prstGeom prst="rect">
            <a:avLst/>
          </a:prstGeom>
        </p:spPr>
        <p:txBody>
          <a:bodyPr wrap="none">
            <a:spAutoFit/>
          </a:bodyPr>
          <a:lstStyle/>
          <a:p>
            <a:r>
              <a:rPr lang="en-US"/>
              <a:t> </a:t>
            </a:r>
          </a:p>
        </p:txBody>
      </p:sp>
      <p:pic>
        <p:nvPicPr>
          <p:cNvPr id="15" name="Picture 14">
            <a:extLst>
              <a:ext uri="{FF2B5EF4-FFF2-40B4-BE49-F238E27FC236}">
                <a16:creationId xmlns:a16="http://schemas.microsoft.com/office/drawing/2014/main" id="{35C1E2DD-CC59-496F-B073-DE258944F3CB}"/>
              </a:ext>
            </a:extLst>
          </p:cNvPr>
          <p:cNvPicPr>
            <a:picLocks noChangeAspect="1"/>
          </p:cNvPicPr>
          <p:nvPr/>
        </p:nvPicPr>
        <p:blipFill>
          <a:blip r:embed="rId8"/>
          <a:stretch>
            <a:fillRect/>
          </a:stretch>
        </p:blipFill>
        <p:spPr>
          <a:xfrm>
            <a:off x="48117" y="4893047"/>
            <a:ext cx="10034457" cy="3268801"/>
          </a:xfrm>
          <a:prstGeom prst="rect">
            <a:avLst/>
          </a:prstGeom>
        </p:spPr>
      </p:pic>
      <p:sp>
        <p:nvSpPr>
          <p:cNvPr id="22" name="How SCORE…">
            <a:extLst>
              <a:ext uri="{FF2B5EF4-FFF2-40B4-BE49-F238E27FC236}">
                <a16:creationId xmlns:a16="http://schemas.microsoft.com/office/drawing/2014/main" id="{FB644553-7925-4AFA-9755-B8BB67A483CF}"/>
              </a:ext>
            </a:extLst>
          </p:cNvPr>
          <p:cNvSpPr txBox="1"/>
          <p:nvPr/>
        </p:nvSpPr>
        <p:spPr>
          <a:xfrm>
            <a:off x="44187" y="4964391"/>
            <a:ext cx="6671604" cy="4733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869" rIns="18869">
            <a:spAutoFit/>
          </a:bodyPr>
          <a:lstStyle/>
          <a:p>
            <a:pPr>
              <a:defRPr sz="6000" b="1" spc="600">
                <a:solidFill>
                  <a:schemeClr val="accent2">
                    <a:hueOff val="-1431543"/>
                    <a:satOff val="14164"/>
                    <a:lumOff val="-11962"/>
                  </a:schemeClr>
                </a:solidFill>
                <a:latin typeface="Gotham-Bold"/>
                <a:ea typeface="Gotham-Bold"/>
                <a:cs typeface="Gotham-Bold"/>
                <a:sym typeface="Gotham-Bold"/>
              </a:defRPr>
            </a:pPr>
            <a:r>
              <a:rPr lang="en-US" sz="2400" spc="200">
                <a:solidFill>
                  <a:srgbClr val="D8563F"/>
                </a:solidFill>
                <a:latin typeface="Arial" panose="020B0604020202020204" pitchFamily="34" charset="0"/>
                <a:cs typeface="Arial" panose="020B0604020202020204" pitchFamily="34" charset="0"/>
              </a:rPr>
              <a:t>Timeline</a:t>
            </a:r>
            <a:endParaRPr sz="2400" spc="200">
              <a:solidFill>
                <a:srgbClr val="D8563F"/>
              </a:solidFill>
              <a:latin typeface="Arial" panose="020B0604020202020204" pitchFamily="34" charset="0"/>
              <a:cs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DA84D4D-A17F-4BF5-8695-A2D8A5029758}"/>
              </a:ext>
            </a:extLst>
          </p:cNvPr>
          <p:cNvPicPr>
            <a:picLocks noChangeAspect="1"/>
          </p:cNvPicPr>
          <p:nvPr/>
        </p:nvPicPr>
        <p:blipFill rotWithShape="1">
          <a:blip r:embed="rId3"/>
          <a:srcRect l="9290" t="12538" r="14811" b="3250"/>
          <a:stretch/>
        </p:blipFill>
        <p:spPr>
          <a:xfrm>
            <a:off x="0" y="613610"/>
            <a:ext cx="10058400" cy="5461215"/>
          </a:xfrm>
          <a:prstGeom prst="rect">
            <a:avLst/>
          </a:prstGeom>
        </p:spPr>
      </p:pic>
      <p:sp>
        <p:nvSpPr>
          <p:cNvPr id="6" name="Freeform: Shape 5">
            <a:extLst>
              <a:ext uri="{FF2B5EF4-FFF2-40B4-BE49-F238E27FC236}">
                <a16:creationId xmlns:a16="http://schemas.microsoft.com/office/drawing/2014/main" id="{E71E678F-905D-4920-AEA3-5AEDFD54FBCD}"/>
              </a:ext>
            </a:extLst>
          </p:cNvPr>
          <p:cNvSpPr/>
          <p:nvPr/>
        </p:nvSpPr>
        <p:spPr>
          <a:xfrm>
            <a:off x="50996" y="3169474"/>
            <a:ext cx="9768847" cy="1585306"/>
          </a:xfrm>
          <a:custGeom>
            <a:avLst/>
            <a:gdLst>
              <a:gd name="connsiteX0" fmla="*/ 8450580 w 8450580"/>
              <a:gd name="connsiteY0" fmla="*/ 2000304 h 2000304"/>
              <a:gd name="connsiteX1" fmla="*/ 7719060 w 8450580"/>
              <a:gd name="connsiteY1" fmla="*/ 1680264 h 2000304"/>
              <a:gd name="connsiteX2" fmla="*/ 6888480 w 8450580"/>
              <a:gd name="connsiteY2" fmla="*/ 1611684 h 2000304"/>
              <a:gd name="connsiteX3" fmla="*/ 5600700 w 8450580"/>
              <a:gd name="connsiteY3" fmla="*/ 1588824 h 2000304"/>
              <a:gd name="connsiteX4" fmla="*/ 4541520 w 8450580"/>
              <a:gd name="connsiteY4" fmla="*/ 1047804 h 2000304"/>
              <a:gd name="connsiteX5" fmla="*/ 3528060 w 8450580"/>
              <a:gd name="connsiteY5" fmla="*/ 369624 h 2000304"/>
              <a:gd name="connsiteX6" fmla="*/ 3078480 w 8450580"/>
              <a:gd name="connsiteY6" fmla="*/ 171504 h 2000304"/>
              <a:gd name="connsiteX7" fmla="*/ 0 w 8450580"/>
              <a:gd name="connsiteY7" fmla="*/ 194364 h 2000304"/>
              <a:gd name="connsiteX0" fmla="*/ 11010900 w 11010900"/>
              <a:gd name="connsiteY0" fmla="*/ 1983405 h 1983405"/>
              <a:gd name="connsiteX1" fmla="*/ 10279380 w 11010900"/>
              <a:gd name="connsiteY1" fmla="*/ 1663365 h 1983405"/>
              <a:gd name="connsiteX2" fmla="*/ 9448800 w 11010900"/>
              <a:gd name="connsiteY2" fmla="*/ 1594785 h 1983405"/>
              <a:gd name="connsiteX3" fmla="*/ 8161020 w 11010900"/>
              <a:gd name="connsiteY3" fmla="*/ 1571925 h 1983405"/>
              <a:gd name="connsiteX4" fmla="*/ 7101840 w 11010900"/>
              <a:gd name="connsiteY4" fmla="*/ 1030905 h 1983405"/>
              <a:gd name="connsiteX5" fmla="*/ 6088380 w 11010900"/>
              <a:gd name="connsiteY5" fmla="*/ 352725 h 1983405"/>
              <a:gd name="connsiteX6" fmla="*/ 5638800 w 11010900"/>
              <a:gd name="connsiteY6" fmla="*/ 154605 h 1983405"/>
              <a:gd name="connsiteX7" fmla="*/ 0 w 11010900"/>
              <a:gd name="connsiteY7" fmla="*/ 200325 h 1983405"/>
              <a:gd name="connsiteX0" fmla="*/ 11010900 w 11010900"/>
              <a:gd name="connsiteY0" fmla="*/ 1835646 h 1835646"/>
              <a:gd name="connsiteX1" fmla="*/ 10279380 w 11010900"/>
              <a:gd name="connsiteY1" fmla="*/ 1515606 h 1835646"/>
              <a:gd name="connsiteX2" fmla="*/ 9448800 w 11010900"/>
              <a:gd name="connsiteY2" fmla="*/ 1447026 h 1835646"/>
              <a:gd name="connsiteX3" fmla="*/ 8161020 w 11010900"/>
              <a:gd name="connsiteY3" fmla="*/ 1424166 h 1835646"/>
              <a:gd name="connsiteX4" fmla="*/ 7101840 w 11010900"/>
              <a:gd name="connsiteY4" fmla="*/ 883146 h 1835646"/>
              <a:gd name="connsiteX5" fmla="*/ 6088380 w 11010900"/>
              <a:gd name="connsiteY5" fmla="*/ 204966 h 1835646"/>
              <a:gd name="connsiteX6" fmla="*/ 5638800 w 11010900"/>
              <a:gd name="connsiteY6" fmla="*/ 6846 h 1835646"/>
              <a:gd name="connsiteX7" fmla="*/ 0 w 11010900"/>
              <a:gd name="connsiteY7" fmla="*/ 52566 h 1835646"/>
              <a:gd name="connsiteX0" fmla="*/ 11010900 w 11010900"/>
              <a:gd name="connsiteY0" fmla="*/ 1835646 h 1835646"/>
              <a:gd name="connsiteX1" fmla="*/ 10279380 w 11010900"/>
              <a:gd name="connsiteY1" fmla="*/ 1515606 h 1835646"/>
              <a:gd name="connsiteX2" fmla="*/ 9448800 w 11010900"/>
              <a:gd name="connsiteY2" fmla="*/ 1447026 h 1835646"/>
              <a:gd name="connsiteX3" fmla="*/ 8161020 w 11010900"/>
              <a:gd name="connsiteY3" fmla="*/ 1424166 h 1835646"/>
              <a:gd name="connsiteX4" fmla="*/ 7101840 w 11010900"/>
              <a:gd name="connsiteY4" fmla="*/ 883146 h 1835646"/>
              <a:gd name="connsiteX5" fmla="*/ 6088380 w 11010900"/>
              <a:gd name="connsiteY5" fmla="*/ 204966 h 1835646"/>
              <a:gd name="connsiteX6" fmla="*/ 5638800 w 11010900"/>
              <a:gd name="connsiteY6" fmla="*/ 6846 h 1835646"/>
              <a:gd name="connsiteX7" fmla="*/ 0 w 11010900"/>
              <a:gd name="connsiteY7" fmla="*/ 52566 h 1835646"/>
              <a:gd name="connsiteX0" fmla="*/ 11010900 w 11010900"/>
              <a:gd name="connsiteY0" fmla="*/ 1835646 h 1835646"/>
              <a:gd name="connsiteX1" fmla="*/ 10279380 w 11010900"/>
              <a:gd name="connsiteY1" fmla="*/ 1515606 h 1835646"/>
              <a:gd name="connsiteX2" fmla="*/ 9448800 w 11010900"/>
              <a:gd name="connsiteY2" fmla="*/ 1447026 h 1835646"/>
              <a:gd name="connsiteX3" fmla="*/ 8161020 w 11010900"/>
              <a:gd name="connsiteY3" fmla="*/ 1424166 h 1835646"/>
              <a:gd name="connsiteX4" fmla="*/ 7101840 w 11010900"/>
              <a:gd name="connsiteY4" fmla="*/ 883146 h 1835646"/>
              <a:gd name="connsiteX5" fmla="*/ 6088380 w 11010900"/>
              <a:gd name="connsiteY5" fmla="*/ 204966 h 1835646"/>
              <a:gd name="connsiteX6" fmla="*/ 5280660 w 11010900"/>
              <a:gd name="connsiteY6" fmla="*/ 6846 h 1835646"/>
              <a:gd name="connsiteX7" fmla="*/ 0 w 11010900"/>
              <a:gd name="connsiteY7" fmla="*/ 52566 h 1835646"/>
              <a:gd name="connsiteX0" fmla="*/ 11010900 w 11010900"/>
              <a:gd name="connsiteY0" fmla="*/ 1830360 h 1830360"/>
              <a:gd name="connsiteX1" fmla="*/ 10279380 w 11010900"/>
              <a:gd name="connsiteY1" fmla="*/ 1510320 h 1830360"/>
              <a:gd name="connsiteX2" fmla="*/ 9448800 w 11010900"/>
              <a:gd name="connsiteY2" fmla="*/ 1441740 h 1830360"/>
              <a:gd name="connsiteX3" fmla="*/ 8161020 w 11010900"/>
              <a:gd name="connsiteY3" fmla="*/ 1418880 h 1830360"/>
              <a:gd name="connsiteX4" fmla="*/ 7101840 w 11010900"/>
              <a:gd name="connsiteY4" fmla="*/ 877860 h 1830360"/>
              <a:gd name="connsiteX5" fmla="*/ 6088380 w 11010900"/>
              <a:gd name="connsiteY5" fmla="*/ 199680 h 1830360"/>
              <a:gd name="connsiteX6" fmla="*/ 5280660 w 11010900"/>
              <a:gd name="connsiteY6" fmla="*/ 1560 h 1830360"/>
              <a:gd name="connsiteX7" fmla="*/ 0 w 11010900"/>
              <a:gd name="connsiteY7" fmla="*/ 47280 h 1830360"/>
              <a:gd name="connsiteX0" fmla="*/ 11010900 w 11010900"/>
              <a:gd name="connsiteY0" fmla="*/ 1830432 h 1830432"/>
              <a:gd name="connsiteX1" fmla="*/ 10279380 w 11010900"/>
              <a:gd name="connsiteY1" fmla="*/ 1510392 h 1830432"/>
              <a:gd name="connsiteX2" fmla="*/ 9448800 w 11010900"/>
              <a:gd name="connsiteY2" fmla="*/ 1441812 h 1830432"/>
              <a:gd name="connsiteX3" fmla="*/ 8161020 w 11010900"/>
              <a:gd name="connsiteY3" fmla="*/ 1418952 h 1830432"/>
              <a:gd name="connsiteX4" fmla="*/ 7147560 w 11010900"/>
              <a:gd name="connsiteY4" fmla="*/ 900792 h 1830432"/>
              <a:gd name="connsiteX5" fmla="*/ 6088380 w 11010900"/>
              <a:gd name="connsiteY5" fmla="*/ 199752 h 1830432"/>
              <a:gd name="connsiteX6" fmla="*/ 5280660 w 11010900"/>
              <a:gd name="connsiteY6" fmla="*/ 1632 h 1830432"/>
              <a:gd name="connsiteX7" fmla="*/ 0 w 11010900"/>
              <a:gd name="connsiteY7" fmla="*/ 47352 h 1830432"/>
              <a:gd name="connsiteX0" fmla="*/ 11010900 w 11010900"/>
              <a:gd name="connsiteY0" fmla="*/ 1830432 h 1830432"/>
              <a:gd name="connsiteX1" fmla="*/ 10279380 w 11010900"/>
              <a:gd name="connsiteY1" fmla="*/ 1510392 h 1830432"/>
              <a:gd name="connsiteX2" fmla="*/ 9448800 w 11010900"/>
              <a:gd name="connsiteY2" fmla="*/ 1441812 h 1830432"/>
              <a:gd name="connsiteX3" fmla="*/ 8183880 w 11010900"/>
              <a:gd name="connsiteY3" fmla="*/ 1388472 h 1830432"/>
              <a:gd name="connsiteX4" fmla="*/ 7147560 w 11010900"/>
              <a:gd name="connsiteY4" fmla="*/ 900792 h 1830432"/>
              <a:gd name="connsiteX5" fmla="*/ 6088380 w 11010900"/>
              <a:gd name="connsiteY5" fmla="*/ 199752 h 1830432"/>
              <a:gd name="connsiteX6" fmla="*/ 5280660 w 11010900"/>
              <a:gd name="connsiteY6" fmla="*/ 1632 h 1830432"/>
              <a:gd name="connsiteX7" fmla="*/ 0 w 11010900"/>
              <a:gd name="connsiteY7" fmla="*/ 47352 h 1830432"/>
              <a:gd name="connsiteX0" fmla="*/ 11010900 w 11010900"/>
              <a:gd name="connsiteY0" fmla="*/ 1830432 h 1830432"/>
              <a:gd name="connsiteX1" fmla="*/ 10279380 w 11010900"/>
              <a:gd name="connsiteY1" fmla="*/ 1510392 h 1830432"/>
              <a:gd name="connsiteX2" fmla="*/ 9448800 w 11010900"/>
              <a:gd name="connsiteY2" fmla="*/ 1411332 h 1830432"/>
              <a:gd name="connsiteX3" fmla="*/ 8183880 w 11010900"/>
              <a:gd name="connsiteY3" fmla="*/ 1388472 h 1830432"/>
              <a:gd name="connsiteX4" fmla="*/ 7147560 w 11010900"/>
              <a:gd name="connsiteY4" fmla="*/ 900792 h 1830432"/>
              <a:gd name="connsiteX5" fmla="*/ 6088380 w 11010900"/>
              <a:gd name="connsiteY5" fmla="*/ 199752 h 1830432"/>
              <a:gd name="connsiteX6" fmla="*/ 5280660 w 11010900"/>
              <a:gd name="connsiteY6" fmla="*/ 1632 h 1830432"/>
              <a:gd name="connsiteX7" fmla="*/ 0 w 11010900"/>
              <a:gd name="connsiteY7" fmla="*/ 47352 h 1830432"/>
              <a:gd name="connsiteX0" fmla="*/ 11010900 w 11010900"/>
              <a:gd name="connsiteY0" fmla="*/ 1830432 h 1830432"/>
              <a:gd name="connsiteX1" fmla="*/ 10279380 w 11010900"/>
              <a:gd name="connsiteY1" fmla="*/ 1510392 h 1830432"/>
              <a:gd name="connsiteX2" fmla="*/ 9479280 w 11010900"/>
              <a:gd name="connsiteY2" fmla="*/ 1441812 h 1830432"/>
              <a:gd name="connsiteX3" fmla="*/ 8183880 w 11010900"/>
              <a:gd name="connsiteY3" fmla="*/ 1388472 h 1830432"/>
              <a:gd name="connsiteX4" fmla="*/ 7147560 w 11010900"/>
              <a:gd name="connsiteY4" fmla="*/ 900792 h 1830432"/>
              <a:gd name="connsiteX5" fmla="*/ 6088380 w 11010900"/>
              <a:gd name="connsiteY5" fmla="*/ 199752 h 1830432"/>
              <a:gd name="connsiteX6" fmla="*/ 5280660 w 11010900"/>
              <a:gd name="connsiteY6" fmla="*/ 1632 h 1830432"/>
              <a:gd name="connsiteX7" fmla="*/ 0 w 11010900"/>
              <a:gd name="connsiteY7" fmla="*/ 47352 h 1830432"/>
              <a:gd name="connsiteX0" fmla="*/ 11496675 w 11496675"/>
              <a:gd name="connsiteY0" fmla="*/ 1835645 h 1835645"/>
              <a:gd name="connsiteX1" fmla="*/ 10765155 w 11496675"/>
              <a:gd name="connsiteY1" fmla="*/ 1515605 h 1835645"/>
              <a:gd name="connsiteX2" fmla="*/ 9965055 w 11496675"/>
              <a:gd name="connsiteY2" fmla="*/ 1447025 h 1835645"/>
              <a:gd name="connsiteX3" fmla="*/ 8669655 w 11496675"/>
              <a:gd name="connsiteY3" fmla="*/ 1393685 h 1835645"/>
              <a:gd name="connsiteX4" fmla="*/ 7633335 w 11496675"/>
              <a:gd name="connsiteY4" fmla="*/ 906005 h 1835645"/>
              <a:gd name="connsiteX5" fmla="*/ 6574155 w 11496675"/>
              <a:gd name="connsiteY5" fmla="*/ 204965 h 1835645"/>
              <a:gd name="connsiteX6" fmla="*/ 5766435 w 11496675"/>
              <a:gd name="connsiteY6" fmla="*/ 6845 h 1835645"/>
              <a:gd name="connsiteX7" fmla="*/ 0 w 11496675"/>
              <a:gd name="connsiteY7" fmla="*/ 52565 h 1835645"/>
              <a:gd name="connsiteX0" fmla="*/ 12096750 w 12096750"/>
              <a:gd name="connsiteY0" fmla="*/ 2145208 h 2145208"/>
              <a:gd name="connsiteX1" fmla="*/ 10765155 w 12096750"/>
              <a:gd name="connsiteY1" fmla="*/ 1515605 h 2145208"/>
              <a:gd name="connsiteX2" fmla="*/ 9965055 w 12096750"/>
              <a:gd name="connsiteY2" fmla="*/ 1447025 h 2145208"/>
              <a:gd name="connsiteX3" fmla="*/ 8669655 w 12096750"/>
              <a:gd name="connsiteY3" fmla="*/ 1393685 h 2145208"/>
              <a:gd name="connsiteX4" fmla="*/ 7633335 w 12096750"/>
              <a:gd name="connsiteY4" fmla="*/ 906005 h 2145208"/>
              <a:gd name="connsiteX5" fmla="*/ 6574155 w 12096750"/>
              <a:gd name="connsiteY5" fmla="*/ 204965 h 2145208"/>
              <a:gd name="connsiteX6" fmla="*/ 5766435 w 12096750"/>
              <a:gd name="connsiteY6" fmla="*/ 6845 h 2145208"/>
              <a:gd name="connsiteX7" fmla="*/ 0 w 12096750"/>
              <a:gd name="connsiteY7" fmla="*/ 52565 h 2145208"/>
              <a:gd name="connsiteX0" fmla="*/ 12096750 w 12096750"/>
              <a:gd name="connsiteY0" fmla="*/ 2145208 h 2145208"/>
              <a:gd name="connsiteX1" fmla="*/ 10765155 w 12096750"/>
              <a:gd name="connsiteY1" fmla="*/ 1515605 h 2145208"/>
              <a:gd name="connsiteX2" fmla="*/ 9965055 w 12096750"/>
              <a:gd name="connsiteY2" fmla="*/ 1447025 h 2145208"/>
              <a:gd name="connsiteX3" fmla="*/ 8669655 w 12096750"/>
              <a:gd name="connsiteY3" fmla="*/ 1393685 h 2145208"/>
              <a:gd name="connsiteX4" fmla="*/ 7633335 w 12096750"/>
              <a:gd name="connsiteY4" fmla="*/ 906005 h 2145208"/>
              <a:gd name="connsiteX5" fmla="*/ 6574155 w 12096750"/>
              <a:gd name="connsiteY5" fmla="*/ 204965 h 2145208"/>
              <a:gd name="connsiteX6" fmla="*/ 5766435 w 12096750"/>
              <a:gd name="connsiteY6" fmla="*/ 6845 h 2145208"/>
              <a:gd name="connsiteX7" fmla="*/ 0 w 12096750"/>
              <a:gd name="connsiteY7" fmla="*/ 52565 h 2145208"/>
              <a:gd name="connsiteX0" fmla="*/ 12096750 w 12096750"/>
              <a:gd name="connsiteY0" fmla="*/ 2138363 h 2138363"/>
              <a:gd name="connsiteX1" fmla="*/ 10765155 w 12096750"/>
              <a:gd name="connsiteY1" fmla="*/ 1508760 h 2138363"/>
              <a:gd name="connsiteX2" fmla="*/ 9965055 w 12096750"/>
              <a:gd name="connsiteY2" fmla="*/ 1440180 h 2138363"/>
              <a:gd name="connsiteX3" fmla="*/ 8669655 w 12096750"/>
              <a:gd name="connsiteY3" fmla="*/ 1386840 h 2138363"/>
              <a:gd name="connsiteX4" fmla="*/ 7633335 w 12096750"/>
              <a:gd name="connsiteY4" fmla="*/ 899160 h 2138363"/>
              <a:gd name="connsiteX5" fmla="*/ 6574155 w 12096750"/>
              <a:gd name="connsiteY5" fmla="*/ 198120 h 2138363"/>
              <a:gd name="connsiteX6" fmla="*/ 5766435 w 12096750"/>
              <a:gd name="connsiteY6" fmla="*/ 0 h 2138363"/>
              <a:gd name="connsiteX7" fmla="*/ 0 w 12096750"/>
              <a:gd name="connsiteY7" fmla="*/ 45720 h 2138363"/>
              <a:gd name="connsiteX0" fmla="*/ 12096750 w 12096750"/>
              <a:gd name="connsiteY0" fmla="*/ 2138363 h 2138363"/>
              <a:gd name="connsiteX1" fmla="*/ 10765155 w 12096750"/>
              <a:gd name="connsiteY1" fmla="*/ 1508760 h 2138363"/>
              <a:gd name="connsiteX2" fmla="*/ 9965055 w 12096750"/>
              <a:gd name="connsiteY2" fmla="*/ 1440180 h 2138363"/>
              <a:gd name="connsiteX3" fmla="*/ 8669655 w 12096750"/>
              <a:gd name="connsiteY3" fmla="*/ 1386840 h 2138363"/>
              <a:gd name="connsiteX4" fmla="*/ 7633335 w 12096750"/>
              <a:gd name="connsiteY4" fmla="*/ 899160 h 2138363"/>
              <a:gd name="connsiteX5" fmla="*/ 6574155 w 12096750"/>
              <a:gd name="connsiteY5" fmla="*/ 198120 h 2138363"/>
              <a:gd name="connsiteX6" fmla="*/ 5766435 w 12096750"/>
              <a:gd name="connsiteY6" fmla="*/ 0 h 2138363"/>
              <a:gd name="connsiteX7" fmla="*/ 0 w 12096750"/>
              <a:gd name="connsiteY7" fmla="*/ 45720 h 2138363"/>
              <a:gd name="connsiteX0" fmla="*/ 12096750 w 12096750"/>
              <a:gd name="connsiteY0" fmla="*/ 2138363 h 2138363"/>
              <a:gd name="connsiteX1" fmla="*/ 10765155 w 12096750"/>
              <a:gd name="connsiteY1" fmla="*/ 1508760 h 2138363"/>
              <a:gd name="connsiteX2" fmla="*/ 9965055 w 12096750"/>
              <a:gd name="connsiteY2" fmla="*/ 1440180 h 2138363"/>
              <a:gd name="connsiteX3" fmla="*/ 8669655 w 12096750"/>
              <a:gd name="connsiteY3" fmla="*/ 1386840 h 2138363"/>
              <a:gd name="connsiteX4" fmla="*/ 7633335 w 12096750"/>
              <a:gd name="connsiteY4" fmla="*/ 899160 h 2138363"/>
              <a:gd name="connsiteX5" fmla="*/ 6574155 w 12096750"/>
              <a:gd name="connsiteY5" fmla="*/ 198120 h 2138363"/>
              <a:gd name="connsiteX6" fmla="*/ 5766435 w 12096750"/>
              <a:gd name="connsiteY6" fmla="*/ 0 h 2138363"/>
              <a:gd name="connsiteX7" fmla="*/ 0 w 12096750"/>
              <a:gd name="connsiteY7" fmla="*/ 45720 h 2138363"/>
              <a:gd name="connsiteX0" fmla="*/ 11865841 w 11865841"/>
              <a:gd name="connsiteY0" fmla="*/ 2161454 h 2161454"/>
              <a:gd name="connsiteX1" fmla="*/ 10765155 w 11865841"/>
              <a:gd name="connsiteY1" fmla="*/ 1508760 h 2161454"/>
              <a:gd name="connsiteX2" fmla="*/ 9965055 w 11865841"/>
              <a:gd name="connsiteY2" fmla="*/ 1440180 h 2161454"/>
              <a:gd name="connsiteX3" fmla="*/ 8669655 w 11865841"/>
              <a:gd name="connsiteY3" fmla="*/ 1386840 h 2161454"/>
              <a:gd name="connsiteX4" fmla="*/ 7633335 w 11865841"/>
              <a:gd name="connsiteY4" fmla="*/ 899160 h 2161454"/>
              <a:gd name="connsiteX5" fmla="*/ 6574155 w 11865841"/>
              <a:gd name="connsiteY5" fmla="*/ 198120 h 2161454"/>
              <a:gd name="connsiteX6" fmla="*/ 5766435 w 11865841"/>
              <a:gd name="connsiteY6" fmla="*/ 0 h 2161454"/>
              <a:gd name="connsiteX7" fmla="*/ 0 w 11865841"/>
              <a:gd name="connsiteY7" fmla="*/ 45720 h 2161454"/>
              <a:gd name="connsiteX0" fmla="*/ 11865841 w 11865841"/>
              <a:gd name="connsiteY0" fmla="*/ 2161454 h 2161454"/>
              <a:gd name="connsiteX1" fmla="*/ 9965055 w 11865841"/>
              <a:gd name="connsiteY1" fmla="*/ 1440180 h 2161454"/>
              <a:gd name="connsiteX2" fmla="*/ 8669655 w 11865841"/>
              <a:gd name="connsiteY2" fmla="*/ 1386840 h 2161454"/>
              <a:gd name="connsiteX3" fmla="*/ 7633335 w 11865841"/>
              <a:gd name="connsiteY3" fmla="*/ 899160 h 2161454"/>
              <a:gd name="connsiteX4" fmla="*/ 6574155 w 11865841"/>
              <a:gd name="connsiteY4" fmla="*/ 198120 h 2161454"/>
              <a:gd name="connsiteX5" fmla="*/ 5766435 w 11865841"/>
              <a:gd name="connsiteY5" fmla="*/ 0 h 2161454"/>
              <a:gd name="connsiteX6" fmla="*/ 0 w 11865841"/>
              <a:gd name="connsiteY6" fmla="*/ 45720 h 2161454"/>
              <a:gd name="connsiteX0" fmla="*/ 11865841 w 11865841"/>
              <a:gd name="connsiteY0" fmla="*/ 2161454 h 2161454"/>
              <a:gd name="connsiteX1" fmla="*/ 9965055 w 11865841"/>
              <a:gd name="connsiteY1" fmla="*/ 1440180 h 2161454"/>
              <a:gd name="connsiteX2" fmla="*/ 8669655 w 11865841"/>
              <a:gd name="connsiteY2" fmla="*/ 1386840 h 2161454"/>
              <a:gd name="connsiteX3" fmla="*/ 7633335 w 11865841"/>
              <a:gd name="connsiteY3" fmla="*/ 899160 h 2161454"/>
              <a:gd name="connsiteX4" fmla="*/ 6574155 w 11865841"/>
              <a:gd name="connsiteY4" fmla="*/ 198120 h 2161454"/>
              <a:gd name="connsiteX5" fmla="*/ 5766435 w 11865841"/>
              <a:gd name="connsiteY5" fmla="*/ 0 h 2161454"/>
              <a:gd name="connsiteX6" fmla="*/ 0 w 11865841"/>
              <a:gd name="connsiteY6" fmla="*/ 45720 h 2161454"/>
              <a:gd name="connsiteX0" fmla="*/ 11865841 w 11865841"/>
              <a:gd name="connsiteY0" fmla="*/ 2161454 h 2161454"/>
              <a:gd name="connsiteX1" fmla="*/ 9965055 w 11865841"/>
              <a:gd name="connsiteY1" fmla="*/ 1440180 h 2161454"/>
              <a:gd name="connsiteX2" fmla="*/ 8669655 w 11865841"/>
              <a:gd name="connsiteY2" fmla="*/ 1386840 h 2161454"/>
              <a:gd name="connsiteX3" fmla="*/ 7633335 w 11865841"/>
              <a:gd name="connsiteY3" fmla="*/ 899160 h 2161454"/>
              <a:gd name="connsiteX4" fmla="*/ 6574155 w 11865841"/>
              <a:gd name="connsiteY4" fmla="*/ 198120 h 2161454"/>
              <a:gd name="connsiteX5" fmla="*/ 5766435 w 11865841"/>
              <a:gd name="connsiteY5" fmla="*/ 0 h 2161454"/>
              <a:gd name="connsiteX6" fmla="*/ 0 w 11865841"/>
              <a:gd name="connsiteY6" fmla="*/ 45720 h 2161454"/>
              <a:gd name="connsiteX0" fmla="*/ 11865841 w 11865841"/>
              <a:gd name="connsiteY0" fmla="*/ 2161454 h 2161454"/>
              <a:gd name="connsiteX1" fmla="*/ 9965055 w 11865841"/>
              <a:gd name="connsiteY1" fmla="*/ 1440180 h 2161454"/>
              <a:gd name="connsiteX2" fmla="*/ 8669655 w 11865841"/>
              <a:gd name="connsiteY2" fmla="*/ 1386840 h 2161454"/>
              <a:gd name="connsiteX3" fmla="*/ 7633335 w 11865841"/>
              <a:gd name="connsiteY3" fmla="*/ 899160 h 2161454"/>
              <a:gd name="connsiteX4" fmla="*/ 6574155 w 11865841"/>
              <a:gd name="connsiteY4" fmla="*/ 198120 h 2161454"/>
              <a:gd name="connsiteX5" fmla="*/ 5766435 w 11865841"/>
              <a:gd name="connsiteY5" fmla="*/ 0 h 2161454"/>
              <a:gd name="connsiteX6" fmla="*/ 0 w 11865841"/>
              <a:gd name="connsiteY6" fmla="*/ 45720 h 2161454"/>
              <a:gd name="connsiteX0" fmla="*/ 11725228 w 11725228"/>
              <a:gd name="connsiteY0" fmla="*/ 1921584 h 1921584"/>
              <a:gd name="connsiteX1" fmla="*/ 9965055 w 11725228"/>
              <a:gd name="connsiteY1" fmla="*/ 1440180 h 1921584"/>
              <a:gd name="connsiteX2" fmla="*/ 8669655 w 11725228"/>
              <a:gd name="connsiteY2" fmla="*/ 1386840 h 1921584"/>
              <a:gd name="connsiteX3" fmla="*/ 7633335 w 11725228"/>
              <a:gd name="connsiteY3" fmla="*/ 899160 h 1921584"/>
              <a:gd name="connsiteX4" fmla="*/ 6574155 w 11725228"/>
              <a:gd name="connsiteY4" fmla="*/ 198120 h 1921584"/>
              <a:gd name="connsiteX5" fmla="*/ 5766435 w 11725228"/>
              <a:gd name="connsiteY5" fmla="*/ 0 h 1921584"/>
              <a:gd name="connsiteX6" fmla="*/ 0 w 11725228"/>
              <a:gd name="connsiteY6" fmla="*/ 45720 h 1921584"/>
              <a:gd name="connsiteX0" fmla="*/ 11725228 w 11725228"/>
              <a:gd name="connsiteY0" fmla="*/ 1921584 h 1921584"/>
              <a:gd name="connsiteX1" fmla="*/ 9965055 w 11725228"/>
              <a:gd name="connsiteY1" fmla="*/ 1440180 h 1921584"/>
              <a:gd name="connsiteX2" fmla="*/ 8669655 w 11725228"/>
              <a:gd name="connsiteY2" fmla="*/ 1386840 h 1921584"/>
              <a:gd name="connsiteX3" fmla="*/ 7633335 w 11725228"/>
              <a:gd name="connsiteY3" fmla="*/ 899160 h 1921584"/>
              <a:gd name="connsiteX4" fmla="*/ 6574155 w 11725228"/>
              <a:gd name="connsiteY4" fmla="*/ 198120 h 1921584"/>
              <a:gd name="connsiteX5" fmla="*/ 5766435 w 11725228"/>
              <a:gd name="connsiteY5" fmla="*/ 0 h 1921584"/>
              <a:gd name="connsiteX6" fmla="*/ 0 w 11725228"/>
              <a:gd name="connsiteY6" fmla="*/ 45720 h 1921584"/>
              <a:gd name="connsiteX0" fmla="*/ 11725228 w 11725228"/>
              <a:gd name="connsiteY0" fmla="*/ 1921584 h 1921584"/>
              <a:gd name="connsiteX1" fmla="*/ 9965055 w 11725228"/>
              <a:gd name="connsiteY1" fmla="*/ 1440180 h 1921584"/>
              <a:gd name="connsiteX2" fmla="*/ 8669655 w 11725228"/>
              <a:gd name="connsiteY2" fmla="*/ 1386840 h 1921584"/>
              <a:gd name="connsiteX3" fmla="*/ 7633335 w 11725228"/>
              <a:gd name="connsiteY3" fmla="*/ 899160 h 1921584"/>
              <a:gd name="connsiteX4" fmla="*/ 6574155 w 11725228"/>
              <a:gd name="connsiteY4" fmla="*/ 198120 h 1921584"/>
              <a:gd name="connsiteX5" fmla="*/ 5766435 w 11725228"/>
              <a:gd name="connsiteY5" fmla="*/ 0 h 1921584"/>
              <a:gd name="connsiteX6" fmla="*/ 0 w 11725228"/>
              <a:gd name="connsiteY6" fmla="*/ 45720 h 1921584"/>
              <a:gd name="connsiteX0" fmla="*/ 11841027 w 11841027"/>
              <a:gd name="connsiteY0" fmla="*/ 1921584 h 1921584"/>
              <a:gd name="connsiteX1" fmla="*/ 10080854 w 11841027"/>
              <a:gd name="connsiteY1" fmla="*/ 1440180 h 1921584"/>
              <a:gd name="connsiteX2" fmla="*/ 8785454 w 11841027"/>
              <a:gd name="connsiteY2" fmla="*/ 1386840 h 1921584"/>
              <a:gd name="connsiteX3" fmla="*/ 7749134 w 11841027"/>
              <a:gd name="connsiteY3" fmla="*/ 899160 h 1921584"/>
              <a:gd name="connsiteX4" fmla="*/ 6689954 w 11841027"/>
              <a:gd name="connsiteY4" fmla="*/ 198120 h 1921584"/>
              <a:gd name="connsiteX5" fmla="*/ 5882234 w 11841027"/>
              <a:gd name="connsiteY5" fmla="*/ 0 h 1921584"/>
              <a:gd name="connsiteX6" fmla="*/ 0 w 11841027"/>
              <a:gd name="connsiteY6" fmla="*/ 45720 h 192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1027" h="1921584">
                <a:moveTo>
                  <a:pt x="11841027" y="1921584"/>
                </a:moveTo>
                <a:cubicBezTo>
                  <a:pt x="11378859" y="1622435"/>
                  <a:pt x="10656286" y="1454861"/>
                  <a:pt x="10080854" y="1440180"/>
                </a:cubicBezTo>
                <a:cubicBezTo>
                  <a:pt x="9564020" y="1426994"/>
                  <a:pt x="9174074" y="1477010"/>
                  <a:pt x="8785454" y="1386840"/>
                </a:cubicBezTo>
                <a:cubicBezTo>
                  <a:pt x="8396834" y="1296670"/>
                  <a:pt x="8098384" y="1097280"/>
                  <a:pt x="7749134" y="899160"/>
                </a:cubicBezTo>
                <a:cubicBezTo>
                  <a:pt x="7399884" y="701040"/>
                  <a:pt x="6855054" y="303530"/>
                  <a:pt x="6689954" y="198120"/>
                </a:cubicBezTo>
                <a:cubicBezTo>
                  <a:pt x="6524854" y="92710"/>
                  <a:pt x="6215926" y="0"/>
                  <a:pt x="5882234" y="0"/>
                </a:cubicBezTo>
                <a:lnTo>
                  <a:pt x="0" y="45720"/>
                </a:lnTo>
              </a:path>
            </a:pathLst>
          </a:custGeom>
          <a:noFill/>
          <a:ln w="44450">
            <a:solidFill>
              <a:srgbClr val="FFB81C"/>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7" name="Freeform: Shape 6">
            <a:extLst>
              <a:ext uri="{FF2B5EF4-FFF2-40B4-BE49-F238E27FC236}">
                <a16:creationId xmlns:a16="http://schemas.microsoft.com/office/drawing/2014/main" id="{3288E49F-431C-4C64-8492-006488498F22}"/>
              </a:ext>
            </a:extLst>
          </p:cNvPr>
          <p:cNvSpPr/>
          <p:nvPr/>
        </p:nvSpPr>
        <p:spPr>
          <a:xfrm>
            <a:off x="350701" y="3066304"/>
            <a:ext cx="9204977" cy="1549301"/>
          </a:xfrm>
          <a:custGeom>
            <a:avLst/>
            <a:gdLst>
              <a:gd name="connsiteX0" fmla="*/ 8450580 w 8450580"/>
              <a:gd name="connsiteY0" fmla="*/ 2000304 h 2000304"/>
              <a:gd name="connsiteX1" fmla="*/ 7719060 w 8450580"/>
              <a:gd name="connsiteY1" fmla="*/ 1680264 h 2000304"/>
              <a:gd name="connsiteX2" fmla="*/ 6888480 w 8450580"/>
              <a:gd name="connsiteY2" fmla="*/ 1611684 h 2000304"/>
              <a:gd name="connsiteX3" fmla="*/ 5600700 w 8450580"/>
              <a:gd name="connsiteY3" fmla="*/ 1588824 h 2000304"/>
              <a:gd name="connsiteX4" fmla="*/ 4541520 w 8450580"/>
              <a:gd name="connsiteY4" fmla="*/ 1047804 h 2000304"/>
              <a:gd name="connsiteX5" fmla="*/ 3528060 w 8450580"/>
              <a:gd name="connsiteY5" fmla="*/ 369624 h 2000304"/>
              <a:gd name="connsiteX6" fmla="*/ 3078480 w 8450580"/>
              <a:gd name="connsiteY6" fmla="*/ 171504 h 2000304"/>
              <a:gd name="connsiteX7" fmla="*/ 0 w 8450580"/>
              <a:gd name="connsiteY7" fmla="*/ 194364 h 2000304"/>
              <a:gd name="connsiteX0" fmla="*/ 11010900 w 11010900"/>
              <a:gd name="connsiteY0" fmla="*/ 1983405 h 1983405"/>
              <a:gd name="connsiteX1" fmla="*/ 10279380 w 11010900"/>
              <a:gd name="connsiteY1" fmla="*/ 1663365 h 1983405"/>
              <a:gd name="connsiteX2" fmla="*/ 9448800 w 11010900"/>
              <a:gd name="connsiteY2" fmla="*/ 1594785 h 1983405"/>
              <a:gd name="connsiteX3" fmla="*/ 8161020 w 11010900"/>
              <a:gd name="connsiteY3" fmla="*/ 1571925 h 1983405"/>
              <a:gd name="connsiteX4" fmla="*/ 7101840 w 11010900"/>
              <a:gd name="connsiteY4" fmla="*/ 1030905 h 1983405"/>
              <a:gd name="connsiteX5" fmla="*/ 6088380 w 11010900"/>
              <a:gd name="connsiteY5" fmla="*/ 352725 h 1983405"/>
              <a:gd name="connsiteX6" fmla="*/ 5638800 w 11010900"/>
              <a:gd name="connsiteY6" fmla="*/ 154605 h 1983405"/>
              <a:gd name="connsiteX7" fmla="*/ 0 w 11010900"/>
              <a:gd name="connsiteY7" fmla="*/ 200325 h 1983405"/>
              <a:gd name="connsiteX0" fmla="*/ 11010900 w 11010900"/>
              <a:gd name="connsiteY0" fmla="*/ 1835646 h 1835646"/>
              <a:gd name="connsiteX1" fmla="*/ 10279380 w 11010900"/>
              <a:gd name="connsiteY1" fmla="*/ 1515606 h 1835646"/>
              <a:gd name="connsiteX2" fmla="*/ 9448800 w 11010900"/>
              <a:gd name="connsiteY2" fmla="*/ 1447026 h 1835646"/>
              <a:gd name="connsiteX3" fmla="*/ 8161020 w 11010900"/>
              <a:gd name="connsiteY3" fmla="*/ 1424166 h 1835646"/>
              <a:gd name="connsiteX4" fmla="*/ 7101840 w 11010900"/>
              <a:gd name="connsiteY4" fmla="*/ 883146 h 1835646"/>
              <a:gd name="connsiteX5" fmla="*/ 6088380 w 11010900"/>
              <a:gd name="connsiteY5" fmla="*/ 204966 h 1835646"/>
              <a:gd name="connsiteX6" fmla="*/ 5638800 w 11010900"/>
              <a:gd name="connsiteY6" fmla="*/ 6846 h 1835646"/>
              <a:gd name="connsiteX7" fmla="*/ 0 w 11010900"/>
              <a:gd name="connsiteY7" fmla="*/ 52566 h 1835646"/>
              <a:gd name="connsiteX0" fmla="*/ 11010900 w 11010900"/>
              <a:gd name="connsiteY0" fmla="*/ 1835646 h 1835646"/>
              <a:gd name="connsiteX1" fmla="*/ 10279380 w 11010900"/>
              <a:gd name="connsiteY1" fmla="*/ 1515606 h 1835646"/>
              <a:gd name="connsiteX2" fmla="*/ 9448800 w 11010900"/>
              <a:gd name="connsiteY2" fmla="*/ 1447026 h 1835646"/>
              <a:gd name="connsiteX3" fmla="*/ 8161020 w 11010900"/>
              <a:gd name="connsiteY3" fmla="*/ 1424166 h 1835646"/>
              <a:gd name="connsiteX4" fmla="*/ 7101840 w 11010900"/>
              <a:gd name="connsiteY4" fmla="*/ 883146 h 1835646"/>
              <a:gd name="connsiteX5" fmla="*/ 6088380 w 11010900"/>
              <a:gd name="connsiteY5" fmla="*/ 204966 h 1835646"/>
              <a:gd name="connsiteX6" fmla="*/ 5638800 w 11010900"/>
              <a:gd name="connsiteY6" fmla="*/ 6846 h 1835646"/>
              <a:gd name="connsiteX7" fmla="*/ 0 w 11010900"/>
              <a:gd name="connsiteY7" fmla="*/ 52566 h 1835646"/>
              <a:gd name="connsiteX0" fmla="*/ 11010900 w 11010900"/>
              <a:gd name="connsiteY0" fmla="*/ 1835646 h 1835646"/>
              <a:gd name="connsiteX1" fmla="*/ 10279380 w 11010900"/>
              <a:gd name="connsiteY1" fmla="*/ 1515606 h 1835646"/>
              <a:gd name="connsiteX2" fmla="*/ 9448800 w 11010900"/>
              <a:gd name="connsiteY2" fmla="*/ 1447026 h 1835646"/>
              <a:gd name="connsiteX3" fmla="*/ 8161020 w 11010900"/>
              <a:gd name="connsiteY3" fmla="*/ 1424166 h 1835646"/>
              <a:gd name="connsiteX4" fmla="*/ 7101840 w 11010900"/>
              <a:gd name="connsiteY4" fmla="*/ 883146 h 1835646"/>
              <a:gd name="connsiteX5" fmla="*/ 6088380 w 11010900"/>
              <a:gd name="connsiteY5" fmla="*/ 204966 h 1835646"/>
              <a:gd name="connsiteX6" fmla="*/ 5280660 w 11010900"/>
              <a:gd name="connsiteY6" fmla="*/ 6846 h 1835646"/>
              <a:gd name="connsiteX7" fmla="*/ 0 w 11010900"/>
              <a:gd name="connsiteY7" fmla="*/ 52566 h 1835646"/>
              <a:gd name="connsiteX0" fmla="*/ 11010900 w 11010900"/>
              <a:gd name="connsiteY0" fmla="*/ 1830360 h 1830360"/>
              <a:gd name="connsiteX1" fmla="*/ 10279380 w 11010900"/>
              <a:gd name="connsiteY1" fmla="*/ 1510320 h 1830360"/>
              <a:gd name="connsiteX2" fmla="*/ 9448800 w 11010900"/>
              <a:gd name="connsiteY2" fmla="*/ 1441740 h 1830360"/>
              <a:gd name="connsiteX3" fmla="*/ 8161020 w 11010900"/>
              <a:gd name="connsiteY3" fmla="*/ 1418880 h 1830360"/>
              <a:gd name="connsiteX4" fmla="*/ 7101840 w 11010900"/>
              <a:gd name="connsiteY4" fmla="*/ 877860 h 1830360"/>
              <a:gd name="connsiteX5" fmla="*/ 6088380 w 11010900"/>
              <a:gd name="connsiteY5" fmla="*/ 199680 h 1830360"/>
              <a:gd name="connsiteX6" fmla="*/ 5280660 w 11010900"/>
              <a:gd name="connsiteY6" fmla="*/ 1560 h 1830360"/>
              <a:gd name="connsiteX7" fmla="*/ 0 w 11010900"/>
              <a:gd name="connsiteY7" fmla="*/ 47280 h 1830360"/>
              <a:gd name="connsiteX0" fmla="*/ 11010900 w 11010900"/>
              <a:gd name="connsiteY0" fmla="*/ 1830432 h 1830432"/>
              <a:gd name="connsiteX1" fmla="*/ 10279380 w 11010900"/>
              <a:gd name="connsiteY1" fmla="*/ 1510392 h 1830432"/>
              <a:gd name="connsiteX2" fmla="*/ 9448800 w 11010900"/>
              <a:gd name="connsiteY2" fmla="*/ 1441812 h 1830432"/>
              <a:gd name="connsiteX3" fmla="*/ 8161020 w 11010900"/>
              <a:gd name="connsiteY3" fmla="*/ 1418952 h 1830432"/>
              <a:gd name="connsiteX4" fmla="*/ 7147560 w 11010900"/>
              <a:gd name="connsiteY4" fmla="*/ 900792 h 1830432"/>
              <a:gd name="connsiteX5" fmla="*/ 6088380 w 11010900"/>
              <a:gd name="connsiteY5" fmla="*/ 199752 h 1830432"/>
              <a:gd name="connsiteX6" fmla="*/ 5280660 w 11010900"/>
              <a:gd name="connsiteY6" fmla="*/ 1632 h 1830432"/>
              <a:gd name="connsiteX7" fmla="*/ 0 w 11010900"/>
              <a:gd name="connsiteY7" fmla="*/ 47352 h 1830432"/>
              <a:gd name="connsiteX0" fmla="*/ 11010900 w 11010900"/>
              <a:gd name="connsiteY0" fmla="*/ 1830432 h 1830432"/>
              <a:gd name="connsiteX1" fmla="*/ 10279380 w 11010900"/>
              <a:gd name="connsiteY1" fmla="*/ 1510392 h 1830432"/>
              <a:gd name="connsiteX2" fmla="*/ 9448800 w 11010900"/>
              <a:gd name="connsiteY2" fmla="*/ 1441812 h 1830432"/>
              <a:gd name="connsiteX3" fmla="*/ 8183880 w 11010900"/>
              <a:gd name="connsiteY3" fmla="*/ 1388472 h 1830432"/>
              <a:gd name="connsiteX4" fmla="*/ 7147560 w 11010900"/>
              <a:gd name="connsiteY4" fmla="*/ 900792 h 1830432"/>
              <a:gd name="connsiteX5" fmla="*/ 6088380 w 11010900"/>
              <a:gd name="connsiteY5" fmla="*/ 199752 h 1830432"/>
              <a:gd name="connsiteX6" fmla="*/ 5280660 w 11010900"/>
              <a:gd name="connsiteY6" fmla="*/ 1632 h 1830432"/>
              <a:gd name="connsiteX7" fmla="*/ 0 w 11010900"/>
              <a:gd name="connsiteY7" fmla="*/ 47352 h 1830432"/>
              <a:gd name="connsiteX0" fmla="*/ 11010900 w 11010900"/>
              <a:gd name="connsiteY0" fmla="*/ 1830432 h 1830432"/>
              <a:gd name="connsiteX1" fmla="*/ 10279380 w 11010900"/>
              <a:gd name="connsiteY1" fmla="*/ 1510392 h 1830432"/>
              <a:gd name="connsiteX2" fmla="*/ 9448800 w 11010900"/>
              <a:gd name="connsiteY2" fmla="*/ 1411332 h 1830432"/>
              <a:gd name="connsiteX3" fmla="*/ 8183880 w 11010900"/>
              <a:gd name="connsiteY3" fmla="*/ 1388472 h 1830432"/>
              <a:gd name="connsiteX4" fmla="*/ 7147560 w 11010900"/>
              <a:gd name="connsiteY4" fmla="*/ 900792 h 1830432"/>
              <a:gd name="connsiteX5" fmla="*/ 6088380 w 11010900"/>
              <a:gd name="connsiteY5" fmla="*/ 199752 h 1830432"/>
              <a:gd name="connsiteX6" fmla="*/ 5280660 w 11010900"/>
              <a:gd name="connsiteY6" fmla="*/ 1632 h 1830432"/>
              <a:gd name="connsiteX7" fmla="*/ 0 w 11010900"/>
              <a:gd name="connsiteY7" fmla="*/ 47352 h 1830432"/>
              <a:gd name="connsiteX0" fmla="*/ 11010900 w 11010900"/>
              <a:gd name="connsiteY0" fmla="*/ 1830432 h 1830432"/>
              <a:gd name="connsiteX1" fmla="*/ 10279380 w 11010900"/>
              <a:gd name="connsiteY1" fmla="*/ 1510392 h 1830432"/>
              <a:gd name="connsiteX2" fmla="*/ 9479280 w 11010900"/>
              <a:gd name="connsiteY2" fmla="*/ 1441812 h 1830432"/>
              <a:gd name="connsiteX3" fmla="*/ 8183880 w 11010900"/>
              <a:gd name="connsiteY3" fmla="*/ 1388472 h 1830432"/>
              <a:gd name="connsiteX4" fmla="*/ 7147560 w 11010900"/>
              <a:gd name="connsiteY4" fmla="*/ 900792 h 1830432"/>
              <a:gd name="connsiteX5" fmla="*/ 6088380 w 11010900"/>
              <a:gd name="connsiteY5" fmla="*/ 199752 h 1830432"/>
              <a:gd name="connsiteX6" fmla="*/ 5280660 w 11010900"/>
              <a:gd name="connsiteY6" fmla="*/ 1632 h 1830432"/>
              <a:gd name="connsiteX7" fmla="*/ 0 w 11010900"/>
              <a:gd name="connsiteY7" fmla="*/ 47352 h 1830432"/>
              <a:gd name="connsiteX0" fmla="*/ 11010900 w 11010900"/>
              <a:gd name="connsiteY0" fmla="*/ 1835943 h 1835943"/>
              <a:gd name="connsiteX1" fmla="*/ 10279380 w 11010900"/>
              <a:gd name="connsiteY1" fmla="*/ 1515903 h 1835943"/>
              <a:gd name="connsiteX2" fmla="*/ 9479280 w 11010900"/>
              <a:gd name="connsiteY2" fmla="*/ 1447323 h 1835943"/>
              <a:gd name="connsiteX3" fmla="*/ 8183880 w 11010900"/>
              <a:gd name="connsiteY3" fmla="*/ 1393983 h 1835943"/>
              <a:gd name="connsiteX4" fmla="*/ 7147560 w 11010900"/>
              <a:gd name="connsiteY4" fmla="*/ 906303 h 1835943"/>
              <a:gd name="connsiteX5" fmla="*/ 6100286 w 11010900"/>
              <a:gd name="connsiteY5" fmla="*/ 210025 h 1835943"/>
              <a:gd name="connsiteX6" fmla="*/ 5280660 w 11010900"/>
              <a:gd name="connsiteY6" fmla="*/ 7143 h 1835943"/>
              <a:gd name="connsiteX7" fmla="*/ 0 w 11010900"/>
              <a:gd name="connsiteY7" fmla="*/ 52863 h 1835943"/>
              <a:gd name="connsiteX0" fmla="*/ 11010900 w 11010900"/>
              <a:gd name="connsiteY0" fmla="*/ 1829071 h 1829071"/>
              <a:gd name="connsiteX1" fmla="*/ 10279380 w 11010900"/>
              <a:gd name="connsiteY1" fmla="*/ 1509031 h 1829071"/>
              <a:gd name="connsiteX2" fmla="*/ 9479280 w 11010900"/>
              <a:gd name="connsiteY2" fmla="*/ 1440451 h 1829071"/>
              <a:gd name="connsiteX3" fmla="*/ 8183880 w 11010900"/>
              <a:gd name="connsiteY3" fmla="*/ 1387111 h 1829071"/>
              <a:gd name="connsiteX4" fmla="*/ 7147560 w 11010900"/>
              <a:gd name="connsiteY4" fmla="*/ 899431 h 1829071"/>
              <a:gd name="connsiteX5" fmla="*/ 6100286 w 11010900"/>
              <a:gd name="connsiteY5" fmla="*/ 203153 h 1829071"/>
              <a:gd name="connsiteX6" fmla="*/ 5280660 w 11010900"/>
              <a:gd name="connsiteY6" fmla="*/ 271 h 1829071"/>
              <a:gd name="connsiteX7" fmla="*/ 0 w 11010900"/>
              <a:gd name="connsiteY7" fmla="*/ 45991 h 1829071"/>
              <a:gd name="connsiteX0" fmla="*/ 11010900 w 11010900"/>
              <a:gd name="connsiteY0" fmla="*/ 1828800 h 1828800"/>
              <a:gd name="connsiteX1" fmla="*/ 10279380 w 11010900"/>
              <a:gd name="connsiteY1" fmla="*/ 1508760 h 1828800"/>
              <a:gd name="connsiteX2" fmla="*/ 9479280 w 11010900"/>
              <a:gd name="connsiteY2" fmla="*/ 1440180 h 1828800"/>
              <a:gd name="connsiteX3" fmla="*/ 8183880 w 11010900"/>
              <a:gd name="connsiteY3" fmla="*/ 1386840 h 1828800"/>
              <a:gd name="connsiteX4" fmla="*/ 7147560 w 11010900"/>
              <a:gd name="connsiteY4" fmla="*/ 899160 h 1828800"/>
              <a:gd name="connsiteX5" fmla="*/ 6100286 w 11010900"/>
              <a:gd name="connsiteY5" fmla="*/ 202882 h 1828800"/>
              <a:gd name="connsiteX6" fmla="*/ 5280660 w 11010900"/>
              <a:gd name="connsiteY6" fmla="*/ 0 h 1828800"/>
              <a:gd name="connsiteX7" fmla="*/ 0 w 11010900"/>
              <a:gd name="connsiteY7" fmla="*/ 45720 h 1828800"/>
              <a:gd name="connsiteX0" fmla="*/ 11010900 w 11010900"/>
              <a:gd name="connsiteY0" fmla="*/ 1828800 h 1828800"/>
              <a:gd name="connsiteX1" fmla="*/ 10279380 w 11010900"/>
              <a:gd name="connsiteY1" fmla="*/ 1508760 h 1828800"/>
              <a:gd name="connsiteX2" fmla="*/ 9479280 w 11010900"/>
              <a:gd name="connsiteY2" fmla="*/ 1440180 h 1828800"/>
              <a:gd name="connsiteX3" fmla="*/ 8183880 w 11010900"/>
              <a:gd name="connsiteY3" fmla="*/ 1386840 h 1828800"/>
              <a:gd name="connsiteX4" fmla="*/ 7147560 w 11010900"/>
              <a:gd name="connsiteY4" fmla="*/ 899160 h 1828800"/>
              <a:gd name="connsiteX5" fmla="*/ 6100286 w 11010900"/>
              <a:gd name="connsiteY5" fmla="*/ 202882 h 1828800"/>
              <a:gd name="connsiteX6" fmla="*/ 5280660 w 11010900"/>
              <a:gd name="connsiteY6" fmla="*/ 0 h 1828800"/>
              <a:gd name="connsiteX7" fmla="*/ 0 w 11010900"/>
              <a:gd name="connsiteY7" fmla="*/ 45720 h 1828800"/>
              <a:gd name="connsiteX0" fmla="*/ 11010900 w 11010900"/>
              <a:gd name="connsiteY0" fmla="*/ 1882775 h 1882775"/>
              <a:gd name="connsiteX1" fmla="*/ 10279380 w 11010900"/>
              <a:gd name="connsiteY1" fmla="*/ 1508760 h 1882775"/>
              <a:gd name="connsiteX2" fmla="*/ 9479280 w 11010900"/>
              <a:gd name="connsiteY2" fmla="*/ 1440180 h 1882775"/>
              <a:gd name="connsiteX3" fmla="*/ 8183880 w 11010900"/>
              <a:gd name="connsiteY3" fmla="*/ 1386840 h 1882775"/>
              <a:gd name="connsiteX4" fmla="*/ 7147560 w 11010900"/>
              <a:gd name="connsiteY4" fmla="*/ 899160 h 1882775"/>
              <a:gd name="connsiteX5" fmla="*/ 6100286 w 11010900"/>
              <a:gd name="connsiteY5" fmla="*/ 202882 h 1882775"/>
              <a:gd name="connsiteX6" fmla="*/ 5280660 w 11010900"/>
              <a:gd name="connsiteY6" fmla="*/ 0 h 1882775"/>
              <a:gd name="connsiteX7" fmla="*/ 0 w 11010900"/>
              <a:gd name="connsiteY7" fmla="*/ 45720 h 1882775"/>
              <a:gd name="connsiteX0" fmla="*/ 11010900 w 11010900"/>
              <a:gd name="connsiteY0" fmla="*/ 1882775 h 1882775"/>
              <a:gd name="connsiteX1" fmla="*/ 10279380 w 11010900"/>
              <a:gd name="connsiteY1" fmla="*/ 1508760 h 1882775"/>
              <a:gd name="connsiteX2" fmla="*/ 9479280 w 11010900"/>
              <a:gd name="connsiteY2" fmla="*/ 1440180 h 1882775"/>
              <a:gd name="connsiteX3" fmla="*/ 8183880 w 11010900"/>
              <a:gd name="connsiteY3" fmla="*/ 1386840 h 1882775"/>
              <a:gd name="connsiteX4" fmla="*/ 7147560 w 11010900"/>
              <a:gd name="connsiteY4" fmla="*/ 899160 h 1882775"/>
              <a:gd name="connsiteX5" fmla="*/ 6100286 w 11010900"/>
              <a:gd name="connsiteY5" fmla="*/ 202882 h 1882775"/>
              <a:gd name="connsiteX6" fmla="*/ 5280660 w 11010900"/>
              <a:gd name="connsiteY6" fmla="*/ 0 h 1882775"/>
              <a:gd name="connsiteX7" fmla="*/ 0 w 11010900"/>
              <a:gd name="connsiteY7" fmla="*/ 45720 h 1882775"/>
              <a:gd name="connsiteX0" fmla="*/ 11010900 w 11010900"/>
              <a:gd name="connsiteY0" fmla="*/ 1882775 h 1882775"/>
              <a:gd name="connsiteX1" fmla="*/ 10279380 w 11010900"/>
              <a:gd name="connsiteY1" fmla="*/ 1508760 h 1882775"/>
              <a:gd name="connsiteX2" fmla="*/ 9479280 w 11010900"/>
              <a:gd name="connsiteY2" fmla="*/ 1440180 h 1882775"/>
              <a:gd name="connsiteX3" fmla="*/ 8183880 w 11010900"/>
              <a:gd name="connsiteY3" fmla="*/ 1386840 h 1882775"/>
              <a:gd name="connsiteX4" fmla="*/ 7147560 w 11010900"/>
              <a:gd name="connsiteY4" fmla="*/ 899160 h 1882775"/>
              <a:gd name="connsiteX5" fmla="*/ 6100286 w 11010900"/>
              <a:gd name="connsiteY5" fmla="*/ 202882 h 1882775"/>
              <a:gd name="connsiteX6" fmla="*/ 5280660 w 11010900"/>
              <a:gd name="connsiteY6" fmla="*/ 0 h 1882775"/>
              <a:gd name="connsiteX7" fmla="*/ 0 w 11010900"/>
              <a:gd name="connsiteY7" fmla="*/ 45720 h 1882775"/>
              <a:gd name="connsiteX0" fmla="*/ 11058525 w 11058525"/>
              <a:gd name="connsiteY0" fmla="*/ 1882775 h 1882775"/>
              <a:gd name="connsiteX1" fmla="*/ 10327005 w 11058525"/>
              <a:gd name="connsiteY1" fmla="*/ 1508760 h 1882775"/>
              <a:gd name="connsiteX2" fmla="*/ 9526905 w 11058525"/>
              <a:gd name="connsiteY2" fmla="*/ 1440180 h 1882775"/>
              <a:gd name="connsiteX3" fmla="*/ 8231505 w 11058525"/>
              <a:gd name="connsiteY3" fmla="*/ 1386840 h 1882775"/>
              <a:gd name="connsiteX4" fmla="*/ 7195185 w 11058525"/>
              <a:gd name="connsiteY4" fmla="*/ 899160 h 1882775"/>
              <a:gd name="connsiteX5" fmla="*/ 6147911 w 11058525"/>
              <a:gd name="connsiteY5" fmla="*/ 202882 h 1882775"/>
              <a:gd name="connsiteX6" fmla="*/ 5328285 w 11058525"/>
              <a:gd name="connsiteY6" fmla="*/ 0 h 1882775"/>
              <a:gd name="connsiteX7" fmla="*/ 0 w 11058525"/>
              <a:gd name="connsiteY7" fmla="*/ 90170 h 1882775"/>
              <a:gd name="connsiteX0" fmla="*/ 11058525 w 11058525"/>
              <a:gd name="connsiteY0" fmla="*/ 1882775 h 1882775"/>
              <a:gd name="connsiteX1" fmla="*/ 10327005 w 11058525"/>
              <a:gd name="connsiteY1" fmla="*/ 1508760 h 1882775"/>
              <a:gd name="connsiteX2" fmla="*/ 9526905 w 11058525"/>
              <a:gd name="connsiteY2" fmla="*/ 1440180 h 1882775"/>
              <a:gd name="connsiteX3" fmla="*/ 8231505 w 11058525"/>
              <a:gd name="connsiteY3" fmla="*/ 1386840 h 1882775"/>
              <a:gd name="connsiteX4" fmla="*/ 7195185 w 11058525"/>
              <a:gd name="connsiteY4" fmla="*/ 899160 h 1882775"/>
              <a:gd name="connsiteX5" fmla="*/ 6147911 w 11058525"/>
              <a:gd name="connsiteY5" fmla="*/ 202882 h 1882775"/>
              <a:gd name="connsiteX6" fmla="*/ 5328285 w 11058525"/>
              <a:gd name="connsiteY6" fmla="*/ 0 h 1882775"/>
              <a:gd name="connsiteX7" fmla="*/ 0 w 11058525"/>
              <a:gd name="connsiteY7" fmla="*/ 90170 h 1882775"/>
              <a:gd name="connsiteX0" fmla="*/ 11058525 w 11058525"/>
              <a:gd name="connsiteY0" fmla="*/ 1882775 h 1882775"/>
              <a:gd name="connsiteX1" fmla="*/ 10327005 w 11058525"/>
              <a:gd name="connsiteY1" fmla="*/ 1508760 h 1882775"/>
              <a:gd name="connsiteX2" fmla="*/ 9526905 w 11058525"/>
              <a:gd name="connsiteY2" fmla="*/ 1440180 h 1882775"/>
              <a:gd name="connsiteX3" fmla="*/ 8231505 w 11058525"/>
              <a:gd name="connsiteY3" fmla="*/ 1386840 h 1882775"/>
              <a:gd name="connsiteX4" fmla="*/ 7195185 w 11058525"/>
              <a:gd name="connsiteY4" fmla="*/ 899160 h 1882775"/>
              <a:gd name="connsiteX5" fmla="*/ 6147911 w 11058525"/>
              <a:gd name="connsiteY5" fmla="*/ 202882 h 1882775"/>
              <a:gd name="connsiteX6" fmla="*/ 5328285 w 11058525"/>
              <a:gd name="connsiteY6" fmla="*/ 0 h 1882775"/>
              <a:gd name="connsiteX7" fmla="*/ 0 w 11058525"/>
              <a:gd name="connsiteY7" fmla="*/ 90170 h 1882775"/>
              <a:gd name="connsiteX0" fmla="*/ 11039475 w 11039475"/>
              <a:gd name="connsiteY0" fmla="*/ 1891302 h 1891302"/>
              <a:gd name="connsiteX1" fmla="*/ 10307955 w 11039475"/>
              <a:gd name="connsiteY1" fmla="*/ 1517287 h 1891302"/>
              <a:gd name="connsiteX2" fmla="*/ 9507855 w 11039475"/>
              <a:gd name="connsiteY2" fmla="*/ 1448707 h 1891302"/>
              <a:gd name="connsiteX3" fmla="*/ 8212455 w 11039475"/>
              <a:gd name="connsiteY3" fmla="*/ 1395367 h 1891302"/>
              <a:gd name="connsiteX4" fmla="*/ 7176135 w 11039475"/>
              <a:gd name="connsiteY4" fmla="*/ 907687 h 1891302"/>
              <a:gd name="connsiteX5" fmla="*/ 6128861 w 11039475"/>
              <a:gd name="connsiteY5" fmla="*/ 211409 h 1891302"/>
              <a:gd name="connsiteX6" fmla="*/ 5309235 w 11039475"/>
              <a:gd name="connsiteY6" fmla="*/ 8527 h 1891302"/>
              <a:gd name="connsiteX7" fmla="*/ 0 w 11039475"/>
              <a:gd name="connsiteY7" fmla="*/ 41547 h 1891302"/>
              <a:gd name="connsiteX0" fmla="*/ 11039475 w 11039475"/>
              <a:gd name="connsiteY0" fmla="*/ 2077889 h 2077889"/>
              <a:gd name="connsiteX1" fmla="*/ 10307955 w 11039475"/>
              <a:gd name="connsiteY1" fmla="*/ 1703874 h 2077889"/>
              <a:gd name="connsiteX2" fmla="*/ 9507855 w 11039475"/>
              <a:gd name="connsiteY2" fmla="*/ 1635294 h 2077889"/>
              <a:gd name="connsiteX3" fmla="*/ 8212455 w 11039475"/>
              <a:gd name="connsiteY3" fmla="*/ 1581954 h 2077889"/>
              <a:gd name="connsiteX4" fmla="*/ 7176135 w 11039475"/>
              <a:gd name="connsiteY4" fmla="*/ 1094274 h 2077889"/>
              <a:gd name="connsiteX5" fmla="*/ 6128861 w 11039475"/>
              <a:gd name="connsiteY5" fmla="*/ 397996 h 2077889"/>
              <a:gd name="connsiteX6" fmla="*/ 5309235 w 11039475"/>
              <a:gd name="connsiteY6" fmla="*/ 195114 h 2077889"/>
              <a:gd name="connsiteX7" fmla="*/ 0 w 11039475"/>
              <a:gd name="connsiteY7" fmla="*/ 228134 h 2077889"/>
              <a:gd name="connsiteX0" fmla="*/ 11049000 w 11049000"/>
              <a:gd name="connsiteY0" fmla="*/ 2043057 h 2043057"/>
              <a:gd name="connsiteX1" fmla="*/ 10317480 w 11049000"/>
              <a:gd name="connsiteY1" fmla="*/ 1669042 h 2043057"/>
              <a:gd name="connsiteX2" fmla="*/ 9517380 w 11049000"/>
              <a:gd name="connsiteY2" fmla="*/ 1600462 h 2043057"/>
              <a:gd name="connsiteX3" fmla="*/ 8221980 w 11049000"/>
              <a:gd name="connsiteY3" fmla="*/ 1547122 h 2043057"/>
              <a:gd name="connsiteX4" fmla="*/ 7185660 w 11049000"/>
              <a:gd name="connsiteY4" fmla="*/ 1059442 h 2043057"/>
              <a:gd name="connsiteX5" fmla="*/ 6138386 w 11049000"/>
              <a:gd name="connsiteY5" fmla="*/ 363164 h 2043057"/>
              <a:gd name="connsiteX6" fmla="*/ 5318760 w 11049000"/>
              <a:gd name="connsiteY6" fmla="*/ 160282 h 2043057"/>
              <a:gd name="connsiteX7" fmla="*/ 0 w 11049000"/>
              <a:gd name="connsiteY7" fmla="*/ 240927 h 2043057"/>
              <a:gd name="connsiteX0" fmla="*/ 11049000 w 11049000"/>
              <a:gd name="connsiteY0" fmla="*/ 1882775 h 1882775"/>
              <a:gd name="connsiteX1" fmla="*/ 10317480 w 11049000"/>
              <a:gd name="connsiteY1" fmla="*/ 1508760 h 1882775"/>
              <a:gd name="connsiteX2" fmla="*/ 9517380 w 11049000"/>
              <a:gd name="connsiteY2" fmla="*/ 1440180 h 1882775"/>
              <a:gd name="connsiteX3" fmla="*/ 8221980 w 11049000"/>
              <a:gd name="connsiteY3" fmla="*/ 1386840 h 1882775"/>
              <a:gd name="connsiteX4" fmla="*/ 7185660 w 11049000"/>
              <a:gd name="connsiteY4" fmla="*/ 899160 h 1882775"/>
              <a:gd name="connsiteX5" fmla="*/ 6138386 w 11049000"/>
              <a:gd name="connsiteY5" fmla="*/ 202882 h 1882775"/>
              <a:gd name="connsiteX6" fmla="*/ 5318760 w 11049000"/>
              <a:gd name="connsiteY6" fmla="*/ 0 h 1882775"/>
              <a:gd name="connsiteX7" fmla="*/ 0 w 11049000"/>
              <a:gd name="connsiteY7" fmla="*/ 80645 h 1882775"/>
              <a:gd name="connsiteX0" fmla="*/ 11049000 w 11049000"/>
              <a:gd name="connsiteY0" fmla="*/ 1882775 h 1882775"/>
              <a:gd name="connsiteX1" fmla="*/ 10317480 w 11049000"/>
              <a:gd name="connsiteY1" fmla="*/ 1508760 h 1882775"/>
              <a:gd name="connsiteX2" fmla="*/ 9517380 w 11049000"/>
              <a:gd name="connsiteY2" fmla="*/ 1440180 h 1882775"/>
              <a:gd name="connsiteX3" fmla="*/ 8221980 w 11049000"/>
              <a:gd name="connsiteY3" fmla="*/ 1386840 h 1882775"/>
              <a:gd name="connsiteX4" fmla="*/ 7185660 w 11049000"/>
              <a:gd name="connsiteY4" fmla="*/ 899160 h 1882775"/>
              <a:gd name="connsiteX5" fmla="*/ 6138386 w 11049000"/>
              <a:gd name="connsiteY5" fmla="*/ 202882 h 1882775"/>
              <a:gd name="connsiteX6" fmla="*/ 5318760 w 11049000"/>
              <a:gd name="connsiteY6" fmla="*/ 0 h 1882775"/>
              <a:gd name="connsiteX7" fmla="*/ 0 w 11049000"/>
              <a:gd name="connsiteY7" fmla="*/ 80645 h 1882775"/>
              <a:gd name="connsiteX0" fmla="*/ 11049000 w 11049000"/>
              <a:gd name="connsiteY0" fmla="*/ 1900701 h 1900701"/>
              <a:gd name="connsiteX1" fmla="*/ 10317480 w 11049000"/>
              <a:gd name="connsiteY1" fmla="*/ 1526686 h 1900701"/>
              <a:gd name="connsiteX2" fmla="*/ 9517380 w 11049000"/>
              <a:gd name="connsiteY2" fmla="*/ 1458106 h 1900701"/>
              <a:gd name="connsiteX3" fmla="*/ 8221980 w 11049000"/>
              <a:gd name="connsiteY3" fmla="*/ 1404766 h 1900701"/>
              <a:gd name="connsiteX4" fmla="*/ 7185660 w 11049000"/>
              <a:gd name="connsiteY4" fmla="*/ 917086 h 1900701"/>
              <a:gd name="connsiteX5" fmla="*/ 6138386 w 11049000"/>
              <a:gd name="connsiteY5" fmla="*/ 220808 h 1900701"/>
              <a:gd name="connsiteX6" fmla="*/ 5318760 w 11049000"/>
              <a:gd name="connsiteY6" fmla="*/ 17926 h 1900701"/>
              <a:gd name="connsiteX7" fmla="*/ 0 w 11049000"/>
              <a:gd name="connsiteY7" fmla="*/ 98571 h 1900701"/>
              <a:gd name="connsiteX0" fmla="*/ 11049000 w 11049000"/>
              <a:gd name="connsiteY0" fmla="*/ 1882775 h 1882775"/>
              <a:gd name="connsiteX1" fmla="*/ 10317480 w 11049000"/>
              <a:gd name="connsiteY1" fmla="*/ 1508760 h 1882775"/>
              <a:gd name="connsiteX2" fmla="*/ 9517380 w 11049000"/>
              <a:gd name="connsiteY2" fmla="*/ 1440180 h 1882775"/>
              <a:gd name="connsiteX3" fmla="*/ 8221980 w 11049000"/>
              <a:gd name="connsiteY3" fmla="*/ 1386840 h 1882775"/>
              <a:gd name="connsiteX4" fmla="*/ 7185660 w 11049000"/>
              <a:gd name="connsiteY4" fmla="*/ 899160 h 1882775"/>
              <a:gd name="connsiteX5" fmla="*/ 6138386 w 11049000"/>
              <a:gd name="connsiteY5" fmla="*/ 202882 h 1882775"/>
              <a:gd name="connsiteX6" fmla="*/ 5318760 w 11049000"/>
              <a:gd name="connsiteY6" fmla="*/ 0 h 1882775"/>
              <a:gd name="connsiteX7" fmla="*/ 0 w 11049000"/>
              <a:gd name="connsiteY7" fmla="*/ 80645 h 1882775"/>
              <a:gd name="connsiteX0" fmla="*/ 11049000 w 11049000"/>
              <a:gd name="connsiteY0" fmla="*/ 1882775 h 1882775"/>
              <a:gd name="connsiteX1" fmla="*/ 10317480 w 11049000"/>
              <a:gd name="connsiteY1" fmla="*/ 1508760 h 1882775"/>
              <a:gd name="connsiteX2" fmla="*/ 9517380 w 11049000"/>
              <a:gd name="connsiteY2" fmla="*/ 1440180 h 1882775"/>
              <a:gd name="connsiteX3" fmla="*/ 8221980 w 11049000"/>
              <a:gd name="connsiteY3" fmla="*/ 1386840 h 1882775"/>
              <a:gd name="connsiteX4" fmla="*/ 7185660 w 11049000"/>
              <a:gd name="connsiteY4" fmla="*/ 899160 h 1882775"/>
              <a:gd name="connsiteX5" fmla="*/ 6138386 w 11049000"/>
              <a:gd name="connsiteY5" fmla="*/ 202882 h 1882775"/>
              <a:gd name="connsiteX6" fmla="*/ 5318760 w 11049000"/>
              <a:gd name="connsiteY6" fmla="*/ 0 h 1882775"/>
              <a:gd name="connsiteX7" fmla="*/ 0 w 11049000"/>
              <a:gd name="connsiteY7" fmla="*/ 80645 h 1882775"/>
              <a:gd name="connsiteX0" fmla="*/ 11049000 w 11049000"/>
              <a:gd name="connsiteY0" fmla="*/ 1882775 h 1882775"/>
              <a:gd name="connsiteX1" fmla="*/ 10317480 w 11049000"/>
              <a:gd name="connsiteY1" fmla="*/ 1508760 h 1882775"/>
              <a:gd name="connsiteX2" fmla="*/ 9517380 w 11049000"/>
              <a:gd name="connsiteY2" fmla="*/ 1440180 h 1882775"/>
              <a:gd name="connsiteX3" fmla="*/ 8221980 w 11049000"/>
              <a:gd name="connsiteY3" fmla="*/ 1386840 h 1882775"/>
              <a:gd name="connsiteX4" fmla="*/ 7185660 w 11049000"/>
              <a:gd name="connsiteY4" fmla="*/ 899160 h 1882775"/>
              <a:gd name="connsiteX5" fmla="*/ 6138386 w 11049000"/>
              <a:gd name="connsiteY5" fmla="*/ 202882 h 1882775"/>
              <a:gd name="connsiteX6" fmla="*/ 5318760 w 11049000"/>
              <a:gd name="connsiteY6" fmla="*/ 0 h 1882775"/>
              <a:gd name="connsiteX7" fmla="*/ 0 w 11049000"/>
              <a:gd name="connsiteY7" fmla="*/ 80645 h 1882775"/>
              <a:gd name="connsiteX0" fmla="*/ 11049000 w 11049000"/>
              <a:gd name="connsiteY0" fmla="*/ 1882775 h 1882775"/>
              <a:gd name="connsiteX1" fmla="*/ 10317480 w 11049000"/>
              <a:gd name="connsiteY1" fmla="*/ 1508760 h 1882775"/>
              <a:gd name="connsiteX2" fmla="*/ 9517380 w 11049000"/>
              <a:gd name="connsiteY2" fmla="*/ 1440180 h 1882775"/>
              <a:gd name="connsiteX3" fmla="*/ 8221980 w 11049000"/>
              <a:gd name="connsiteY3" fmla="*/ 1386840 h 1882775"/>
              <a:gd name="connsiteX4" fmla="*/ 7185660 w 11049000"/>
              <a:gd name="connsiteY4" fmla="*/ 899160 h 1882775"/>
              <a:gd name="connsiteX5" fmla="*/ 6138386 w 11049000"/>
              <a:gd name="connsiteY5" fmla="*/ 202882 h 1882775"/>
              <a:gd name="connsiteX6" fmla="*/ 5318760 w 11049000"/>
              <a:gd name="connsiteY6" fmla="*/ 0 h 1882775"/>
              <a:gd name="connsiteX7" fmla="*/ 0 w 11049000"/>
              <a:gd name="connsiteY7" fmla="*/ 80645 h 1882775"/>
              <a:gd name="connsiteX0" fmla="*/ 11049000 w 11049000"/>
              <a:gd name="connsiteY0" fmla="*/ 1882775 h 1882775"/>
              <a:gd name="connsiteX1" fmla="*/ 10317480 w 11049000"/>
              <a:gd name="connsiteY1" fmla="*/ 1508760 h 1882775"/>
              <a:gd name="connsiteX2" fmla="*/ 9517380 w 11049000"/>
              <a:gd name="connsiteY2" fmla="*/ 1440180 h 1882775"/>
              <a:gd name="connsiteX3" fmla="*/ 8221980 w 11049000"/>
              <a:gd name="connsiteY3" fmla="*/ 1386840 h 1882775"/>
              <a:gd name="connsiteX4" fmla="*/ 7185660 w 11049000"/>
              <a:gd name="connsiteY4" fmla="*/ 899160 h 1882775"/>
              <a:gd name="connsiteX5" fmla="*/ 6138386 w 11049000"/>
              <a:gd name="connsiteY5" fmla="*/ 202882 h 1882775"/>
              <a:gd name="connsiteX6" fmla="*/ 5318760 w 11049000"/>
              <a:gd name="connsiteY6" fmla="*/ 0 h 1882775"/>
              <a:gd name="connsiteX7" fmla="*/ 0 w 11049000"/>
              <a:gd name="connsiteY7" fmla="*/ 80645 h 1882775"/>
              <a:gd name="connsiteX0" fmla="*/ 11049000 w 11049000"/>
              <a:gd name="connsiteY0" fmla="*/ 1882775 h 1882775"/>
              <a:gd name="connsiteX1" fmla="*/ 10317480 w 11049000"/>
              <a:gd name="connsiteY1" fmla="*/ 1508760 h 1882775"/>
              <a:gd name="connsiteX2" fmla="*/ 9517380 w 11049000"/>
              <a:gd name="connsiteY2" fmla="*/ 1440180 h 1882775"/>
              <a:gd name="connsiteX3" fmla="*/ 8221980 w 11049000"/>
              <a:gd name="connsiteY3" fmla="*/ 1386840 h 1882775"/>
              <a:gd name="connsiteX4" fmla="*/ 7185660 w 11049000"/>
              <a:gd name="connsiteY4" fmla="*/ 899160 h 1882775"/>
              <a:gd name="connsiteX5" fmla="*/ 6138386 w 11049000"/>
              <a:gd name="connsiteY5" fmla="*/ 202882 h 1882775"/>
              <a:gd name="connsiteX6" fmla="*/ 5318760 w 11049000"/>
              <a:gd name="connsiteY6" fmla="*/ 0 h 1882775"/>
              <a:gd name="connsiteX7" fmla="*/ 0 w 11049000"/>
              <a:gd name="connsiteY7" fmla="*/ 80645 h 1882775"/>
              <a:gd name="connsiteX0" fmla="*/ 11049000 w 11049000"/>
              <a:gd name="connsiteY0" fmla="*/ 1883441 h 1883441"/>
              <a:gd name="connsiteX1" fmla="*/ 10317480 w 11049000"/>
              <a:gd name="connsiteY1" fmla="*/ 1509426 h 1883441"/>
              <a:gd name="connsiteX2" fmla="*/ 9517380 w 11049000"/>
              <a:gd name="connsiteY2" fmla="*/ 1440846 h 1883441"/>
              <a:gd name="connsiteX3" fmla="*/ 8221980 w 11049000"/>
              <a:gd name="connsiteY3" fmla="*/ 1387506 h 1883441"/>
              <a:gd name="connsiteX4" fmla="*/ 7185660 w 11049000"/>
              <a:gd name="connsiteY4" fmla="*/ 899826 h 1883441"/>
              <a:gd name="connsiteX5" fmla="*/ 6138386 w 11049000"/>
              <a:gd name="connsiteY5" fmla="*/ 203548 h 1883441"/>
              <a:gd name="connsiteX6" fmla="*/ 5318760 w 11049000"/>
              <a:gd name="connsiteY6" fmla="*/ 666 h 1883441"/>
              <a:gd name="connsiteX7" fmla="*/ 0 w 11049000"/>
              <a:gd name="connsiteY7" fmla="*/ 81311 h 1883441"/>
              <a:gd name="connsiteX0" fmla="*/ 11049000 w 11049000"/>
              <a:gd name="connsiteY0" fmla="*/ 1892568 h 1892568"/>
              <a:gd name="connsiteX1" fmla="*/ 10317480 w 11049000"/>
              <a:gd name="connsiteY1" fmla="*/ 1518553 h 1892568"/>
              <a:gd name="connsiteX2" fmla="*/ 9517380 w 11049000"/>
              <a:gd name="connsiteY2" fmla="*/ 1449973 h 1892568"/>
              <a:gd name="connsiteX3" fmla="*/ 8221980 w 11049000"/>
              <a:gd name="connsiteY3" fmla="*/ 1396633 h 1892568"/>
              <a:gd name="connsiteX4" fmla="*/ 7185660 w 11049000"/>
              <a:gd name="connsiteY4" fmla="*/ 908953 h 1892568"/>
              <a:gd name="connsiteX5" fmla="*/ 6138386 w 11049000"/>
              <a:gd name="connsiteY5" fmla="*/ 212675 h 1892568"/>
              <a:gd name="connsiteX6" fmla="*/ 5318760 w 11049000"/>
              <a:gd name="connsiteY6" fmla="*/ 9793 h 1892568"/>
              <a:gd name="connsiteX7" fmla="*/ 0 w 11049000"/>
              <a:gd name="connsiteY7" fmla="*/ 90438 h 1892568"/>
              <a:gd name="connsiteX0" fmla="*/ 11049000 w 11049000"/>
              <a:gd name="connsiteY0" fmla="*/ 1883442 h 1883442"/>
              <a:gd name="connsiteX1" fmla="*/ 10317480 w 11049000"/>
              <a:gd name="connsiteY1" fmla="*/ 1509427 h 1883442"/>
              <a:gd name="connsiteX2" fmla="*/ 9517380 w 11049000"/>
              <a:gd name="connsiteY2" fmla="*/ 1440847 h 1883442"/>
              <a:gd name="connsiteX3" fmla="*/ 8221980 w 11049000"/>
              <a:gd name="connsiteY3" fmla="*/ 1387507 h 1883442"/>
              <a:gd name="connsiteX4" fmla="*/ 7185660 w 11049000"/>
              <a:gd name="connsiteY4" fmla="*/ 899827 h 1883442"/>
              <a:gd name="connsiteX5" fmla="*/ 6138386 w 11049000"/>
              <a:gd name="connsiteY5" fmla="*/ 203549 h 1883442"/>
              <a:gd name="connsiteX6" fmla="*/ 5318760 w 11049000"/>
              <a:gd name="connsiteY6" fmla="*/ 667 h 1883442"/>
              <a:gd name="connsiteX7" fmla="*/ 0 w 11049000"/>
              <a:gd name="connsiteY7" fmla="*/ 81312 h 1883442"/>
              <a:gd name="connsiteX0" fmla="*/ 11049000 w 11049000"/>
              <a:gd name="connsiteY0" fmla="*/ 1889745 h 1889745"/>
              <a:gd name="connsiteX1" fmla="*/ 10317480 w 11049000"/>
              <a:gd name="connsiteY1" fmla="*/ 1515730 h 1889745"/>
              <a:gd name="connsiteX2" fmla="*/ 9517380 w 11049000"/>
              <a:gd name="connsiteY2" fmla="*/ 1447150 h 1889745"/>
              <a:gd name="connsiteX3" fmla="*/ 8221980 w 11049000"/>
              <a:gd name="connsiteY3" fmla="*/ 1393810 h 1889745"/>
              <a:gd name="connsiteX4" fmla="*/ 7185660 w 11049000"/>
              <a:gd name="connsiteY4" fmla="*/ 906130 h 1889745"/>
              <a:gd name="connsiteX5" fmla="*/ 6138386 w 11049000"/>
              <a:gd name="connsiteY5" fmla="*/ 209852 h 1889745"/>
              <a:gd name="connsiteX6" fmla="*/ 5318760 w 11049000"/>
              <a:gd name="connsiteY6" fmla="*/ 620 h 1889745"/>
              <a:gd name="connsiteX7" fmla="*/ 0 w 11049000"/>
              <a:gd name="connsiteY7" fmla="*/ 87615 h 1889745"/>
              <a:gd name="connsiteX0" fmla="*/ 11049000 w 11049000"/>
              <a:gd name="connsiteY0" fmla="*/ 1895951 h 1895951"/>
              <a:gd name="connsiteX1" fmla="*/ 10317480 w 11049000"/>
              <a:gd name="connsiteY1" fmla="*/ 1521936 h 1895951"/>
              <a:gd name="connsiteX2" fmla="*/ 9517380 w 11049000"/>
              <a:gd name="connsiteY2" fmla="*/ 1453356 h 1895951"/>
              <a:gd name="connsiteX3" fmla="*/ 8221980 w 11049000"/>
              <a:gd name="connsiteY3" fmla="*/ 1400016 h 1895951"/>
              <a:gd name="connsiteX4" fmla="*/ 7185660 w 11049000"/>
              <a:gd name="connsiteY4" fmla="*/ 912336 h 1895951"/>
              <a:gd name="connsiteX5" fmla="*/ 6138386 w 11049000"/>
              <a:gd name="connsiteY5" fmla="*/ 190658 h 1895951"/>
              <a:gd name="connsiteX6" fmla="*/ 5318760 w 11049000"/>
              <a:gd name="connsiteY6" fmla="*/ 6826 h 1895951"/>
              <a:gd name="connsiteX7" fmla="*/ 0 w 11049000"/>
              <a:gd name="connsiteY7" fmla="*/ 93821 h 1895951"/>
              <a:gd name="connsiteX0" fmla="*/ 11049000 w 11049000"/>
              <a:gd name="connsiteY0" fmla="*/ 1895951 h 1895951"/>
              <a:gd name="connsiteX1" fmla="*/ 10317480 w 11049000"/>
              <a:gd name="connsiteY1" fmla="*/ 1521936 h 1895951"/>
              <a:gd name="connsiteX2" fmla="*/ 9517380 w 11049000"/>
              <a:gd name="connsiteY2" fmla="*/ 1453356 h 1895951"/>
              <a:gd name="connsiteX3" fmla="*/ 8221980 w 11049000"/>
              <a:gd name="connsiteY3" fmla="*/ 1400016 h 1895951"/>
              <a:gd name="connsiteX4" fmla="*/ 7185660 w 11049000"/>
              <a:gd name="connsiteY4" fmla="*/ 912336 h 1895951"/>
              <a:gd name="connsiteX5" fmla="*/ 6138386 w 11049000"/>
              <a:gd name="connsiteY5" fmla="*/ 190658 h 1895951"/>
              <a:gd name="connsiteX6" fmla="*/ 5318760 w 11049000"/>
              <a:gd name="connsiteY6" fmla="*/ 6826 h 1895951"/>
              <a:gd name="connsiteX7" fmla="*/ 0 w 11049000"/>
              <a:gd name="connsiteY7" fmla="*/ 93821 h 1895951"/>
              <a:gd name="connsiteX0" fmla="*/ 11049000 w 11049000"/>
              <a:gd name="connsiteY0" fmla="*/ 1890690 h 1890690"/>
              <a:gd name="connsiteX1" fmla="*/ 10317480 w 11049000"/>
              <a:gd name="connsiteY1" fmla="*/ 1516675 h 1890690"/>
              <a:gd name="connsiteX2" fmla="*/ 9517380 w 11049000"/>
              <a:gd name="connsiteY2" fmla="*/ 1448095 h 1890690"/>
              <a:gd name="connsiteX3" fmla="*/ 8221980 w 11049000"/>
              <a:gd name="connsiteY3" fmla="*/ 1394755 h 1890690"/>
              <a:gd name="connsiteX4" fmla="*/ 7185660 w 11049000"/>
              <a:gd name="connsiteY4" fmla="*/ 907075 h 1890690"/>
              <a:gd name="connsiteX5" fmla="*/ 6138386 w 11049000"/>
              <a:gd name="connsiteY5" fmla="*/ 185397 h 1890690"/>
              <a:gd name="connsiteX6" fmla="*/ 5318760 w 11049000"/>
              <a:gd name="connsiteY6" fmla="*/ 1565 h 1890690"/>
              <a:gd name="connsiteX7" fmla="*/ 0 w 11049000"/>
              <a:gd name="connsiteY7" fmla="*/ 88560 h 1890690"/>
              <a:gd name="connsiteX0" fmla="*/ 11049000 w 11049000"/>
              <a:gd name="connsiteY0" fmla="*/ 1891385 h 1891385"/>
              <a:gd name="connsiteX1" fmla="*/ 10317480 w 11049000"/>
              <a:gd name="connsiteY1" fmla="*/ 1517370 h 1891385"/>
              <a:gd name="connsiteX2" fmla="*/ 9517380 w 11049000"/>
              <a:gd name="connsiteY2" fmla="*/ 1448790 h 1891385"/>
              <a:gd name="connsiteX3" fmla="*/ 8221980 w 11049000"/>
              <a:gd name="connsiteY3" fmla="*/ 1395450 h 1891385"/>
              <a:gd name="connsiteX4" fmla="*/ 7185660 w 11049000"/>
              <a:gd name="connsiteY4" fmla="*/ 907770 h 1891385"/>
              <a:gd name="connsiteX5" fmla="*/ 6138386 w 11049000"/>
              <a:gd name="connsiteY5" fmla="*/ 186092 h 1891385"/>
              <a:gd name="connsiteX6" fmla="*/ 5318760 w 11049000"/>
              <a:gd name="connsiteY6" fmla="*/ 2260 h 1891385"/>
              <a:gd name="connsiteX7" fmla="*/ 0 w 11049000"/>
              <a:gd name="connsiteY7" fmla="*/ 89255 h 1891385"/>
              <a:gd name="connsiteX0" fmla="*/ 11049000 w 11049000"/>
              <a:gd name="connsiteY0" fmla="*/ 1889176 h 1889176"/>
              <a:gd name="connsiteX1" fmla="*/ 10317480 w 11049000"/>
              <a:gd name="connsiteY1" fmla="*/ 1515161 h 1889176"/>
              <a:gd name="connsiteX2" fmla="*/ 9517380 w 11049000"/>
              <a:gd name="connsiteY2" fmla="*/ 1446581 h 1889176"/>
              <a:gd name="connsiteX3" fmla="*/ 8221980 w 11049000"/>
              <a:gd name="connsiteY3" fmla="*/ 1393241 h 1889176"/>
              <a:gd name="connsiteX4" fmla="*/ 7185660 w 11049000"/>
              <a:gd name="connsiteY4" fmla="*/ 905561 h 1889176"/>
              <a:gd name="connsiteX5" fmla="*/ 6138386 w 11049000"/>
              <a:gd name="connsiteY5" fmla="*/ 183883 h 1889176"/>
              <a:gd name="connsiteX6" fmla="*/ 5318760 w 11049000"/>
              <a:gd name="connsiteY6" fmla="*/ 51 h 1889176"/>
              <a:gd name="connsiteX7" fmla="*/ 0 w 11049000"/>
              <a:gd name="connsiteY7" fmla="*/ 87046 h 1889176"/>
              <a:gd name="connsiteX0" fmla="*/ 11049000 w 11049000"/>
              <a:gd name="connsiteY0" fmla="*/ 1889171 h 1889171"/>
              <a:gd name="connsiteX1" fmla="*/ 10317480 w 11049000"/>
              <a:gd name="connsiteY1" fmla="*/ 1515156 h 1889171"/>
              <a:gd name="connsiteX2" fmla="*/ 9517380 w 11049000"/>
              <a:gd name="connsiteY2" fmla="*/ 1446576 h 1889171"/>
              <a:gd name="connsiteX3" fmla="*/ 8221980 w 11049000"/>
              <a:gd name="connsiteY3" fmla="*/ 1393236 h 1889171"/>
              <a:gd name="connsiteX4" fmla="*/ 7185660 w 11049000"/>
              <a:gd name="connsiteY4" fmla="*/ 905556 h 1889171"/>
              <a:gd name="connsiteX5" fmla="*/ 6138386 w 11049000"/>
              <a:gd name="connsiteY5" fmla="*/ 183878 h 1889171"/>
              <a:gd name="connsiteX6" fmla="*/ 5318760 w 11049000"/>
              <a:gd name="connsiteY6" fmla="*/ 46 h 1889171"/>
              <a:gd name="connsiteX7" fmla="*/ 0 w 11049000"/>
              <a:gd name="connsiteY7" fmla="*/ 87041 h 1889171"/>
              <a:gd name="connsiteX0" fmla="*/ 11049000 w 11049000"/>
              <a:gd name="connsiteY0" fmla="*/ 1889285 h 1889285"/>
              <a:gd name="connsiteX1" fmla="*/ 10317480 w 11049000"/>
              <a:gd name="connsiteY1" fmla="*/ 1515270 h 1889285"/>
              <a:gd name="connsiteX2" fmla="*/ 9517380 w 11049000"/>
              <a:gd name="connsiteY2" fmla="*/ 1446690 h 1889285"/>
              <a:gd name="connsiteX3" fmla="*/ 8221980 w 11049000"/>
              <a:gd name="connsiteY3" fmla="*/ 1393350 h 1889285"/>
              <a:gd name="connsiteX4" fmla="*/ 7185660 w 11049000"/>
              <a:gd name="connsiteY4" fmla="*/ 905670 h 1889285"/>
              <a:gd name="connsiteX5" fmla="*/ 6138386 w 11049000"/>
              <a:gd name="connsiteY5" fmla="*/ 183992 h 1889285"/>
              <a:gd name="connsiteX6" fmla="*/ 5318760 w 11049000"/>
              <a:gd name="connsiteY6" fmla="*/ 160 h 1889285"/>
              <a:gd name="connsiteX7" fmla="*/ 0 w 11049000"/>
              <a:gd name="connsiteY7" fmla="*/ 87155 h 1889285"/>
              <a:gd name="connsiteX0" fmla="*/ 11049000 w 11049000"/>
              <a:gd name="connsiteY0" fmla="*/ 1889285 h 1889285"/>
              <a:gd name="connsiteX1" fmla="*/ 10346055 w 11049000"/>
              <a:gd name="connsiteY1" fmla="*/ 1496220 h 1889285"/>
              <a:gd name="connsiteX2" fmla="*/ 9517380 w 11049000"/>
              <a:gd name="connsiteY2" fmla="*/ 1446690 h 1889285"/>
              <a:gd name="connsiteX3" fmla="*/ 8221980 w 11049000"/>
              <a:gd name="connsiteY3" fmla="*/ 1393350 h 1889285"/>
              <a:gd name="connsiteX4" fmla="*/ 7185660 w 11049000"/>
              <a:gd name="connsiteY4" fmla="*/ 905670 h 1889285"/>
              <a:gd name="connsiteX5" fmla="*/ 6138386 w 11049000"/>
              <a:gd name="connsiteY5" fmla="*/ 183992 h 1889285"/>
              <a:gd name="connsiteX6" fmla="*/ 5318760 w 11049000"/>
              <a:gd name="connsiteY6" fmla="*/ 160 h 1889285"/>
              <a:gd name="connsiteX7" fmla="*/ 0 w 11049000"/>
              <a:gd name="connsiteY7" fmla="*/ 87155 h 1889285"/>
              <a:gd name="connsiteX0" fmla="*/ 11049000 w 11049000"/>
              <a:gd name="connsiteY0" fmla="*/ 1889285 h 1889285"/>
              <a:gd name="connsiteX1" fmla="*/ 10346055 w 11049000"/>
              <a:gd name="connsiteY1" fmla="*/ 1496220 h 1889285"/>
              <a:gd name="connsiteX2" fmla="*/ 9517380 w 11049000"/>
              <a:gd name="connsiteY2" fmla="*/ 1427640 h 1889285"/>
              <a:gd name="connsiteX3" fmla="*/ 8221980 w 11049000"/>
              <a:gd name="connsiteY3" fmla="*/ 1393350 h 1889285"/>
              <a:gd name="connsiteX4" fmla="*/ 7185660 w 11049000"/>
              <a:gd name="connsiteY4" fmla="*/ 905670 h 1889285"/>
              <a:gd name="connsiteX5" fmla="*/ 6138386 w 11049000"/>
              <a:gd name="connsiteY5" fmla="*/ 183992 h 1889285"/>
              <a:gd name="connsiteX6" fmla="*/ 5318760 w 11049000"/>
              <a:gd name="connsiteY6" fmla="*/ 160 h 1889285"/>
              <a:gd name="connsiteX7" fmla="*/ 0 w 11049000"/>
              <a:gd name="connsiteY7" fmla="*/ 87155 h 1889285"/>
              <a:gd name="connsiteX0" fmla="*/ 11049000 w 11049000"/>
              <a:gd name="connsiteY0" fmla="*/ 1889285 h 1889285"/>
              <a:gd name="connsiteX1" fmla="*/ 10346055 w 11049000"/>
              <a:gd name="connsiteY1" fmla="*/ 1496220 h 1889285"/>
              <a:gd name="connsiteX2" fmla="*/ 9517380 w 11049000"/>
              <a:gd name="connsiteY2" fmla="*/ 1427640 h 1889285"/>
              <a:gd name="connsiteX3" fmla="*/ 8221980 w 11049000"/>
              <a:gd name="connsiteY3" fmla="*/ 1393350 h 1889285"/>
              <a:gd name="connsiteX4" fmla="*/ 7185660 w 11049000"/>
              <a:gd name="connsiteY4" fmla="*/ 905670 h 1889285"/>
              <a:gd name="connsiteX5" fmla="*/ 6138386 w 11049000"/>
              <a:gd name="connsiteY5" fmla="*/ 183992 h 1889285"/>
              <a:gd name="connsiteX6" fmla="*/ 5318760 w 11049000"/>
              <a:gd name="connsiteY6" fmla="*/ 160 h 1889285"/>
              <a:gd name="connsiteX7" fmla="*/ 0 w 11049000"/>
              <a:gd name="connsiteY7" fmla="*/ 87155 h 1889285"/>
              <a:gd name="connsiteX0" fmla="*/ 11049000 w 11049000"/>
              <a:gd name="connsiteY0" fmla="*/ 1889285 h 1889285"/>
              <a:gd name="connsiteX1" fmla="*/ 10346055 w 11049000"/>
              <a:gd name="connsiteY1" fmla="*/ 1496220 h 1889285"/>
              <a:gd name="connsiteX2" fmla="*/ 9517380 w 11049000"/>
              <a:gd name="connsiteY2" fmla="*/ 1427640 h 1889285"/>
              <a:gd name="connsiteX3" fmla="*/ 8221980 w 11049000"/>
              <a:gd name="connsiteY3" fmla="*/ 1393350 h 1889285"/>
              <a:gd name="connsiteX4" fmla="*/ 7185660 w 11049000"/>
              <a:gd name="connsiteY4" fmla="*/ 905670 h 1889285"/>
              <a:gd name="connsiteX5" fmla="*/ 6138386 w 11049000"/>
              <a:gd name="connsiteY5" fmla="*/ 183992 h 1889285"/>
              <a:gd name="connsiteX6" fmla="*/ 5318760 w 11049000"/>
              <a:gd name="connsiteY6" fmla="*/ 160 h 1889285"/>
              <a:gd name="connsiteX7" fmla="*/ 0 w 11049000"/>
              <a:gd name="connsiteY7" fmla="*/ 87155 h 1889285"/>
              <a:gd name="connsiteX0" fmla="*/ 11049000 w 11049000"/>
              <a:gd name="connsiteY0" fmla="*/ 1889280 h 1889280"/>
              <a:gd name="connsiteX1" fmla="*/ 10346055 w 11049000"/>
              <a:gd name="connsiteY1" fmla="*/ 1496215 h 1889280"/>
              <a:gd name="connsiteX2" fmla="*/ 9517380 w 11049000"/>
              <a:gd name="connsiteY2" fmla="*/ 1427635 h 1889280"/>
              <a:gd name="connsiteX3" fmla="*/ 8221980 w 11049000"/>
              <a:gd name="connsiteY3" fmla="*/ 1393345 h 1889280"/>
              <a:gd name="connsiteX4" fmla="*/ 7214235 w 11049000"/>
              <a:gd name="connsiteY4" fmla="*/ 896140 h 1889280"/>
              <a:gd name="connsiteX5" fmla="*/ 6138386 w 11049000"/>
              <a:gd name="connsiteY5" fmla="*/ 183987 h 1889280"/>
              <a:gd name="connsiteX6" fmla="*/ 5318760 w 11049000"/>
              <a:gd name="connsiteY6" fmla="*/ 155 h 1889280"/>
              <a:gd name="connsiteX7" fmla="*/ 0 w 11049000"/>
              <a:gd name="connsiteY7" fmla="*/ 87150 h 1889280"/>
              <a:gd name="connsiteX0" fmla="*/ 11049000 w 11049000"/>
              <a:gd name="connsiteY0" fmla="*/ 1889280 h 1889280"/>
              <a:gd name="connsiteX1" fmla="*/ 10346055 w 11049000"/>
              <a:gd name="connsiteY1" fmla="*/ 1496215 h 1889280"/>
              <a:gd name="connsiteX2" fmla="*/ 9517380 w 11049000"/>
              <a:gd name="connsiteY2" fmla="*/ 1427635 h 1889280"/>
              <a:gd name="connsiteX3" fmla="*/ 8231505 w 11049000"/>
              <a:gd name="connsiteY3" fmla="*/ 1369532 h 1889280"/>
              <a:gd name="connsiteX4" fmla="*/ 7214235 w 11049000"/>
              <a:gd name="connsiteY4" fmla="*/ 896140 h 1889280"/>
              <a:gd name="connsiteX5" fmla="*/ 6138386 w 11049000"/>
              <a:gd name="connsiteY5" fmla="*/ 183987 h 1889280"/>
              <a:gd name="connsiteX6" fmla="*/ 5318760 w 11049000"/>
              <a:gd name="connsiteY6" fmla="*/ 155 h 1889280"/>
              <a:gd name="connsiteX7" fmla="*/ 0 w 11049000"/>
              <a:gd name="connsiteY7" fmla="*/ 87150 h 1889280"/>
              <a:gd name="connsiteX0" fmla="*/ 11081555 w 11081555"/>
              <a:gd name="connsiteY0" fmla="*/ 1984530 h 1984530"/>
              <a:gd name="connsiteX1" fmla="*/ 10346055 w 11081555"/>
              <a:gd name="connsiteY1" fmla="*/ 1496215 h 1984530"/>
              <a:gd name="connsiteX2" fmla="*/ 9517380 w 11081555"/>
              <a:gd name="connsiteY2" fmla="*/ 1427635 h 1984530"/>
              <a:gd name="connsiteX3" fmla="*/ 8231505 w 11081555"/>
              <a:gd name="connsiteY3" fmla="*/ 1369532 h 1984530"/>
              <a:gd name="connsiteX4" fmla="*/ 7214235 w 11081555"/>
              <a:gd name="connsiteY4" fmla="*/ 896140 h 1984530"/>
              <a:gd name="connsiteX5" fmla="*/ 6138386 w 11081555"/>
              <a:gd name="connsiteY5" fmla="*/ 183987 h 1984530"/>
              <a:gd name="connsiteX6" fmla="*/ 5318760 w 11081555"/>
              <a:gd name="connsiteY6" fmla="*/ 155 h 1984530"/>
              <a:gd name="connsiteX7" fmla="*/ 0 w 11081555"/>
              <a:gd name="connsiteY7" fmla="*/ 87150 h 1984530"/>
              <a:gd name="connsiteX0" fmla="*/ 11081555 w 11081555"/>
              <a:gd name="connsiteY0" fmla="*/ 1984530 h 1984530"/>
              <a:gd name="connsiteX1" fmla="*/ 10360007 w 11081555"/>
              <a:gd name="connsiteY1" fmla="*/ 1534315 h 1984530"/>
              <a:gd name="connsiteX2" fmla="*/ 9517380 w 11081555"/>
              <a:gd name="connsiteY2" fmla="*/ 1427635 h 1984530"/>
              <a:gd name="connsiteX3" fmla="*/ 8231505 w 11081555"/>
              <a:gd name="connsiteY3" fmla="*/ 1369532 h 1984530"/>
              <a:gd name="connsiteX4" fmla="*/ 7214235 w 11081555"/>
              <a:gd name="connsiteY4" fmla="*/ 896140 h 1984530"/>
              <a:gd name="connsiteX5" fmla="*/ 6138386 w 11081555"/>
              <a:gd name="connsiteY5" fmla="*/ 183987 h 1984530"/>
              <a:gd name="connsiteX6" fmla="*/ 5318760 w 11081555"/>
              <a:gd name="connsiteY6" fmla="*/ 155 h 1984530"/>
              <a:gd name="connsiteX7" fmla="*/ 0 w 11081555"/>
              <a:gd name="connsiteY7" fmla="*/ 87150 h 1984530"/>
              <a:gd name="connsiteX0" fmla="*/ 11307719 w 11307719"/>
              <a:gd name="connsiteY0" fmla="*/ 1984530 h 1984530"/>
              <a:gd name="connsiteX1" fmla="*/ 10586171 w 11307719"/>
              <a:gd name="connsiteY1" fmla="*/ 1534315 h 1984530"/>
              <a:gd name="connsiteX2" fmla="*/ 9743544 w 11307719"/>
              <a:gd name="connsiteY2" fmla="*/ 1427635 h 1984530"/>
              <a:gd name="connsiteX3" fmla="*/ 8457669 w 11307719"/>
              <a:gd name="connsiteY3" fmla="*/ 1369532 h 1984530"/>
              <a:gd name="connsiteX4" fmla="*/ 7440399 w 11307719"/>
              <a:gd name="connsiteY4" fmla="*/ 896140 h 1984530"/>
              <a:gd name="connsiteX5" fmla="*/ 6364550 w 11307719"/>
              <a:gd name="connsiteY5" fmla="*/ 183987 h 1984530"/>
              <a:gd name="connsiteX6" fmla="*/ 5544924 w 11307719"/>
              <a:gd name="connsiteY6" fmla="*/ 155 h 1984530"/>
              <a:gd name="connsiteX7" fmla="*/ 0 w 11307719"/>
              <a:gd name="connsiteY7" fmla="*/ 103693 h 1984530"/>
              <a:gd name="connsiteX0" fmla="*/ 11049245 w 11049245"/>
              <a:gd name="connsiteY0" fmla="*/ 1852188 h 1852188"/>
              <a:gd name="connsiteX1" fmla="*/ 10586171 w 11049245"/>
              <a:gd name="connsiteY1" fmla="*/ 1534315 h 1852188"/>
              <a:gd name="connsiteX2" fmla="*/ 9743544 w 11049245"/>
              <a:gd name="connsiteY2" fmla="*/ 1427635 h 1852188"/>
              <a:gd name="connsiteX3" fmla="*/ 8457669 w 11049245"/>
              <a:gd name="connsiteY3" fmla="*/ 1369532 h 1852188"/>
              <a:gd name="connsiteX4" fmla="*/ 7440399 w 11049245"/>
              <a:gd name="connsiteY4" fmla="*/ 896140 h 1852188"/>
              <a:gd name="connsiteX5" fmla="*/ 6364550 w 11049245"/>
              <a:gd name="connsiteY5" fmla="*/ 183987 h 1852188"/>
              <a:gd name="connsiteX6" fmla="*/ 5544924 w 11049245"/>
              <a:gd name="connsiteY6" fmla="*/ 155 h 1852188"/>
              <a:gd name="connsiteX7" fmla="*/ 0 w 11049245"/>
              <a:gd name="connsiteY7" fmla="*/ 103693 h 1852188"/>
              <a:gd name="connsiteX0" fmla="*/ 10895777 w 10895777"/>
              <a:gd name="connsiteY0" fmla="*/ 1852188 h 1852188"/>
              <a:gd name="connsiteX1" fmla="*/ 10432703 w 10895777"/>
              <a:gd name="connsiteY1" fmla="*/ 1534315 h 1852188"/>
              <a:gd name="connsiteX2" fmla="*/ 9590076 w 10895777"/>
              <a:gd name="connsiteY2" fmla="*/ 1427635 h 1852188"/>
              <a:gd name="connsiteX3" fmla="*/ 8304201 w 10895777"/>
              <a:gd name="connsiteY3" fmla="*/ 1369532 h 1852188"/>
              <a:gd name="connsiteX4" fmla="*/ 7286931 w 10895777"/>
              <a:gd name="connsiteY4" fmla="*/ 896140 h 1852188"/>
              <a:gd name="connsiteX5" fmla="*/ 6211082 w 10895777"/>
              <a:gd name="connsiteY5" fmla="*/ 183987 h 1852188"/>
              <a:gd name="connsiteX6" fmla="*/ 5391456 w 10895777"/>
              <a:gd name="connsiteY6" fmla="*/ 155 h 1852188"/>
              <a:gd name="connsiteX7" fmla="*/ 0 w 10895777"/>
              <a:gd name="connsiteY7" fmla="*/ 136778 h 1852188"/>
              <a:gd name="connsiteX0" fmla="*/ 10895777 w 10895777"/>
              <a:gd name="connsiteY0" fmla="*/ 1877941 h 1877941"/>
              <a:gd name="connsiteX1" fmla="*/ 10432703 w 10895777"/>
              <a:gd name="connsiteY1" fmla="*/ 1560068 h 1877941"/>
              <a:gd name="connsiteX2" fmla="*/ 9590076 w 10895777"/>
              <a:gd name="connsiteY2" fmla="*/ 1453388 h 1877941"/>
              <a:gd name="connsiteX3" fmla="*/ 8304201 w 10895777"/>
              <a:gd name="connsiteY3" fmla="*/ 1395285 h 1877941"/>
              <a:gd name="connsiteX4" fmla="*/ 7286931 w 10895777"/>
              <a:gd name="connsiteY4" fmla="*/ 921893 h 1877941"/>
              <a:gd name="connsiteX5" fmla="*/ 6211082 w 10895777"/>
              <a:gd name="connsiteY5" fmla="*/ 209740 h 1877941"/>
              <a:gd name="connsiteX6" fmla="*/ 5391456 w 10895777"/>
              <a:gd name="connsiteY6" fmla="*/ 25908 h 1877941"/>
              <a:gd name="connsiteX7" fmla="*/ 0 w 10895777"/>
              <a:gd name="connsiteY7" fmla="*/ 162531 h 1877941"/>
              <a:gd name="connsiteX0" fmla="*/ 10895777 w 10895777"/>
              <a:gd name="connsiteY0" fmla="*/ 1877941 h 1877941"/>
              <a:gd name="connsiteX1" fmla="*/ 10432703 w 10895777"/>
              <a:gd name="connsiteY1" fmla="*/ 1560068 h 1877941"/>
              <a:gd name="connsiteX2" fmla="*/ 9590076 w 10895777"/>
              <a:gd name="connsiteY2" fmla="*/ 1453388 h 1877941"/>
              <a:gd name="connsiteX3" fmla="*/ 8304201 w 10895777"/>
              <a:gd name="connsiteY3" fmla="*/ 1395285 h 1877941"/>
              <a:gd name="connsiteX4" fmla="*/ 7286931 w 10895777"/>
              <a:gd name="connsiteY4" fmla="*/ 921893 h 1877941"/>
              <a:gd name="connsiteX5" fmla="*/ 6211082 w 10895777"/>
              <a:gd name="connsiteY5" fmla="*/ 209740 h 1877941"/>
              <a:gd name="connsiteX6" fmla="*/ 5391456 w 10895777"/>
              <a:gd name="connsiteY6" fmla="*/ 25908 h 1877941"/>
              <a:gd name="connsiteX7" fmla="*/ 0 w 10895777"/>
              <a:gd name="connsiteY7" fmla="*/ 162531 h 1877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95777" h="1877941">
                <a:moveTo>
                  <a:pt x="10895777" y="1877941"/>
                </a:moveTo>
                <a:cubicBezTo>
                  <a:pt x="10742742" y="1753481"/>
                  <a:pt x="10650320" y="1630827"/>
                  <a:pt x="10432703" y="1560068"/>
                </a:cubicBezTo>
                <a:cubicBezTo>
                  <a:pt x="10215086" y="1489309"/>
                  <a:pt x="9944826" y="1480852"/>
                  <a:pt x="9590076" y="1453388"/>
                </a:cubicBezTo>
                <a:cubicBezTo>
                  <a:pt x="9235326" y="1425924"/>
                  <a:pt x="8688059" y="1483868"/>
                  <a:pt x="8304201" y="1395285"/>
                </a:cubicBezTo>
                <a:cubicBezTo>
                  <a:pt x="7920343" y="1306702"/>
                  <a:pt x="7635784" y="1119484"/>
                  <a:pt x="7286931" y="921893"/>
                </a:cubicBezTo>
                <a:cubicBezTo>
                  <a:pt x="6938078" y="724302"/>
                  <a:pt x="6526994" y="359071"/>
                  <a:pt x="6211082" y="209740"/>
                </a:cubicBezTo>
                <a:cubicBezTo>
                  <a:pt x="5895170" y="60409"/>
                  <a:pt x="5614420" y="22998"/>
                  <a:pt x="5391456" y="25908"/>
                </a:cubicBezTo>
                <a:cubicBezTo>
                  <a:pt x="4756549" y="28818"/>
                  <a:pt x="359157" y="-91357"/>
                  <a:pt x="0" y="162531"/>
                </a:cubicBezTo>
              </a:path>
            </a:pathLst>
          </a:custGeom>
          <a:noFill/>
          <a:ln w="44450">
            <a:solidFill>
              <a:srgbClr val="FFB81C"/>
            </a:solidFill>
            <a:prstDash val="sysDash"/>
            <a:headEnd type="ova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8" name="Star: 5 Points 7">
            <a:extLst>
              <a:ext uri="{FF2B5EF4-FFF2-40B4-BE49-F238E27FC236}">
                <a16:creationId xmlns:a16="http://schemas.microsoft.com/office/drawing/2014/main" id="{485C3FB2-D698-4160-813B-9195B34254D4}"/>
              </a:ext>
            </a:extLst>
          </p:cNvPr>
          <p:cNvSpPr/>
          <p:nvPr/>
        </p:nvSpPr>
        <p:spPr>
          <a:xfrm>
            <a:off x="2180720" y="3015100"/>
            <a:ext cx="228857" cy="228857"/>
          </a:xfrm>
          <a:prstGeom prst="star5">
            <a:avLst/>
          </a:prstGeom>
          <a:solidFill>
            <a:srgbClr val="D8563F"/>
          </a:solidFill>
          <a:ln>
            <a:solidFill>
              <a:srgbClr val="FFB8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9" name="Star: 5 Points 8">
            <a:extLst>
              <a:ext uri="{FF2B5EF4-FFF2-40B4-BE49-F238E27FC236}">
                <a16:creationId xmlns:a16="http://schemas.microsoft.com/office/drawing/2014/main" id="{05F1C26A-76D2-4D19-BD19-866E5C0B9E39}"/>
              </a:ext>
            </a:extLst>
          </p:cNvPr>
          <p:cNvSpPr/>
          <p:nvPr/>
        </p:nvSpPr>
        <p:spPr>
          <a:xfrm>
            <a:off x="3546905" y="3015100"/>
            <a:ext cx="228857" cy="228857"/>
          </a:xfrm>
          <a:prstGeom prst="star5">
            <a:avLst/>
          </a:prstGeom>
          <a:solidFill>
            <a:srgbClr val="D8563F"/>
          </a:solidFill>
          <a:ln>
            <a:solidFill>
              <a:srgbClr val="FFB8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10" name="Star: 5 Points 9">
            <a:extLst>
              <a:ext uri="{FF2B5EF4-FFF2-40B4-BE49-F238E27FC236}">
                <a16:creationId xmlns:a16="http://schemas.microsoft.com/office/drawing/2014/main" id="{E93BFA00-F14E-4E9F-81FB-29AEA352CFFE}"/>
              </a:ext>
            </a:extLst>
          </p:cNvPr>
          <p:cNvSpPr/>
          <p:nvPr/>
        </p:nvSpPr>
        <p:spPr>
          <a:xfrm>
            <a:off x="5311540" y="3090043"/>
            <a:ext cx="228857" cy="228857"/>
          </a:xfrm>
          <a:prstGeom prst="star5">
            <a:avLst/>
          </a:prstGeom>
          <a:solidFill>
            <a:srgbClr val="D8563F"/>
          </a:solidFill>
          <a:ln>
            <a:solidFill>
              <a:srgbClr val="FFB8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11" name="Star: 5 Points 10">
            <a:extLst>
              <a:ext uri="{FF2B5EF4-FFF2-40B4-BE49-F238E27FC236}">
                <a16:creationId xmlns:a16="http://schemas.microsoft.com/office/drawing/2014/main" id="{AAEF6FC5-948B-4B1B-90D5-0FF4DA715CB8}"/>
              </a:ext>
            </a:extLst>
          </p:cNvPr>
          <p:cNvSpPr/>
          <p:nvPr/>
        </p:nvSpPr>
        <p:spPr>
          <a:xfrm>
            <a:off x="6219983" y="3726525"/>
            <a:ext cx="228857" cy="228857"/>
          </a:xfrm>
          <a:prstGeom prst="star5">
            <a:avLst/>
          </a:prstGeom>
          <a:solidFill>
            <a:srgbClr val="D8563F"/>
          </a:solidFill>
          <a:ln>
            <a:solidFill>
              <a:srgbClr val="FFB8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12" name="TextBox 11">
            <a:extLst>
              <a:ext uri="{FF2B5EF4-FFF2-40B4-BE49-F238E27FC236}">
                <a16:creationId xmlns:a16="http://schemas.microsoft.com/office/drawing/2014/main" id="{50FD901A-2AB4-4310-88CC-A85C4321BF2C}"/>
              </a:ext>
            </a:extLst>
          </p:cNvPr>
          <p:cNvSpPr txBox="1"/>
          <p:nvPr/>
        </p:nvSpPr>
        <p:spPr>
          <a:xfrm>
            <a:off x="1025892" y="3334476"/>
            <a:ext cx="1269257" cy="307777"/>
          </a:xfrm>
          <a:prstGeom prst="rect">
            <a:avLst/>
          </a:prstGeom>
          <a:solidFill>
            <a:srgbClr val="D8563F"/>
          </a:solidFill>
        </p:spPr>
        <p:txBody>
          <a:bodyPr wrap="none" rtlCol="0">
            <a:spAutoFit/>
          </a:bodyPr>
          <a:lstStyle/>
          <a:p>
            <a:pPr algn="ctr"/>
            <a:r>
              <a:rPr lang="en-US" sz="1400" err="1">
                <a:solidFill>
                  <a:schemeClr val="bg1"/>
                </a:solidFill>
              </a:rPr>
              <a:t>Tapo</a:t>
            </a:r>
            <a:r>
              <a:rPr lang="en-US" sz="1400">
                <a:solidFill>
                  <a:schemeClr val="bg1"/>
                </a:solidFill>
              </a:rPr>
              <a:t> </a:t>
            </a:r>
            <a:r>
              <a:rPr lang="en-US" sz="1400" err="1">
                <a:solidFill>
                  <a:schemeClr val="bg1"/>
                </a:solidFill>
              </a:rPr>
              <a:t>Cyn</a:t>
            </a:r>
            <a:r>
              <a:rPr lang="en-US" sz="1400">
                <a:solidFill>
                  <a:schemeClr val="bg1"/>
                </a:solidFill>
              </a:rPr>
              <a:t> Rd.</a:t>
            </a:r>
          </a:p>
        </p:txBody>
      </p:sp>
      <p:sp>
        <p:nvSpPr>
          <p:cNvPr id="13" name="TextBox 12">
            <a:extLst>
              <a:ext uri="{FF2B5EF4-FFF2-40B4-BE49-F238E27FC236}">
                <a16:creationId xmlns:a16="http://schemas.microsoft.com/office/drawing/2014/main" id="{C3AD18C7-0D53-4004-8CBC-54CAB344F1F2}"/>
              </a:ext>
            </a:extLst>
          </p:cNvPr>
          <p:cNvSpPr txBox="1"/>
          <p:nvPr/>
        </p:nvSpPr>
        <p:spPr>
          <a:xfrm>
            <a:off x="2865555" y="3334476"/>
            <a:ext cx="841256" cy="307777"/>
          </a:xfrm>
          <a:prstGeom prst="rect">
            <a:avLst/>
          </a:prstGeom>
          <a:solidFill>
            <a:srgbClr val="D8563F"/>
          </a:solidFill>
        </p:spPr>
        <p:txBody>
          <a:bodyPr wrap="none" rtlCol="0">
            <a:spAutoFit/>
          </a:bodyPr>
          <a:lstStyle/>
          <a:p>
            <a:pPr algn="ctr"/>
            <a:r>
              <a:rPr lang="en-US" sz="1400" err="1">
                <a:solidFill>
                  <a:schemeClr val="bg1"/>
                </a:solidFill>
              </a:rPr>
              <a:t>Tapo</a:t>
            </a:r>
            <a:r>
              <a:rPr lang="en-US" sz="1400">
                <a:solidFill>
                  <a:schemeClr val="bg1"/>
                </a:solidFill>
              </a:rPr>
              <a:t> St.</a:t>
            </a:r>
          </a:p>
        </p:txBody>
      </p:sp>
      <p:sp>
        <p:nvSpPr>
          <p:cNvPr id="14" name="TextBox 13">
            <a:extLst>
              <a:ext uri="{FF2B5EF4-FFF2-40B4-BE49-F238E27FC236}">
                <a16:creationId xmlns:a16="http://schemas.microsoft.com/office/drawing/2014/main" id="{B3402A3C-4DF3-4C09-B77E-DACA3B7FAE54}"/>
              </a:ext>
            </a:extLst>
          </p:cNvPr>
          <p:cNvSpPr txBox="1"/>
          <p:nvPr/>
        </p:nvSpPr>
        <p:spPr>
          <a:xfrm>
            <a:off x="5643915" y="2938124"/>
            <a:ext cx="1838708" cy="307777"/>
          </a:xfrm>
          <a:prstGeom prst="rect">
            <a:avLst/>
          </a:prstGeom>
          <a:solidFill>
            <a:srgbClr val="D8563F"/>
          </a:solidFill>
        </p:spPr>
        <p:txBody>
          <a:bodyPr wrap="none" rtlCol="0">
            <a:spAutoFit/>
          </a:bodyPr>
          <a:lstStyle/>
          <a:p>
            <a:pPr algn="ctr"/>
            <a:r>
              <a:rPr lang="en-US" sz="1400">
                <a:solidFill>
                  <a:schemeClr val="bg1"/>
                </a:solidFill>
              </a:rPr>
              <a:t>East Los Angeles St.</a:t>
            </a:r>
          </a:p>
        </p:txBody>
      </p:sp>
      <p:sp>
        <p:nvSpPr>
          <p:cNvPr id="15" name="TextBox 14">
            <a:extLst>
              <a:ext uri="{FF2B5EF4-FFF2-40B4-BE49-F238E27FC236}">
                <a16:creationId xmlns:a16="http://schemas.microsoft.com/office/drawing/2014/main" id="{D756CEA2-8775-476B-B65E-45654B6063E9}"/>
              </a:ext>
            </a:extLst>
          </p:cNvPr>
          <p:cNvSpPr txBox="1"/>
          <p:nvPr/>
        </p:nvSpPr>
        <p:spPr>
          <a:xfrm>
            <a:off x="7083405" y="3623554"/>
            <a:ext cx="1598258" cy="307777"/>
          </a:xfrm>
          <a:prstGeom prst="rect">
            <a:avLst/>
          </a:prstGeom>
          <a:solidFill>
            <a:srgbClr val="D8563F"/>
          </a:solidFill>
        </p:spPr>
        <p:txBody>
          <a:bodyPr wrap="none" rtlCol="0">
            <a:spAutoFit/>
          </a:bodyPr>
          <a:lstStyle/>
          <a:p>
            <a:pPr algn="ctr"/>
            <a:r>
              <a:rPr lang="en-US" sz="1400">
                <a:solidFill>
                  <a:schemeClr val="bg1"/>
                </a:solidFill>
              </a:rPr>
              <a:t>Hidden Ranch Dr.</a:t>
            </a:r>
          </a:p>
        </p:txBody>
      </p:sp>
      <p:sp>
        <p:nvSpPr>
          <p:cNvPr id="16" name="TextBox 15">
            <a:extLst>
              <a:ext uri="{FF2B5EF4-FFF2-40B4-BE49-F238E27FC236}">
                <a16:creationId xmlns:a16="http://schemas.microsoft.com/office/drawing/2014/main" id="{9CF2685E-66D4-4760-BF3A-9AC5DBF64A34}"/>
              </a:ext>
            </a:extLst>
          </p:cNvPr>
          <p:cNvSpPr txBox="1"/>
          <p:nvPr/>
        </p:nvSpPr>
        <p:spPr>
          <a:xfrm rot="2069835">
            <a:off x="5040913" y="3813000"/>
            <a:ext cx="1666930" cy="307777"/>
          </a:xfrm>
          <a:prstGeom prst="rect">
            <a:avLst/>
          </a:prstGeom>
          <a:solidFill>
            <a:srgbClr val="D8563F"/>
          </a:solidFill>
        </p:spPr>
        <p:txBody>
          <a:bodyPr wrap="none" rtlCol="0">
            <a:spAutoFit/>
          </a:bodyPr>
          <a:lstStyle/>
          <a:p>
            <a:pPr algn="ctr"/>
            <a:r>
              <a:rPr lang="en-US" sz="1400">
                <a:solidFill>
                  <a:schemeClr val="bg1"/>
                </a:solidFill>
              </a:rPr>
              <a:t>Simi Valley Station</a:t>
            </a:r>
          </a:p>
        </p:txBody>
      </p:sp>
      <p:sp>
        <p:nvSpPr>
          <p:cNvPr id="17" name="Title 1">
            <a:extLst>
              <a:ext uri="{FF2B5EF4-FFF2-40B4-BE49-F238E27FC236}">
                <a16:creationId xmlns:a16="http://schemas.microsoft.com/office/drawing/2014/main" id="{589B77EB-4C2E-4448-B766-5DD614AE0A4C}"/>
              </a:ext>
            </a:extLst>
          </p:cNvPr>
          <p:cNvSpPr txBox="1">
            <a:spLocks/>
          </p:cNvSpPr>
          <p:nvPr/>
        </p:nvSpPr>
        <p:spPr>
          <a:xfrm>
            <a:off x="203627" y="867802"/>
            <a:ext cx="7968682" cy="542909"/>
          </a:xfrm>
          <a:prstGeom prst="rect">
            <a:avLst/>
          </a:prstGeom>
          <a:solidFill>
            <a:srgbClr val="D8563F">
              <a:alpha val="70000"/>
            </a:srgbClr>
          </a:solidFill>
        </p:spPr>
        <p:txBody>
          <a:bodyPr vert="horz" lIns="75438" tIns="37719" rIns="75438" bIns="37719"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300" b="1">
                <a:solidFill>
                  <a:schemeClr val="bg1"/>
                </a:solidFill>
                <a:latin typeface="Arial" panose="020B0604020202020204" pitchFamily="34" charset="0"/>
                <a:cs typeface="Arial" panose="020B0604020202020204" pitchFamily="34" charset="0"/>
              </a:rPr>
              <a:t>Simi Valley Station &amp; Double Track</a:t>
            </a:r>
          </a:p>
        </p:txBody>
      </p:sp>
      <p:sp>
        <p:nvSpPr>
          <p:cNvPr id="22" name="Rectangle 21">
            <a:extLst>
              <a:ext uri="{FF2B5EF4-FFF2-40B4-BE49-F238E27FC236}">
                <a16:creationId xmlns:a16="http://schemas.microsoft.com/office/drawing/2014/main" id="{17A7F2E2-429C-46CD-99EC-DC6D121AC33A}"/>
              </a:ext>
            </a:extLst>
          </p:cNvPr>
          <p:cNvSpPr/>
          <p:nvPr/>
        </p:nvSpPr>
        <p:spPr>
          <a:xfrm>
            <a:off x="236574" y="6196937"/>
            <a:ext cx="3806370" cy="1059008"/>
          </a:xfrm>
          <a:prstGeom prst="rect">
            <a:avLst/>
          </a:prstGeom>
          <a:noFill/>
        </p:spPr>
        <p:txBody>
          <a:bodyPr wrap="square">
            <a:noAutofit/>
          </a:bodyPr>
          <a:lstStyle/>
          <a:p>
            <a:pPr marL="173038" indent="-173038">
              <a:lnSpc>
                <a:spcPct val="120000"/>
              </a:lnSpc>
              <a:buClr>
                <a:srgbClr val="D65F4B"/>
              </a:buClr>
              <a:buFont typeface="Arial" panose="020B0604020202020204" pitchFamily="34" charset="0"/>
              <a:buChar char="•"/>
            </a:pPr>
            <a:r>
              <a:rPr lang="en-US" sz="1600">
                <a:solidFill>
                  <a:srgbClr val="63666A"/>
                </a:solidFill>
                <a:latin typeface="Arial" panose="020B0604020202020204" pitchFamily="34" charset="0"/>
                <a:cs typeface="Arial" panose="020B0604020202020204" pitchFamily="34" charset="0"/>
              </a:rPr>
              <a:t>Adds capacity to allow future 30 minute frequencies </a:t>
            </a:r>
          </a:p>
          <a:p>
            <a:pPr marL="173038" indent="-173038">
              <a:lnSpc>
                <a:spcPct val="120000"/>
              </a:lnSpc>
              <a:buClr>
                <a:srgbClr val="D65F4B"/>
              </a:buClr>
              <a:buFont typeface="Arial" panose="020B0604020202020204" pitchFamily="34" charset="0"/>
              <a:buChar char="•"/>
            </a:pPr>
            <a:r>
              <a:rPr lang="en-US" sz="1600">
                <a:solidFill>
                  <a:srgbClr val="63666A"/>
                </a:solidFill>
                <a:latin typeface="Arial" panose="020B0604020202020204" pitchFamily="34" charset="0"/>
                <a:cs typeface="Arial" panose="020B0604020202020204" pitchFamily="34" charset="0"/>
              </a:rPr>
              <a:t>Upgrades 4 crossings to be Quiet Zone ready (only 1 crossing in Simi Valley outside of project limits)</a:t>
            </a:r>
          </a:p>
          <a:p>
            <a:pPr marL="173038" indent="-173038">
              <a:lnSpc>
                <a:spcPct val="120000"/>
              </a:lnSpc>
              <a:buFont typeface="Arial" panose="020B0604020202020204" pitchFamily="34" charset="0"/>
              <a:buChar char="•"/>
            </a:pPr>
            <a:endParaRPr lang="en-US">
              <a:solidFill>
                <a:srgbClr val="63666A"/>
              </a:solidFill>
              <a:latin typeface="Arial" panose="020B0604020202020204" pitchFamily="34" charset="0"/>
              <a:cs typeface="Arial" panose="020B0604020202020204" pitchFamily="34" charset="0"/>
            </a:endParaRPr>
          </a:p>
        </p:txBody>
      </p:sp>
      <p:pic>
        <p:nvPicPr>
          <p:cNvPr id="18" name="Image" descr="Image">
            <a:extLst>
              <a:ext uri="{FF2B5EF4-FFF2-40B4-BE49-F238E27FC236}">
                <a16:creationId xmlns:a16="http://schemas.microsoft.com/office/drawing/2014/main" id="{AED4D3C4-C650-4407-AF21-886D8C19C786}"/>
              </a:ext>
            </a:extLst>
          </p:cNvPr>
          <p:cNvPicPr>
            <a:picLocks noChangeAspect="1"/>
          </p:cNvPicPr>
          <p:nvPr/>
        </p:nvPicPr>
        <p:blipFill>
          <a:blip r:embed="rId4"/>
          <a:stretch>
            <a:fillRect/>
          </a:stretch>
        </p:blipFill>
        <p:spPr>
          <a:xfrm>
            <a:off x="253566" y="258721"/>
            <a:ext cx="1429056" cy="147293"/>
          </a:xfrm>
          <a:prstGeom prst="rect">
            <a:avLst/>
          </a:prstGeom>
          <a:ln w="12700">
            <a:miter lim="400000"/>
          </a:ln>
        </p:spPr>
      </p:pic>
      <p:sp>
        <p:nvSpPr>
          <p:cNvPr id="20" name="Rectangle 19">
            <a:extLst>
              <a:ext uri="{FF2B5EF4-FFF2-40B4-BE49-F238E27FC236}">
                <a16:creationId xmlns:a16="http://schemas.microsoft.com/office/drawing/2014/main" id="{EAF2F0F8-D5F8-410D-8E98-78F92A6B7303}"/>
              </a:ext>
            </a:extLst>
          </p:cNvPr>
          <p:cNvSpPr/>
          <p:nvPr/>
        </p:nvSpPr>
        <p:spPr>
          <a:xfrm>
            <a:off x="4344984" y="6196937"/>
            <a:ext cx="5476842" cy="723782"/>
          </a:xfrm>
          <a:prstGeom prst="rect">
            <a:avLst/>
          </a:prstGeom>
          <a:noFill/>
        </p:spPr>
        <p:txBody>
          <a:bodyPr wrap="square" rIns="0">
            <a:noAutofit/>
          </a:bodyPr>
          <a:lstStyle/>
          <a:p>
            <a:pPr marL="173038" indent="-173038">
              <a:lnSpc>
                <a:spcPct val="120000"/>
              </a:lnSpc>
              <a:buClr>
                <a:srgbClr val="D65F4B"/>
              </a:buClr>
              <a:buFont typeface="Arial" panose="020B0604020202020204" pitchFamily="34" charset="0"/>
              <a:buChar char="•"/>
            </a:pPr>
            <a:r>
              <a:rPr lang="en-US">
                <a:solidFill>
                  <a:srgbClr val="63666A"/>
                </a:solidFill>
                <a:latin typeface="Arial" panose="020B0604020202020204" pitchFamily="34" charset="0"/>
                <a:cs typeface="Arial" panose="020B0604020202020204" pitchFamily="34" charset="0"/>
              </a:rPr>
              <a:t>Updates all signals, warning devices &amp; track panels</a:t>
            </a:r>
          </a:p>
          <a:p>
            <a:pPr marL="173038" indent="-173038">
              <a:lnSpc>
                <a:spcPct val="120000"/>
              </a:lnSpc>
              <a:buClr>
                <a:srgbClr val="D65F4B"/>
              </a:buClr>
              <a:buFont typeface="Arial" panose="020B0604020202020204" pitchFamily="34" charset="0"/>
              <a:buChar char="•"/>
            </a:pPr>
            <a:r>
              <a:rPr lang="en-US">
                <a:solidFill>
                  <a:srgbClr val="63666A"/>
                </a:solidFill>
                <a:latin typeface="Arial" panose="020B0604020202020204" pitchFamily="34" charset="0"/>
                <a:cs typeface="Arial" panose="020B0604020202020204" pitchFamily="34" charset="0"/>
              </a:rPr>
              <a:t>Add 2.6 miles of new track</a:t>
            </a:r>
          </a:p>
          <a:p>
            <a:pPr marL="173038" indent="-173038">
              <a:lnSpc>
                <a:spcPct val="120000"/>
              </a:lnSpc>
              <a:buClr>
                <a:srgbClr val="D65F4B"/>
              </a:buClr>
              <a:buFont typeface="Arial" panose="020B0604020202020204" pitchFamily="34" charset="0"/>
              <a:buChar char="•"/>
            </a:pPr>
            <a:r>
              <a:rPr lang="en-US">
                <a:solidFill>
                  <a:srgbClr val="63666A"/>
                </a:solidFill>
                <a:latin typeface="Arial" panose="020B0604020202020204" pitchFamily="34" charset="0"/>
                <a:cs typeface="Arial" panose="020B0604020202020204" pitchFamily="34" charset="0"/>
              </a:rPr>
              <a:t>Shifts 1,400 feet of existing track</a:t>
            </a:r>
          </a:p>
          <a:p>
            <a:pPr>
              <a:lnSpc>
                <a:spcPct val="120000"/>
              </a:lnSpc>
            </a:pPr>
            <a:endParaRPr lang="en-US">
              <a:solidFill>
                <a:srgbClr val="63666A"/>
              </a:solidFill>
              <a:latin typeface="Arial" panose="020B0604020202020204" pitchFamily="34" charset="0"/>
              <a:cs typeface="Arial" panose="020B0604020202020204" pitchFamily="34" charset="0"/>
            </a:endParaRPr>
          </a:p>
        </p:txBody>
      </p:sp>
      <p:sp>
        <p:nvSpPr>
          <p:cNvPr id="21" name="Slide Number">
            <a:extLst>
              <a:ext uri="{FF2B5EF4-FFF2-40B4-BE49-F238E27FC236}">
                <a16:creationId xmlns:a16="http://schemas.microsoft.com/office/drawing/2014/main" id="{79EE88B6-345E-4BAA-81F9-83322E9FC1A8}"/>
              </a:ext>
            </a:extLst>
          </p:cNvPr>
          <p:cNvSpPr txBox="1">
            <a:spLocks noGrp="1"/>
          </p:cNvSpPr>
          <p:nvPr>
            <p:ph type="sldNum" sz="quarter" idx="4"/>
          </p:nvPr>
        </p:nvSpPr>
        <p:spPr>
          <a:xfrm>
            <a:off x="9359793" y="7068312"/>
            <a:ext cx="469093" cy="413808"/>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solidFill>
                  <a:schemeClr val="tx1">
                    <a:lumMod val="85000"/>
                    <a:lumOff val="15000"/>
                  </a:schemeClr>
                </a:solidFill>
              </a:rPr>
              <a:t>13</a:t>
            </a:fld>
            <a:endParaRPr>
              <a:solidFill>
                <a:schemeClr val="tx1">
                  <a:lumMod val="85000"/>
                  <a:lumOff val="15000"/>
                </a:schemeClr>
              </a:solidFill>
            </a:endParaRPr>
          </a:p>
        </p:txBody>
      </p:sp>
    </p:spTree>
    <p:extLst>
      <p:ext uri="{BB962C8B-B14F-4D97-AF65-F5344CB8AC3E}">
        <p14:creationId xmlns:p14="http://schemas.microsoft.com/office/powerpoint/2010/main" val="2044722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1000"/>
                                        <p:tgtEl>
                                          <p:spTgt spid="6"/>
                                        </p:tgtEl>
                                      </p:cBhvr>
                                    </p:animEffect>
                                  </p:childTnLst>
                                </p:cTn>
                              </p:par>
                              <p:par>
                                <p:cTn id="8" presetID="42" presetClass="entr" presetSubtype="0" fill="hold" grpId="0" nodeType="withEffect">
                                  <p:stCondLst>
                                    <p:cond delay="5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anim calcmode="lin" valueType="num">
                                      <p:cBhvr>
                                        <p:cTn id="11" dur="1000" fill="hold"/>
                                        <p:tgtEl>
                                          <p:spTgt spid="16"/>
                                        </p:tgtEl>
                                        <p:attrNameLst>
                                          <p:attrName>ppt_x</p:attrName>
                                        </p:attrNameLst>
                                      </p:cBhvr>
                                      <p:tavLst>
                                        <p:tav tm="0">
                                          <p:val>
                                            <p:strVal val="#ppt_x"/>
                                          </p:val>
                                        </p:tav>
                                        <p:tav tm="100000">
                                          <p:val>
                                            <p:strVal val="#ppt_x"/>
                                          </p:val>
                                        </p:tav>
                                      </p:tavLst>
                                    </p:anim>
                                    <p:anim calcmode="lin" valueType="num">
                                      <p:cBhvr>
                                        <p:cTn id="1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1000"/>
                                        <p:tgtEl>
                                          <p:spTgt spid="10"/>
                                        </p:tgtEl>
                                      </p:cBhvr>
                                    </p:animEffect>
                                    <p:anim calcmode="lin" valueType="num">
                                      <p:cBhvr>
                                        <p:cTn id="48" dur="1000" fill="hold"/>
                                        <p:tgtEl>
                                          <p:spTgt spid="10"/>
                                        </p:tgtEl>
                                        <p:attrNameLst>
                                          <p:attrName>ppt_x</p:attrName>
                                        </p:attrNameLst>
                                      </p:cBhvr>
                                      <p:tavLst>
                                        <p:tav tm="0">
                                          <p:val>
                                            <p:strVal val="#ppt_x"/>
                                          </p:val>
                                        </p:tav>
                                        <p:tav tm="100000">
                                          <p:val>
                                            <p:strVal val="#ppt_x"/>
                                          </p:val>
                                        </p:tav>
                                      </p:tavLst>
                                    </p:anim>
                                    <p:anim calcmode="lin" valueType="num">
                                      <p:cBhvr>
                                        <p:cTn id="49" dur="1000" fill="hold"/>
                                        <p:tgtEl>
                                          <p:spTgt spid="10"/>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1000"/>
                                        <p:tgtEl>
                                          <p:spTgt spid="15"/>
                                        </p:tgtEl>
                                      </p:cBhvr>
                                    </p:animEffect>
                                    <p:anim calcmode="lin" valueType="num">
                                      <p:cBhvr>
                                        <p:cTn id="53" dur="1000" fill="hold"/>
                                        <p:tgtEl>
                                          <p:spTgt spid="15"/>
                                        </p:tgtEl>
                                        <p:attrNameLst>
                                          <p:attrName>ppt_x</p:attrName>
                                        </p:attrNameLst>
                                      </p:cBhvr>
                                      <p:tavLst>
                                        <p:tav tm="0">
                                          <p:val>
                                            <p:strVal val="#ppt_x"/>
                                          </p:val>
                                        </p:tav>
                                        <p:tav tm="100000">
                                          <p:val>
                                            <p:strVal val="#ppt_x"/>
                                          </p:val>
                                        </p:tav>
                                      </p:tavLst>
                                    </p:anim>
                                    <p:anim calcmode="lin" valueType="num">
                                      <p:cBhvr>
                                        <p:cTn id="54" dur="1000" fill="hold"/>
                                        <p:tgtEl>
                                          <p:spTgt spid="15"/>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1000"/>
                                        <p:tgtEl>
                                          <p:spTgt spid="11"/>
                                        </p:tgtEl>
                                      </p:cBhvr>
                                    </p:animEffect>
                                    <p:anim calcmode="lin" valueType="num">
                                      <p:cBhvr>
                                        <p:cTn id="58" dur="1000" fill="hold"/>
                                        <p:tgtEl>
                                          <p:spTgt spid="11"/>
                                        </p:tgtEl>
                                        <p:attrNameLst>
                                          <p:attrName>ppt_x</p:attrName>
                                        </p:attrNameLst>
                                      </p:cBhvr>
                                      <p:tavLst>
                                        <p:tav tm="0">
                                          <p:val>
                                            <p:strVal val="#ppt_x"/>
                                          </p:val>
                                        </p:tav>
                                        <p:tav tm="100000">
                                          <p:val>
                                            <p:strVal val="#ppt_x"/>
                                          </p:val>
                                        </p:tav>
                                      </p:tavLst>
                                    </p:anim>
                                    <p:anim calcmode="lin" valueType="num">
                                      <p:cBhvr>
                                        <p:cTn id="5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7140AA-C738-4546-A76C-08FFBC7E11B9}"/>
              </a:ext>
            </a:extLst>
          </p:cNvPr>
          <p:cNvPicPr>
            <a:picLocks noChangeAspect="1"/>
          </p:cNvPicPr>
          <p:nvPr/>
        </p:nvPicPr>
        <p:blipFill rotWithShape="1">
          <a:blip r:embed="rId4"/>
          <a:srcRect l="3658" t="636" r="336" b="5353"/>
          <a:stretch/>
        </p:blipFill>
        <p:spPr>
          <a:xfrm>
            <a:off x="0" y="-1"/>
            <a:ext cx="10058400" cy="6564573"/>
          </a:xfrm>
          <a:prstGeom prst="rect">
            <a:avLst/>
          </a:prstGeom>
        </p:spPr>
      </p:pic>
      <p:sp>
        <p:nvSpPr>
          <p:cNvPr id="3" name="TextBox 2">
            <a:extLst>
              <a:ext uri="{FF2B5EF4-FFF2-40B4-BE49-F238E27FC236}">
                <a16:creationId xmlns:a16="http://schemas.microsoft.com/office/drawing/2014/main" id="{B879773F-302D-49D8-97FD-06536C3AC5DD}"/>
              </a:ext>
            </a:extLst>
          </p:cNvPr>
          <p:cNvSpPr txBox="1"/>
          <p:nvPr/>
        </p:nvSpPr>
        <p:spPr>
          <a:xfrm>
            <a:off x="458469" y="699996"/>
            <a:ext cx="4954772" cy="1015663"/>
          </a:xfrm>
          <a:prstGeom prst="rect">
            <a:avLst/>
          </a:prstGeom>
          <a:noFill/>
        </p:spPr>
        <p:txBody>
          <a:bodyPr wrap="square" lIns="0" rtlCol="0">
            <a:spAutoFit/>
          </a:bodyPr>
          <a:lstStyle/>
          <a:p>
            <a:r>
              <a:rPr lang="en-US" sz="6000">
                <a:solidFill>
                  <a:schemeClr val="tx1">
                    <a:lumMod val="65000"/>
                    <a:lumOff val="35000"/>
                  </a:schemeClr>
                </a:solidFill>
              </a:rPr>
              <a:t>Thank you!</a:t>
            </a:r>
          </a:p>
        </p:txBody>
      </p:sp>
      <p:sp>
        <p:nvSpPr>
          <p:cNvPr id="4" name="Slide Number">
            <a:extLst>
              <a:ext uri="{FF2B5EF4-FFF2-40B4-BE49-F238E27FC236}">
                <a16:creationId xmlns:a16="http://schemas.microsoft.com/office/drawing/2014/main" id="{A99845A8-17E7-4701-8CE3-9DF1B3C7FF65}"/>
              </a:ext>
            </a:extLst>
          </p:cNvPr>
          <p:cNvSpPr txBox="1">
            <a:spLocks noGrp="1"/>
          </p:cNvSpPr>
          <p:nvPr>
            <p:ph type="sldNum" sz="quarter" idx="4"/>
          </p:nvPr>
        </p:nvSpPr>
        <p:spPr>
          <a:xfrm>
            <a:off x="9359793" y="7068312"/>
            <a:ext cx="469093" cy="413808"/>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solidFill>
                  <a:schemeClr val="tx1">
                    <a:lumMod val="85000"/>
                    <a:lumOff val="15000"/>
                  </a:schemeClr>
                </a:solidFill>
              </a:rPr>
              <a:t>14</a:t>
            </a:fld>
            <a:endParaRPr>
              <a:solidFill>
                <a:schemeClr val="tx1">
                  <a:lumMod val="85000"/>
                  <a:lumOff val="15000"/>
                </a:schemeClr>
              </a:solidFill>
            </a:endParaRPr>
          </a:p>
        </p:txBody>
      </p:sp>
    </p:spTree>
    <p:extLst>
      <p:ext uri="{BB962C8B-B14F-4D97-AF65-F5344CB8AC3E}">
        <p14:creationId xmlns:p14="http://schemas.microsoft.com/office/powerpoint/2010/main" val="23686112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47A615-1940-4FA1-843B-98FF4DC1F573}"/>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a:ext>
            </a:extLst>
          </a:blip>
          <a:stretch>
            <a:fillRect/>
          </a:stretch>
        </p:blipFill>
        <p:spPr>
          <a:xfrm>
            <a:off x="-184079" y="-154983"/>
            <a:ext cx="10426558" cy="7974901"/>
          </a:xfrm>
          <a:prstGeom prst="rect">
            <a:avLst/>
          </a:prstGeom>
        </p:spPr>
      </p:pic>
      <p:sp>
        <p:nvSpPr>
          <p:cNvPr id="3" name="Subtitle 2">
            <a:extLst>
              <a:ext uri="{FF2B5EF4-FFF2-40B4-BE49-F238E27FC236}">
                <a16:creationId xmlns:a16="http://schemas.microsoft.com/office/drawing/2014/main" id="{B9AA6AD9-F246-49C1-A041-8052B72883E0}"/>
              </a:ext>
            </a:extLst>
          </p:cNvPr>
          <p:cNvSpPr>
            <a:spLocks noGrp="1"/>
          </p:cNvSpPr>
          <p:nvPr>
            <p:ph type="subTitle" idx="1"/>
          </p:nvPr>
        </p:nvSpPr>
        <p:spPr>
          <a:xfrm>
            <a:off x="1017538" y="1512199"/>
            <a:ext cx="8139713" cy="3854931"/>
          </a:xfrm>
        </p:spPr>
        <p:txBody>
          <a:bodyPr>
            <a:normAutofit/>
          </a:bodyPr>
          <a:lstStyle/>
          <a:p>
            <a:pPr>
              <a:spcBef>
                <a:spcPts val="1800"/>
              </a:spcBef>
            </a:pPr>
            <a:r>
              <a:rPr lang="en-US" sz="4000" b="1">
                <a:cs typeface="Arial" panose="020B0604020202020204" pitchFamily="34" charset="0"/>
              </a:rPr>
              <a:t>Customer-First Orientation</a:t>
            </a:r>
          </a:p>
          <a:p>
            <a:pPr>
              <a:lnSpc>
                <a:spcPct val="150000"/>
              </a:lnSpc>
              <a:spcBef>
                <a:spcPts val="1800"/>
              </a:spcBef>
            </a:pPr>
            <a:r>
              <a:rPr lang="en-US" sz="4000">
                <a:cs typeface="Arial" panose="020B0604020202020204" pitchFamily="34" charset="0"/>
              </a:rPr>
              <a:t>Safety &amp; Security</a:t>
            </a:r>
          </a:p>
          <a:p>
            <a:pPr>
              <a:lnSpc>
                <a:spcPct val="150000"/>
              </a:lnSpc>
            </a:pPr>
            <a:r>
              <a:rPr lang="en-US" sz="4000">
                <a:cs typeface="Arial" panose="020B0604020202020204" pitchFamily="34" charset="0"/>
              </a:rPr>
              <a:t>Integrated System</a:t>
            </a:r>
          </a:p>
          <a:p>
            <a:pPr>
              <a:lnSpc>
                <a:spcPct val="150000"/>
              </a:lnSpc>
            </a:pPr>
            <a:r>
              <a:rPr lang="en-US" sz="4000">
                <a:cs typeface="Arial" panose="020B0604020202020204" pitchFamily="34" charset="0"/>
              </a:rPr>
              <a:t>Modernized Business Practices</a:t>
            </a:r>
            <a:endParaRPr lang="en-US" sz="4000" i="1" u="sng">
              <a:cs typeface="Arial" panose="020B0604020202020204" pitchFamily="34" charset="0"/>
            </a:endParaRPr>
          </a:p>
        </p:txBody>
      </p:sp>
      <p:pic>
        <p:nvPicPr>
          <p:cNvPr id="8" name="Picture 7">
            <a:extLst>
              <a:ext uri="{FF2B5EF4-FFF2-40B4-BE49-F238E27FC236}">
                <a16:creationId xmlns:a16="http://schemas.microsoft.com/office/drawing/2014/main" id="{D802F0FB-E857-4A9E-A36B-5D7BD3B6254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29672"/>
          <a:stretch/>
        </p:blipFill>
        <p:spPr>
          <a:xfrm>
            <a:off x="8046720" y="650889"/>
            <a:ext cx="1110531" cy="756777"/>
          </a:xfrm>
          <a:prstGeom prst="rect">
            <a:avLst/>
          </a:prstGeom>
        </p:spPr>
      </p:pic>
      <p:pic>
        <p:nvPicPr>
          <p:cNvPr id="9" name="Picture 8">
            <a:extLst>
              <a:ext uri="{FF2B5EF4-FFF2-40B4-BE49-F238E27FC236}">
                <a16:creationId xmlns:a16="http://schemas.microsoft.com/office/drawing/2014/main" id="{87AA92E9-EA78-4EF1-80BC-0B78063DCEE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15554" r="-1" b="-71932"/>
          <a:stretch/>
        </p:blipFill>
        <p:spPr>
          <a:xfrm>
            <a:off x="6608135" y="1079020"/>
            <a:ext cx="1824684" cy="328646"/>
          </a:xfrm>
          <a:prstGeom prst="rect">
            <a:avLst/>
          </a:prstGeom>
        </p:spPr>
      </p:pic>
      <p:cxnSp>
        <p:nvCxnSpPr>
          <p:cNvPr id="10" name="Straight Connector 9">
            <a:extLst>
              <a:ext uri="{FF2B5EF4-FFF2-40B4-BE49-F238E27FC236}">
                <a16:creationId xmlns:a16="http://schemas.microsoft.com/office/drawing/2014/main" id="{DDC3D106-D4CC-4E52-BA5D-0FCA7F114E7B}"/>
              </a:ext>
            </a:extLst>
          </p:cNvPr>
          <p:cNvCxnSpPr>
            <a:cxnSpLocks/>
            <a:stCxn id="9" idx="1"/>
          </p:cNvCxnSpPr>
          <p:nvPr/>
        </p:nvCxnSpPr>
        <p:spPr>
          <a:xfrm flipH="1">
            <a:off x="1017539" y="1243343"/>
            <a:ext cx="5590596"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29DE6EA8-59FF-4E9B-B41C-87EC47DCD6F1}"/>
              </a:ext>
            </a:extLst>
          </p:cNvPr>
          <p:cNvSpPr>
            <a:spLocks noGrp="1"/>
          </p:cNvSpPr>
          <p:nvPr>
            <p:ph type="sldNum" sz="quarter" idx="12"/>
          </p:nvPr>
        </p:nvSpPr>
        <p:spPr>
          <a:xfrm>
            <a:off x="9391245" y="7265600"/>
            <a:ext cx="469093" cy="413808"/>
          </a:xfrm>
        </p:spPr>
        <p:txBody>
          <a:bodyPr/>
          <a:lstStyle/>
          <a:p>
            <a:fld id="{A0B7C6B8-5952-8B4F-B214-675218003A2A}" type="slidenum">
              <a:rPr lang="en-US" smtClean="0"/>
              <a:t>2</a:t>
            </a:fld>
            <a:endParaRPr lang="en-US"/>
          </a:p>
        </p:txBody>
      </p:sp>
      <p:sp>
        <p:nvSpPr>
          <p:cNvPr id="11" name="Title 1">
            <a:extLst>
              <a:ext uri="{FF2B5EF4-FFF2-40B4-BE49-F238E27FC236}">
                <a16:creationId xmlns:a16="http://schemas.microsoft.com/office/drawing/2014/main" id="{48750DF1-EF46-493B-B0DA-8A0147E00C6A}"/>
              </a:ext>
            </a:extLst>
          </p:cNvPr>
          <p:cNvSpPr>
            <a:spLocks noGrp="1"/>
          </p:cNvSpPr>
          <p:nvPr>
            <p:ph type="ctrTitle"/>
          </p:nvPr>
        </p:nvSpPr>
        <p:spPr>
          <a:xfrm>
            <a:off x="-1914027" y="114300"/>
            <a:ext cx="8377070" cy="1270139"/>
          </a:xfrm>
        </p:spPr>
        <p:txBody>
          <a:bodyPr>
            <a:normAutofit/>
          </a:bodyPr>
          <a:lstStyle/>
          <a:p>
            <a:r>
              <a:rPr lang="en-US" sz="3080">
                <a:latin typeface="Arial Black" panose="020B0A04020102020204" pitchFamily="34" charset="0"/>
              </a:rPr>
              <a:t>CEO VISION</a:t>
            </a:r>
          </a:p>
        </p:txBody>
      </p:sp>
      <p:sp>
        <p:nvSpPr>
          <p:cNvPr id="2" name="TextBox 1">
            <a:extLst>
              <a:ext uri="{FF2B5EF4-FFF2-40B4-BE49-F238E27FC236}">
                <a16:creationId xmlns:a16="http://schemas.microsoft.com/office/drawing/2014/main" id="{A891015E-7FB4-4BB3-9CB8-B53D95B6DB87}"/>
              </a:ext>
            </a:extLst>
          </p:cNvPr>
          <p:cNvSpPr txBox="1"/>
          <p:nvPr/>
        </p:nvSpPr>
        <p:spPr>
          <a:xfrm>
            <a:off x="906334" y="6188382"/>
            <a:ext cx="8245732" cy="1077218"/>
          </a:xfrm>
          <a:prstGeom prst="rect">
            <a:avLst/>
          </a:prstGeom>
          <a:solidFill>
            <a:schemeClr val="bg1">
              <a:alpha val="70000"/>
            </a:schemeClr>
          </a:solidFill>
        </p:spPr>
        <p:txBody>
          <a:bodyPr wrap="square" tIns="274320" bIns="365760" rtlCol="0">
            <a:spAutoFit/>
          </a:bodyPr>
          <a:lstStyle/>
          <a:p>
            <a:pPr algn="ctr"/>
            <a:r>
              <a:rPr lang="en-US" sz="2800" b="1" i="1">
                <a:solidFill>
                  <a:schemeClr val="tx1">
                    <a:lumMod val="85000"/>
                    <a:lumOff val="15000"/>
                  </a:schemeClr>
                </a:solidFill>
                <a:latin typeface="Arial" panose="020B0604020202020204" pitchFamily="34" charset="0"/>
                <a:cs typeface="Arial" panose="020B0604020202020204" pitchFamily="34" charset="0"/>
              </a:rPr>
              <a:t>Create Value, Exceed Expectations</a:t>
            </a:r>
          </a:p>
        </p:txBody>
      </p:sp>
      <p:sp>
        <p:nvSpPr>
          <p:cNvPr id="5" name="Rectangle 4">
            <a:extLst>
              <a:ext uri="{FF2B5EF4-FFF2-40B4-BE49-F238E27FC236}">
                <a16:creationId xmlns:a16="http://schemas.microsoft.com/office/drawing/2014/main" id="{24B7DD7A-56B8-41CA-844F-2B7B45F0925A}"/>
              </a:ext>
            </a:extLst>
          </p:cNvPr>
          <p:cNvSpPr/>
          <p:nvPr/>
        </p:nvSpPr>
        <p:spPr>
          <a:xfrm>
            <a:off x="4904807" y="3701534"/>
            <a:ext cx="248786" cy="369332"/>
          </a:xfrm>
          <a:prstGeom prst="rect">
            <a:avLst/>
          </a:prstGeom>
        </p:spPr>
        <p:txBody>
          <a:bodyPr wrap="none">
            <a:spAutoFit/>
          </a:bodyPr>
          <a:lstStyle/>
          <a:p>
            <a:r>
              <a:rPr lang="en-US"/>
              <a:t> </a:t>
            </a:r>
          </a:p>
        </p:txBody>
      </p:sp>
      <p:sp>
        <p:nvSpPr>
          <p:cNvPr id="6" name="Rectangle 5">
            <a:extLst>
              <a:ext uri="{FF2B5EF4-FFF2-40B4-BE49-F238E27FC236}">
                <a16:creationId xmlns:a16="http://schemas.microsoft.com/office/drawing/2014/main" id="{0CC7B6A4-7940-49B2-860F-09221823A57F}"/>
              </a:ext>
            </a:extLst>
          </p:cNvPr>
          <p:cNvSpPr/>
          <p:nvPr/>
        </p:nvSpPr>
        <p:spPr>
          <a:xfrm>
            <a:off x="4904807" y="3701534"/>
            <a:ext cx="248786" cy="369332"/>
          </a:xfrm>
          <a:prstGeom prst="rect">
            <a:avLst/>
          </a:prstGeom>
        </p:spPr>
        <p:txBody>
          <a:bodyPr wrap="none">
            <a:spAutoFit/>
          </a:bodyPr>
          <a:lstStyle/>
          <a:p>
            <a:r>
              <a:rPr lang="en-US"/>
              <a:t> </a:t>
            </a:r>
          </a:p>
        </p:txBody>
      </p:sp>
      <p:sp>
        <p:nvSpPr>
          <p:cNvPr id="12" name="Rectangle 11">
            <a:extLst>
              <a:ext uri="{FF2B5EF4-FFF2-40B4-BE49-F238E27FC236}">
                <a16:creationId xmlns:a16="http://schemas.microsoft.com/office/drawing/2014/main" id="{97FBF5FF-FA9B-458A-963C-EACFDAE682B5}"/>
              </a:ext>
            </a:extLst>
          </p:cNvPr>
          <p:cNvSpPr/>
          <p:nvPr/>
        </p:nvSpPr>
        <p:spPr>
          <a:xfrm>
            <a:off x="4904807" y="3701534"/>
            <a:ext cx="248786" cy="369332"/>
          </a:xfrm>
          <a:prstGeom prst="rect">
            <a:avLst/>
          </a:prstGeom>
        </p:spPr>
        <p:txBody>
          <a:bodyPr wrap="none">
            <a:spAutoFit/>
          </a:bodyPr>
          <a:lstStyle/>
          <a:p>
            <a:r>
              <a:rPr lang="en-US"/>
              <a:t> </a:t>
            </a:r>
          </a:p>
        </p:txBody>
      </p:sp>
      <p:sp>
        <p:nvSpPr>
          <p:cNvPr id="13" name="Rectangle 12">
            <a:extLst>
              <a:ext uri="{FF2B5EF4-FFF2-40B4-BE49-F238E27FC236}">
                <a16:creationId xmlns:a16="http://schemas.microsoft.com/office/drawing/2014/main" id="{59560CB5-F2B5-4241-9649-A5FE2C747A5E}"/>
              </a:ext>
            </a:extLst>
          </p:cNvPr>
          <p:cNvSpPr/>
          <p:nvPr/>
        </p:nvSpPr>
        <p:spPr>
          <a:xfrm>
            <a:off x="4904807" y="3701534"/>
            <a:ext cx="248786" cy="369332"/>
          </a:xfrm>
          <a:prstGeom prst="rect">
            <a:avLst/>
          </a:prstGeom>
        </p:spPr>
        <p:txBody>
          <a:bodyPr wrap="none">
            <a:spAutoFit/>
          </a:bodyPr>
          <a:lstStyle/>
          <a:p>
            <a:r>
              <a:rPr lang="en-US"/>
              <a:t> </a:t>
            </a:r>
          </a:p>
        </p:txBody>
      </p:sp>
    </p:spTree>
    <p:extLst>
      <p:ext uri="{BB962C8B-B14F-4D97-AF65-F5344CB8AC3E}">
        <p14:creationId xmlns:p14="http://schemas.microsoft.com/office/powerpoint/2010/main" val="37011109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0DFED40-D45F-43C4-A4CF-02D21C1E51B3}"/>
              </a:ext>
            </a:extLst>
          </p:cNvPr>
          <p:cNvSpPr>
            <a:spLocks noGrp="1"/>
          </p:cNvSpPr>
          <p:nvPr>
            <p:ph type="sldNum" sz="quarter" idx="4"/>
          </p:nvPr>
        </p:nvSpPr>
        <p:spPr/>
        <p:txBody>
          <a:bodyPr/>
          <a:lstStyle/>
          <a:p>
            <a:fld id="{65FA28F8-29BC-604E-9BA6-9AF0BB71D11B}" type="slidenum">
              <a:rPr lang="en-US" smtClean="0"/>
              <a:pPr/>
              <a:t>3</a:t>
            </a:fld>
            <a:endParaRPr lang="en-US"/>
          </a:p>
        </p:txBody>
      </p:sp>
      <p:pic>
        <p:nvPicPr>
          <p:cNvPr id="2" name="Picture 2" descr="A screenshot of a cell phone&#10;&#10;Description generated with high confidence">
            <a:extLst>
              <a:ext uri="{FF2B5EF4-FFF2-40B4-BE49-F238E27FC236}">
                <a16:creationId xmlns:a16="http://schemas.microsoft.com/office/drawing/2014/main" id="{35B30050-F9D6-4C90-87E3-F4BF9F5F1393}"/>
              </a:ext>
            </a:extLst>
          </p:cNvPr>
          <p:cNvPicPr>
            <a:picLocks noChangeAspect="1"/>
          </p:cNvPicPr>
          <p:nvPr/>
        </p:nvPicPr>
        <p:blipFill>
          <a:blip r:embed="rId3"/>
          <a:stretch>
            <a:fillRect/>
          </a:stretch>
        </p:blipFill>
        <p:spPr>
          <a:xfrm>
            <a:off x="50343" y="81945"/>
            <a:ext cx="9892709" cy="6424565"/>
          </a:xfrm>
          <a:prstGeom prst="rect">
            <a:avLst/>
          </a:prstGeom>
        </p:spPr>
      </p:pic>
    </p:spTree>
    <p:extLst>
      <p:ext uri="{BB962C8B-B14F-4D97-AF65-F5344CB8AC3E}">
        <p14:creationId xmlns:p14="http://schemas.microsoft.com/office/powerpoint/2010/main" val="11036337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7BBF91-8653-480A-9CC4-D9DE7AC8BB82}"/>
              </a:ext>
            </a:extLst>
          </p:cNvPr>
          <p:cNvPicPr>
            <a:picLocks noChangeAspect="1"/>
          </p:cNvPicPr>
          <p:nvPr/>
        </p:nvPicPr>
        <p:blipFill>
          <a:blip r:embed="rId3"/>
          <a:stretch>
            <a:fillRect/>
          </a:stretch>
        </p:blipFill>
        <p:spPr>
          <a:xfrm>
            <a:off x="6114233" y="992785"/>
            <a:ext cx="3714653" cy="5081692"/>
          </a:xfrm>
          <a:prstGeom prst="rect">
            <a:avLst/>
          </a:prstGeom>
        </p:spPr>
      </p:pic>
      <p:sp>
        <p:nvSpPr>
          <p:cNvPr id="2" name="Slide Number Placeholder 1">
            <a:extLst>
              <a:ext uri="{FF2B5EF4-FFF2-40B4-BE49-F238E27FC236}">
                <a16:creationId xmlns:a16="http://schemas.microsoft.com/office/drawing/2014/main" id="{79F0D012-B384-404A-9884-704A97B2D610}"/>
              </a:ext>
            </a:extLst>
          </p:cNvPr>
          <p:cNvSpPr>
            <a:spLocks noGrp="1"/>
          </p:cNvSpPr>
          <p:nvPr>
            <p:ph type="sldNum" sz="quarter" idx="4"/>
          </p:nvPr>
        </p:nvSpPr>
        <p:spPr/>
        <p:txBody>
          <a:bodyPr/>
          <a:lstStyle/>
          <a:p>
            <a:fld id="{0D63DF01-F109-1D42-8613-A24BF6CCAD29}" type="slidenum">
              <a:rPr lang="en-US" smtClean="0"/>
              <a:pPr/>
              <a:t>4</a:t>
            </a:fld>
            <a:endParaRPr lang="en-US"/>
          </a:p>
        </p:txBody>
      </p:sp>
      <p:sp>
        <p:nvSpPr>
          <p:cNvPr id="3" name="Title 1">
            <a:extLst>
              <a:ext uri="{FF2B5EF4-FFF2-40B4-BE49-F238E27FC236}">
                <a16:creationId xmlns:a16="http://schemas.microsoft.com/office/drawing/2014/main" id="{95C05B7E-3CFB-4949-85FB-B0DAC5C3991A}"/>
              </a:ext>
            </a:extLst>
          </p:cNvPr>
          <p:cNvSpPr txBox="1">
            <a:spLocks/>
          </p:cNvSpPr>
          <p:nvPr/>
        </p:nvSpPr>
        <p:spPr>
          <a:xfrm>
            <a:off x="397534" y="216958"/>
            <a:ext cx="9263329" cy="660116"/>
          </a:xfrm>
          <a:prstGeom prst="rect">
            <a:avLst/>
          </a:prstGeom>
        </p:spPr>
        <p:txBody>
          <a:bodyPr lIns="0" rIns="0"/>
          <a:lstStyle>
            <a:lvl1pPr algn="l" defTabSz="754380" rtl="0" eaLnBrk="1" latinLnBrk="0" hangingPunct="1">
              <a:lnSpc>
                <a:spcPct val="90000"/>
              </a:lnSpc>
              <a:spcBef>
                <a:spcPct val="0"/>
              </a:spcBef>
              <a:buNone/>
              <a:defRPr sz="3630" kern="1200">
                <a:solidFill>
                  <a:schemeClr val="tx1"/>
                </a:solidFill>
                <a:latin typeface="+mj-lt"/>
                <a:ea typeface="+mj-ea"/>
                <a:cs typeface="+mj-cs"/>
              </a:defRPr>
            </a:lvl1pPr>
          </a:lstStyle>
          <a:p>
            <a:r>
              <a:rPr lang="en-US">
                <a:solidFill>
                  <a:schemeClr val="tx1">
                    <a:lumMod val="50000"/>
                    <a:lumOff val="50000"/>
                  </a:schemeClr>
                </a:solidFill>
              </a:rPr>
              <a:t>A New Way to Communicate</a:t>
            </a:r>
          </a:p>
        </p:txBody>
      </p:sp>
      <p:sp>
        <p:nvSpPr>
          <p:cNvPr id="4" name="Rectangle 3">
            <a:extLst>
              <a:ext uri="{FF2B5EF4-FFF2-40B4-BE49-F238E27FC236}">
                <a16:creationId xmlns:a16="http://schemas.microsoft.com/office/drawing/2014/main" id="{B76A2D91-0F1B-4FBA-8F53-B55D5B19B4F0}"/>
              </a:ext>
            </a:extLst>
          </p:cNvPr>
          <p:cNvSpPr/>
          <p:nvPr/>
        </p:nvSpPr>
        <p:spPr>
          <a:xfrm>
            <a:off x="221854" y="1112456"/>
            <a:ext cx="3545816" cy="5750292"/>
          </a:xfrm>
          <a:prstGeom prst="rect">
            <a:avLst/>
          </a:prstGeom>
        </p:spPr>
        <p:txBody>
          <a:bodyPr wrap="square" anchor="t">
            <a:spAutoFit/>
          </a:bodyPr>
          <a:lstStyle/>
          <a:p>
            <a:pPr>
              <a:lnSpc>
                <a:spcPct val="150000"/>
              </a:lnSpc>
            </a:pPr>
            <a:r>
              <a:rPr lang="en-US" b="1"/>
              <a:t>Texting for Customer Service</a:t>
            </a:r>
          </a:p>
          <a:p>
            <a:pPr marL="285750" indent="-285750">
              <a:lnSpc>
                <a:spcPct val="150000"/>
              </a:lnSpc>
              <a:buClr>
                <a:srgbClr val="D65F4B"/>
              </a:buClr>
              <a:buFont typeface="Arial" panose="020B0604020202020204" pitchFamily="34" charset="0"/>
              <a:buChar char="•"/>
            </a:pPr>
            <a:r>
              <a:rPr lang="en-US"/>
              <a:t>Launched February 14, 2019</a:t>
            </a:r>
          </a:p>
          <a:p>
            <a:pPr marL="285750" indent="-285750">
              <a:lnSpc>
                <a:spcPct val="150000"/>
              </a:lnSpc>
              <a:buClr>
                <a:srgbClr val="D65F4B"/>
              </a:buClr>
              <a:buFont typeface="Arial" panose="020B0604020202020204" pitchFamily="34" charset="0"/>
              <a:buChar char="•"/>
            </a:pPr>
            <a:r>
              <a:rPr lang="en-US"/>
              <a:t>6,476 customers contacted us with a total of 12,391 text messages </a:t>
            </a:r>
            <a:endParaRPr lang="en-US">
              <a:cs typeface="Arial"/>
            </a:endParaRPr>
          </a:p>
          <a:p>
            <a:pPr>
              <a:lnSpc>
                <a:spcPct val="150000"/>
              </a:lnSpc>
              <a:spcAft>
                <a:spcPts val="600"/>
              </a:spcAft>
            </a:pPr>
            <a:r>
              <a:rPr lang="en-US" b="1"/>
              <a:t>Texting for Safety/Security: </a:t>
            </a:r>
          </a:p>
          <a:p>
            <a:pPr marL="285750" indent="-285750">
              <a:lnSpc>
                <a:spcPct val="150000"/>
              </a:lnSpc>
              <a:spcAft>
                <a:spcPts val="600"/>
              </a:spcAft>
              <a:buClr>
                <a:srgbClr val="D65F4B"/>
              </a:buClr>
              <a:buFont typeface="Arial" panose="020B0604020202020204" pitchFamily="34" charset="0"/>
              <a:buChar char="•"/>
            </a:pPr>
            <a:r>
              <a:rPr lang="en-US"/>
              <a:t>Launched July 8, 2019</a:t>
            </a:r>
          </a:p>
          <a:p>
            <a:pPr marL="285750" indent="-285750">
              <a:lnSpc>
                <a:spcPct val="150000"/>
              </a:lnSpc>
              <a:spcAft>
                <a:spcPts val="600"/>
              </a:spcAft>
              <a:buClr>
                <a:srgbClr val="D65F4B"/>
              </a:buClr>
              <a:buFont typeface="Arial" panose="020B0604020202020204" pitchFamily="34" charset="0"/>
              <a:buChar char="•"/>
            </a:pPr>
            <a:r>
              <a:rPr lang="en-US"/>
              <a:t>Encourages riders to immediately report incidents </a:t>
            </a:r>
            <a:endParaRPr lang="en-US">
              <a:cs typeface="Arial" panose="020B0604020202020204"/>
            </a:endParaRPr>
          </a:p>
          <a:p>
            <a:pPr marL="285750" indent="-285750">
              <a:lnSpc>
                <a:spcPct val="150000"/>
              </a:lnSpc>
              <a:spcAft>
                <a:spcPts val="600"/>
              </a:spcAft>
              <a:buClr>
                <a:srgbClr val="D65F4B"/>
              </a:buClr>
              <a:buFont typeface="Arial" panose="020B0604020202020204" pitchFamily="34" charset="0"/>
              <a:buChar char="•"/>
            </a:pPr>
            <a:r>
              <a:rPr lang="en-US"/>
              <a:t>Texts go to Metrolink Security Operations Center for immediate response </a:t>
            </a:r>
          </a:p>
          <a:p>
            <a:pPr>
              <a:lnSpc>
                <a:spcPct val="150000"/>
              </a:lnSpc>
            </a:pPr>
            <a:endParaRPr lang="en-US"/>
          </a:p>
        </p:txBody>
      </p:sp>
      <p:pic>
        <p:nvPicPr>
          <p:cNvPr id="10" name="Picture 9" descr="A picture containing sitting, woman, people, man&#10;&#10;Description automatically generated">
            <a:extLst>
              <a:ext uri="{FF2B5EF4-FFF2-40B4-BE49-F238E27FC236}">
                <a16:creationId xmlns:a16="http://schemas.microsoft.com/office/drawing/2014/main" id="{62CFA39E-DB4E-41B4-A7A0-017847A3AEAE}"/>
              </a:ext>
            </a:extLst>
          </p:cNvPr>
          <p:cNvPicPr>
            <a:picLocks noChangeAspect="1"/>
          </p:cNvPicPr>
          <p:nvPr/>
        </p:nvPicPr>
        <p:blipFill>
          <a:blip r:embed="rId4"/>
          <a:stretch>
            <a:fillRect/>
          </a:stretch>
        </p:blipFill>
        <p:spPr>
          <a:xfrm>
            <a:off x="3930080" y="2167246"/>
            <a:ext cx="1933823" cy="3437907"/>
          </a:xfrm>
          <a:prstGeom prst="rect">
            <a:avLst/>
          </a:prstGeom>
        </p:spPr>
      </p:pic>
    </p:spTree>
    <p:extLst>
      <p:ext uri="{BB962C8B-B14F-4D97-AF65-F5344CB8AC3E}">
        <p14:creationId xmlns:p14="http://schemas.microsoft.com/office/powerpoint/2010/main" val="37855601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Two people sitting in a chair&#10;&#10;Description automatically generated">
            <a:extLst>
              <a:ext uri="{FF2B5EF4-FFF2-40B4-BE49-F238E27FC236}">
                <a16:creationId xmlns:a16="http://schemas.microsoft.com/office/drawing/2014/main" id="{FF052D01-512B-406D-B4A6-E719D762A2B0}"/>
              </a:ext>
            </a:extLst>
          </p:cNvPr>
          <p:cNvPicPr>
            <a:picLocks noChangeAspect="1"/>
          </p:cNvPicPr>
          <p:nvPr/>
        </p:nvPicPr>
        <p:blipFill rotWithShape="1">
          <a:blip r:embed="rId3"/>
          <a:srcRect l="12129" r="1597"/>
          <a:stretch/>
        </p:blipFill>
        <p:spPr>
          <a:xfrm>
            <a:off x="0" y="0"/>
            <a:ext cx="10058400" cy="7772400"/>
          </a:xfrm>
          <a:prstGeom prst="rect">
            <a:avLst/>
          </a:prstGeom>
        </p:spPr>
      </p:pic>
      <p:sp>
        <p:nvSpPr>
          <p:cNvPr id="2" name="Slide Number Placeholder 1">
            <a:extLst>
              <a:ext uri="{FF2B5EF4-FFF2-40B4-BE49-F238E27FC236}">
                <a16:creationId xmlns:a16="http://schemas.microsoft.com/office/drawing/2014/main" id="{79F0D012-B384-404A-9884-704A97B2D610}"/>
              </a:ext>
            </a:extLst>
          </p:cNvPr>
          <p:cNvSpPr>
            <a:spLocks noGrp="1"/>
          </p:cNvSpPr>
          <p:nvPr>
            <p:ph type="sldNum" sz="quarter" idx="4"/>
          </p:nvPr>
        </p:nvSpPr>
        <p:spPr/>
        <p:txBody>
          <a:bodyPr/>
          <a:lstStyle/>
          <a:p>
            <a:fld id="{0D63DF01-F109-1D42-8613-A24BF6CCAD29}" type="slidenum">
              <a:rPr lang="en-US" smtClean="0"/>
              <a:pPr/>
              <a:t>5</a:t>
            </a:fld>
            <a:endParaRPr lang="en-US"/>
          </a:p>
        </p:txBody>
      </p:sp>
      <p:sp>
        <p:nvSpPr>
          <p:cNvPr id="3" name="Title 1">
            <a:extLst>
              <a:ext uri="{FF2B5EF4-FFF2-40B4-BE49-F238E27FC236}">
                <a16:creationId xmlns:a16="http://schemas.microsoft.com/office/drawing/2014/main" id="{95C05B7E-3CFB-4949-85FB-B0DAC5C3991A}"/>
              </a:ext>
            </a:extLst>
          </p:cNvPr>
          <p:cNvSpPr txBox="1">
            <a:spLocks/>
          </p:cNvSpPr>
          <p:nvPr/>
        </p:nvSpPr>
        <p:spPr>
          <a:xfrm>
            <a:off x="397534" y="216958"/>
            <a:ext cx="9263329" cy="660116"/>
          </a:xfrm>
          <a:prstGeom prst="rect">
            <a:avLst/>
          </a:prstGeom>
          <a:solidFill>
            <a:srgbClr val="5E6D8B">
              <a:alpha val="90000"/>
            </a:srgbClr>
          </a:solidFill>
        </p:spPr>
        <p:txBody>
          <a:bodyPr lIns="91440" rIns="0"/>
          <a:lstStyle>
            <a:lvl1pPr algn="l" defTabSz="754380" rtl="0" eaLnBrk="1" latinLnBrk="0" hangingPunct="1">
              <a:lnSpc>
                <a:spcPct val="90000"/>
              </a:lnSpc>
              <a:spcBef>
                <a:spcPct val="0"/>
              </a:spcBef>
              <a:buNone/>
              <a:defRPr sz="3630" kern="1200">
                <a:solidFill>
                  <a:schemeClr val="tx1"/>
                </a:solidFill>
                <a:latin typeface="+mj-lt"/>
                <a:ea typeface="+mj-ea"/>
                <a:cs typeface="+mj-cs"/>
              </a:defRPr>
            </a:lvl1pPr>
          </a:lstStyle>
          <a:p>
            <a:r>
              <a:rPr lang="en-US">
                <a:solidFill>
                  <a:srgbClr val="D6D6D2"/>
                </a:solidFill>
              </a:rPr>
              <a:t>Automated External Defibrillators (AED)</a:t>
            </a:r>
          </a:p>
        </p:txBody>
      </p:sp>
      <p:sp>
        <p:nvSpPr>
          <p:cNvPr id="6" name="Title 1">
            <a:extLst>
              <a:ext uri="{FF2B5EF4-FFF2-40B4-BE49-F238E27FC236}">
                <a16:creationId xmlns:a16="http://schemas.microsoft.com/office/drawing/2014/main" id="{7C744BC8-97B9-4A19-BB2E-361974EED84E}"/>
              </a:ext>
            </a:extLst>
          </p:cNvPr>
          <p:cNvSpPr txBox="1">
            <a:spLocks/>
          </p:cNvSpPr>
          <p:nvPr/>
        </p:nvSpPr>
        <p:spPr>
          <a:xfrm>
            <a:off x="397534" y="4776320"/>
            <a:ext cx="9263329" cy="1464460"/>
          </a:xfrm>
          <a:prstGeom prst="rect">
            <a:avLst/>
          </a:prstGeom>
          <a:solidFill>
            <a:srgbClr val="5E6D8B">
              <a:alpha val="90000"/>
            </a:srgbClr>
          </a:solidFill>
        </p:spPr>
        <p:txBody>
          <a:bodyPr lIns="182880" tIns="182880" rIns="0" anchor="t">
            <a:noAutofit/>
          </a:bodyPr>
          <a:lstStyle>
            <a:lvl1pPr algn="l" defTabSz="754380" rtl="0" eaLnBrk="1" latinLnBrk="0" hangingPunct="1">
              <a:lnSpc>
                <a:spcPct val="90000"/>
              </a:lnSpc>
              <a:spcBef>
                <a:spcPct val="0"/>
              </a:spcBef>
              <a:buNone/>
              <a:defRPr sz="3630" kern="1200">
                <a:solidFill>
                  <a:schemeClr val="tx1"/>
                </a:solidFill>
                <a:latin typeface="+mj-lt"/>
                <a:ea typeface="+mj-ea"/>
                <a:cs typeface="+mj-cs"/>
              </a:defRPr>
            </a:lvl1pPr>
          </a:lstStyle>
          <a:p>
            <a:pPr marL="285750" indent="-285750">
              <a:lnSpc>
                <a:spcPct val="150000"/>
              </a:lnSpc>
              <a:spcAft>
                <a:spcPts val="600"/>
              </a:spcAft>
              <a:buFont typeface="Arial" panose="020B0604020202020204" pitchFamily="34" charset="0"/>
              <a:buChar char="•"/>
            </a:pPr>
            <a:r>
              <a:rPr lang="en-US" sz="1600">
                <a:solidFill>
                  <a:schemeClr val="bg1"/>
                </a:solidFill>
              </a:rPr>
              <a:t>We added these life-saving devices well ahead of the state-mandated July 2020 deadline</a:t>
            </a:r>
            <a:endParaRPr lang="en-US" sz="1600">
              <a:solidFill>
                <a:schemeClr val="bg1"/>
              </a:solidFill>
              <a:latin typeface="+mn-lt"/>
            </a:endParaRPr>
          </a:p>
          <a:p>
            <a:pPr marL="285750" indent="-285750">
              <a:lnSpc>
                <a:spcPct val="150000"/>
              </a:lnSpc>
              <a:spcAft>
                <a:spcPts val="600"/>
              </a:spcAft>
              <a:buFont typeface="Arial" panose="020B0604020202020204" pitchFamily="34" charset="0"/>
              <a:buChar char="•"/>
            </a:pPr>
            <a:r>
              <a:rPr lang="en-US" sz="1600">
                <a:solidFill>
                  <a:schemeClr val="bg1"/>
                </a:solidFill>
                <a:latin typeface="+mn-lt"/>
              </a:rPr>
              <a:t>Held press event with American Heart Association during February (American Heart Month) to announce this milestone and train employees and riders on how to use them</a:t>
            </a:r>
            <a:endParaRPr lang="en-US" sz="1600">
              <a:solidFill>
                <a:schemeClr val="bg1"/>
              </a:solidFill>
              <a:latin typeface="+mn-lt"/>
              <a:cs typeface="Arial"/>
            </a:endParaRPr>
          </a:p>
          <a:p>
            <a:pPr marL="285750" indent="-285750">
              <a:lnSpc>
                <a:spcPct val="150000"/>
              </a:lnSpc>
              <a:spcAft>
                <a:spcPts val="600"/>
              </a:spcAft>
              <a:buFont typeface="Arial" panose="020B0604020202020204" pitchFamily="34" charset="0"/>
              <a:buChar char="•"/>
            </a:pPr>
            <a:endParaRPr lang="en-US" sz="1600">
              <a:solidFill>
                <a:schemeClr val="bg1"/>
              </a:solidFill>
              <a:latin typeface="+mn-lt"/>
            </a:endParaRPr>
          </a:p>
        </p:txBody>
      </p:sp>
    </p:spTree>
    <p:extLst>
      <p:ext uri="{BB962C8B-B14F-4D97-AF65-F5344CB8AC3E}">
        <p14:creationId xmlns:p14="http://schemas.microsoft.com/office/powerpoint/2010/main" val="40298601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view of a mountain road&#10;&#10;Description automatically generated">
            <a:extLst>
              <a:ext uri="{FF2B5EF4-FFF2-40B4-BE49-F238E27FC236}">
                <a16:creationId xmlns:a16="http://schemas.microsoft.com/office/drawing/2014/main" id="{5FFF0119-0CDD-4316-AB65-D93571998A1F}"/>
              </a:ext>
            </a:extLst>
          </p:cNvPr>
          <p:cNvPicPr>
            <a:picLocks noChangeAspect="1"/>
          </p:cNvPicPr>
          <p:nvPr/>
        </p:nvPicPr>
        <p:blipFill rotWithShape="1">
          <a:blip r:embed="rId3"/>
          <a:srcRect l="22515" r="4691"/>
          <a:stretch/>
        </p:blipFill>
        <p:spPr>
          <a:xfrm>
            <a:off x="0" y="0"/>
            <a:ext cx="10058400" cy="7772400"/>
          </a:xfrm>
          <a:prstGeom prst="rect">
            <a:avLst/>
          </a:prstGeom>
        </p:spPr>
      </p:pic>
      <p:sp>
        <p:nvSpPr>
          <p:cNvPr id="2" name="Slide Number Placeholder 1">
            <a:extLst>
              <a:ext uri="{FF2B5EF4-FFF2-40B4-BE49-F238E27FC236}">
                <a16:creationId xmlns:a16="http://schemas.microsoft.com/office/drawing/2014/main" id="{79F0D012-B384-404A-9884-704A97B2D610}"/>
              </a:ext>
            </a:extLst>
          </p:cNvPr>
          <p:cNvSpPr>
            <a:spLocks noGrp="1"/>
          </p:cNvSpPr>
          <p:nvPr>
            <p:ph type="sldNum" sz="quarter" idx="4"/>
          </p:nvPr>
        </p:nvSpPr>
        <p:spPr/>
        <p:txBody>
          <a:bodyPr/>
          <a:lstStyle/>
          <a:p>
            <a:fld id="{0D63DF01-F109-1D42-8613-A24BF6CCAD29}" type="slidenum">
              <a:rPr lang="en-US" smtClean="0"/>
              <a:pPr/>
              <a:t>6</a:t>
            </a:fld>
            <a:endParaRPr lang="en-US"/>
          </a:p>
        </p:txBody>
      </p:sp>
      <p:sp>
        <p:nvSpPr>
          <p:cNvPr id="3" name="Title 1">
            <a:extLst>
              <a:ext uri="{FF2B5EF4-FFF2-40B4-BE49-F238E27FC236}">
                <a16:creationId xmlns:a16="http://schemas.microsoft.com/office/drawing/2014/main" id="{95C05B7E-3CFB-4949-85FB-B0DAC5C3991A}"/>
              </a:ext>
            </a:extLst>
          </p:cNvPr>
          <p:cNvSpPr txBox="1">
            <a:spLocks/>
          </p:cNvSpPr>
          <p:nvPr/>
        </p:nvSpPr>
        <p:spPr>
          <a:xfrm>
            <a:off x="397534" y="216958"/>
            <a:ext cx="9263329" cy="660116"/>
          </a:xfrm>
          <a:prstGeom prst="rect">
            <a:avLst/>
          </a:prstGeom>
          <a:solidFill>
            <a:srgbClr val="B6CCD9">
              <a:alpha val="61000"/>
            </a:srgbClr>
          </a:solidFill>
        </p:spPr>
        <p:txBody>
          <a:bodyPr lIns="91440" rIns="0"/>
          <a:lstStyle>
            <a:lvl1pPr algn="l" defTabSz="754380" rtl="0" eaLnBrk="1" latinLnBrk="0" hangingPunct="1">
              <a:lnSpc>
                <a:spcPct val="90000"/>
              </a:lnSpc>
              <a:spcBef>
                <a:spcPct val="0"/>
              </a:spcBef>
              <a:buNone/>
              <a:defRPr sz="3630" kern="1200">
                <a:solidFill>
                  <a:schemeClr val="tx1"/>
                </a:solidFill>
                <a:latin typeface="+mj-lt"/>
                <a:ea typeface="+mj-ea"/>
                <a:cs typeface="+mj-cs"/>
              </a:defRPr>
            </a:lvl1pPr>
          </a:lstStyle>
          <a:p>
            <a:r>
              <a:rPr lang="en-US" sz="3200" i="1">
                <a:solidFill>
                  <a:srgbClr val="63666A"/>
                </a:solidFill>
              </a:rPr>
              <a:t>Go Local and Get Active </a:t>
            </a:r>
            <a:r>
              <a:rPr lang="en-US" sz="3200">
                <a:solidFill>
                  <a:srgbClr val="63666A"/>
                </a:solidFill>
              </a:rPr>
              <a:t>Metrolink Destination App</a:t>
            </a:r>
          </a:p>
        </p:txBody>
      </p:sp>
      <p:sp>
        <p:nvSpPr>
          <p:cNvPr id="6" name="Title 1">
            <a:extLst>
              <a:ext uri="{FF2B5EF4-FFF2-40B4-BE49-F238E27FC236}">
                <a16:creationId xmlns:a16="http://schemas.microsoft.com/office/drawing/2014/main" id="{46FB594F-23F9-43CE-9DAE-7B4790C771A7}"/>
              </a:ext>
            </a:extLst>
          </p:cNvPr>
          <p:cNvSpPr txBox="1">
            <a:spLocks/>
          </p:cNvSpPr>
          <p:nvPr/>
        </p:nvSpPr>
        <p:spPr>
          <a:xfrm>
            <a:off x="397534" y="3770478"/>
            <a:ext cx="9263329" cy="3275243"/>
          </a:xfrm>
          <a:prstGeom prst="rect">
            <a:avLst/>
          </a:prstGeom>
          <a:solidFill>
            <a:srgbClr val="B6CCD9">
              <a:alpha val="90000"/>
            </a:srgbClr>
          </a:solidFill>
        </p:spPr>
        <p:txBody>
          <a:bodyPr lIns="182880" tIns="182880" rIns="0" anchor="t">
            <a:noAutofit/>
          </a:bodyPr>
          <a:lstStyle>
            <a:lvl1pPr algn="l" defTabSz="754380" rtl="0" eaLnBrk="1" latinLnBrk="0" hangingPunct="1">
              <a:lnSpc>
                <a:spcPct val="90000"/>
              </a:lnSpc>
              <a:spcBef>
                <a:spcPct val="0"/>
              </a:spcBef>
              <a:buNone/>
              <a:defRPr sz="3630" kern="1200">
                <a:solidFill>
                  <a:schemeClr val="tx1"/>
                </a:solidFill>
                <a:latin typeface="+mj-lt"/>
                <a:ea typeface="+mj-ea"/>
                <a:cs typeface="+mj-cs"/>
              </a:defRPr>
            </a:lvl1pPr>
          </a:lstStyle>
          <a:p>
            <a:pPr>
              <a:lnSpc>
                <a:spcPct val="150000"/>
              </a:lnSpc>
              <a:spcAft>
                <a:spcPts val="600"/>
              </a:spcAft>
            </a:pPr>
            <a:r>
              <a:rPr lang="en-US" sz="1600">
                <a:solidFill>
                  <a:schemeClr val="tx1">
                    <a:lumMod val="75000"/>
                    <a:lumOff val="25000"/>
                  </a:schemeClr>
                </a:solidFill>
              </a:rPr>
              <a:t>Federal grant application for development of destination app</a:t>
            </a:r>
          </a:p>
          <a:p>
            <a:pPr>
              <a:lnSpc>
                <a:spcPct val="150000"/>
              </a:lnSpc>
              <a:spcAft>
                <a:spcPts val="600"/>
              </a:spcAft>
            </a:pPr>
            <a:r>
              <a:rPr lang="en-US" sz="1600">
                <a:solidFill>
                  <a:schemeClr val="tx1">
                    <a:lumMod val="75000"/>
                    <a:lumOff val="25000"/>
                  </a:schemeClr>
                </a:solidFill>
              </a:rPr>
              <a:t>If funded, the app will: </a:t>
            </a:r>
          </a:p>
          <a:p>
            <a:pPr marL="285750" indent="-285750">
              <a:lnSpc>
                <a:spcPct val="150000"/>
              </a:lnSpc>
              <a:spcAft>
                <a:spcPts val="600"/>
              </a:spcAft>
              <a:buFont typeface="Arial" panose="020B0604020202020204" pitchFamily="34" charset="0"/>
              <a:buChar char="•"/>
            </a:pPr>
            <a:r>
              <a:rPr lang="en-US" sz="1600">
                <a:solidFill>
                  <a:schemeClr val="tx1">
                    <a:lumMod val="75000"/>
                    <a:lumOff val="25000"/>
                  </a:schemeClr>
                </a:solidFill>
              </a:rPr>
              <a:t>Provide user-friendly information on Ventura County Line station cities and communities</a:t>
            </a:r>
          </a:p>
          <a:p>
            <a:pPr marL="285750" indent="-285750">
              <a:lnSpc>
                <a:spcPct val="150000"/>
              </a:lnSpc>
              <a:spcAft>
                <a:spcPts val="600"/>
              </a:spcAft>
              <a:buFont typeface="Arial" panose="020B0604020202020204" pitchFamily="34" charset="0"/>
              <a:buChar char="•"/>
            </a:pPr>
            <a:r>
              <a:rPr lang="en-US" sz="1600">
                <a:solidFill>
                  <a:schemeClr val="tx1">
                    <a:lumMod val="75000"/>
                    <a:lumOff val="25000"/>
                  </a:schemeClr>
                </a:solidFill>
              </a:rPr>
              <a:t>Introduce new riders to the Metrolink system by promoting Metrolink’s unique station-area destinations</a:t>
            </a:r>
          </a:p>
          <a:p>
            <a:pPr marL="292100" indent="-292100">
              <a:lnSpc>
                <a:spcPct val="150000"/>
              </a:lnSpc>
              <a:spcAft>
                <a:spcPts val="600"/>
              </a:spcAft>
              <a:buFont typeface="Arial" panose="020B0604020202020204" pitchFamily="34" charset="0"/>
              <a:buChar char="•"/>
              <a:tabLst>
                <a:tab pos="682625" algn="l"/>
              </a:tabLst>
            </a:pPr>
            <a:r>
              <a:rPr lang="en-US" sz="1600">
                <a:solidFill>
                  <a:schemeClr val="tx1">
                    <a:lumMod val="75000"/>
                    <a:lumOff val="25000"/>
                  </a:schemeClr>
                </a:solidFill>
              </a:rPr>
              <a:t>Encourage existing riders to use the service more often supporting local businesses </a:t>
            </a:r>
            <a:endParaRPr lang="en-US" sz="1600">
              <a:solidFill>
                <a:schemeClr val="tx1">
                  <a:lumMod val="75000"/>
                  <a:lumOff val="25000"/>
                </a:schemeClr>
              </a:solidFill>
              <a:cs typeface="Arial"/>
            </a:endParaRPr>
          </a:p>
          <a:p>
            <a:pPr marL="292100" indent="-292100">
              <a:lnSpc>
                <a:spcPct val="150000"/>
              </a:lnSpc>
              <a:spcAft>
                <a:spcPts val="600"/>
              </a:spcAft>
              <a:buFont typeface="Arial" panose="020B0604020202020204" pitchFamily="34" charset="0"/>
              <a:buChar char="•"/>
              <a:tabLst>
                <a:tab pos="682625" algn="l"/>
              </a:tabLst>
            </a:pPr>
            <a:r>
              <a:rPr lang="en-US" sz="1600">
                <a:solidFill>
                  <a:schemeClr val="tx1">
                    <a:lumMod val="75000"/>
                    <a:lumOff val="25000"/>
                  </a:schemeClr>
                </a:solidFill>
              </a:rPr>
              <a:t>Decrease area congestion and parking demand</a:t>
            </a:r>
          </a:p>
        </p:txBody>
      </p:sp>
    </p:spTree>
    <p:extLst>
      <p:ext uri="{BB962C8B-B14F-4D97-AF65-F5344CB8AC3E}">
        <p14:creationId xmlns:p14="http://schemas.microsoft.com/office/powerpoint/2010/main" val="30055265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D7EB3E2-BBFA-46FE-9DD7-E1EC5DFEEB24}"/>
              </a:ext>
            </a:extLst>
          </p:cNvPr>
          <p:cNvPicPr>
            <a:picLocks noChangeAspect="1"/>
          </p:cNvPicPr>
          <p:nvPr/>
        </p:nvPicPr>
        <p:blipFill>
          <a:blip r:embed="rId3"/>
          <a:stretch>
            <a:fillRect/>
          </a:stretch>
        </p:blipFill>
        <p:spPr>
          <a:xfrm>
            <a:off x="-897211" y="0"/>
            <a:ext cx="11641798" cy="7772400"/>
          </a:xfrm>
          <a:prstGeom prst="rect">
            <a:avLst/>
          </a:prstGeom>
        </p:spPr>
      </p:pic>
      <p:sp>
        <p:nvSpPr>
          <p:cNvPr id="2" name="Slide Number Placeholder 1">
            <a:extLst>
              <a:ext uri="{FF2B5EF4-FFF2-40B4-BE49-F238E27FC236}">
                <a16:creationId xmlns:a16="http://schemas.microsoft.com/office/drawing/2014/main" id="{79F0D012-B384-404A-9884-704A97B2D610}"/>
              </a:ext>
            </a:extLst>
          </p:cNvPr>
          <p:cNvSpPr>
            <a:spLocks noGrp="1"/>
          </p:cNvSpPr>
          <p:nvPr>
            <p:ph type="sldNum" sz="quarter" idx="4"/>
          </p:nvPr>
        </p:nvSpPr>
        <p:spPr/>
        <p:txBody>
          <a:bodyPr/>
          <a:lstStyle/>
          <a:p>
            <a:fld id="{0D63DF01-F109-1D42-8613-A24BF6CCAD29}" type="slidenum">
              <a:rPr lang="en-US" smtClean="0"/>
              <a:pPr/>
              <a:t>7</a:t>
            </a:fld>
            <a:endParaRPr lang="en-US"/>
          </a:p>
        </p:txBody>
      </p:sp>
      <p:sp>
        <p:nvSpPr>
          <p:cNvPr id="6" name="Title 1">
            <a:extLst>
              <a:ext uri="{FF2B5EF4-FFF2-40B4-BE49-F238E27FC236}">
                <a16:creationId xmlns:a16="http://schemas.microsoft.com/office/drawing/2014/main" id="{4EA59B0E-742A-41B3-AAF4-026F7063533E}"/>
              </a:ext>
            </a:extLst>
          </p:cNvPr>
          <p:cNvSpPr txBox="1">
            <a:spLocks/>
          </p:cNvSpPr>
          <p:nvPr/>
        </p:nvSpPr>
        <p:spPr>
          <a:xfrm>
            <a:off x="1921117" y="5668055"/>
            <a:ext cx="6216161" cy="1814065"/>
          </a:xfrm>
          <a:prstGeom prst="rect">
            <a:avLst/>
          </a:prstGeom>
          <a:solidFill>
            <a:srgbClr val="88D3D9">
              <a:alpha val="95000"/>
            </a:srgbClr>
          </a:solidFill>
        </p:spPr>
        <p:txBody>
          <a:bodyPr lIns="91440" tIns="91440" rIns="0"/>
          <a:lstStyle>
            <a:lvl1pPr algn="l" defTabSz="754380" rtl="0" eaLnBrk="1" latinLnBrk="0" hangingPunct="1">
              <a:lnSpc>
                <a:spcPct val="90000"/>
              </a:lnSpc>
              <a:spcBef>
                <a:spcPct val="0"/>
              </a:spcBef>
              <a:buNone/>
              <a:defRPr sz="3630" kern="1200">
                <a:solidFill>
                  <a:schemeClr val="tx1"/>
                </a:solidFill>
                <a:latin typeface="+mj-lt"/>
                <a:ea typeface="+mj-ea"/>
                <a:cs typeface="+mj-cs"/>
              </a:defRPr>
            </a:lvl1pPr>
          </a:lstStyle>
          <a:p>
            <a:pPr marL="231775" indent="-230188">
              <a:lnSpc>
                <a:spcPct val="120000"/>
              </a:lnSpc>
              <a:spcAft>
                <a:spcPts val="1000"/>
              </a:spcAft>
              <a:buFont typeface="Arial" panose="020B0604020202020204" pitchFamily="34" charset="0"/>
              <a:buChar char="•"/>
            </a:pPr>
            <a:r>
              <a:rPr lang="en-US" sz="1600">
                <a:solidFill>
                  <a:srgbClr val="63666A"/>
                </a:solidFill>
              </a:rPr>
              <a:t>Rail Safety Month Centerpiece</a:t>
            </a:r>
          </a:p>
          <a:p>
            <a:pPr marL="231775" indent="-230188">
              <a:lnSpc>
                <a:spcPct val="120000"/>
              </a:lnSpc>
              <a:spcAft>
                <a:spcPts val="1000"/>
              </a:spcAft>
              <a:buFont typeface="Arial" panose="020B0604020202020204" pitchFamily="34" charset="0"/>
              <a:buChar char="•"/>
            </a:pPr>
            <a:r>
              <a:rPr lang="en-US" sz="1600">
                <a:solidFill>
                  <a:srgbClr val="63666A"/>
                </a:solidFill>
              </a:rPr>
              <a:t>Keynote speech provided by NTSB Member Jennifer </a:t>
            </a:r>
            <a:r>
              <a:rPr lang="en-US" sz="1600" err="1">
                <a:solidFill>
                  <a:srgbClr val="63666A"/>
                </a:solidFill>
              </a:rPr>
              <a:t>Homendy</a:t>
            </a:r>
            <a:r>
              <a:rPr lang="en-US" sz="1600">
                <a:solidFill>
                  <a:srgbClr val="63666A"/>
                </a:solidFill>
              </a:rPr>
              <a:t> </a:t>
            </a:r>
          </a:p>
          <a:p>
            <a:pPr marL="231775" indent="-230188">
              <a:lnSpc>
                <a:spcPct val="120000"/>
              </a:lnSpc>
              <a:spcAft>
                <a:spcPts val="1000"/>
              </a:spcAft>
              <a:buFont typeface="Arial" panose="020B0604020202020204" pitchFamily="34" charset="0"/>
              <a:buChar char="•"/>
            </a:pPr>
            <a:r>
              <a:rPr lang="en-US" sz="1600">
                <a:solidFill>
                  <a:srgbClr val="63666A"/>
                </a:solidFill>
              </a:rPr>
              <a:t>KNBC reporter Conan Nolan was Master of Ceremonies </a:t>
            </a:r>
          </a:p>
          <a:p>
            <a:pPr marL="231775" indent="-230188">
              <a:lnSpc>
                <a:spcPct val="120000"/>
              </a:lnSpc>
              <a:spcAft>
                <a:spcPts val="1000"/>
              </a:spcAft>
              <a:buFont typeface="Arial" panose="020B0604020202020204" pitchFamily="34" charset="0"/>
              <a:buChar char="•"/>
            </a:pPr>
            <a:r>
              <a:rPr lang="en-US" sz="1600">
                <a:solidFill>
                  <a:srgbClr val="63666A"/>
                </a:solidFill>
              </a:rPr>
              <a:t>Featured more than 200 leaders in safety and transportation</a:t>
            </a:r>
          </a:p>
        </p:txBody>
      </p:sp>
      <p:sp>
        <p:nvSpPr>
          <p:cNvPr id="3" name="Title 1">
            <a:extLst>
              <a:ext uri="{FF2B5EF4-FFF2-40B4-BE49-F238E27FC236}">
                <a16:creationId xmlns:a16="http://schemas.microsoft.com/office/drawing/2014/main" id="{95C05B7E-3CFB-4949-85FB-B0DAC5C3991A}"/>
              </a:ext>
            </a:extLst>
          </p:cNvPr>
          <p:cNvSpPr txBox="1">
            <a:spLocks/>
          </p:cNvSpPr>
          <p:nvPr/>
        </p:nvSpPr>
        <p:spPr>
          <a:xfrm>
            <a:off x="397534" y="216958"/>
            <a:ext cx="9263329" cy="660116"/>
          </a:xfrm>
          <a:prstGeom prst="rect">
            <a:avLst/>
          </a:prstGeom>
          <a:solidFill>
            <a:srgbClr val="88D3D9"/>
          </a:solidFill>
        </p:spPr>
        <p:txBody>
          <a:bodyPr lIns="182880" tIns="91440" rIns="0"/>
          <a:lstStyle>
            <a:lvl1pPr algn="l" defTabSz="754380" rtl="0" eaLnBrk="1" latinLnBrk="0" hangingPunct="1">
              <a:lnSpc>
                <a:spcPct val="90000"/>
              </a:lnSpc>
              <a:spcBef>
                <a:spcPct val="0"/>
              </a:spcBef>
              <a:buNone/>
              <a:defRPr sz="3630" kern="1200">
                <a:solidFill>
                  <a:schemeClr val="tx1"/>
                </a:solidFill>
                <a:latin typeface="+mj-lt"/>
                <a:ea typeface="+mj-ea"/>
                <a:cs typeface="+mj-cs"/>
              </a:defRPr>
            </a:lvl1pPr>
          </a:lstStyle>
          <a:p>
            <a:r>
              <a:rPr lang="en-US">
                <a:solidFill>
                  <a:srgbClr val="63666A"/>
                </a:solidFill>
              </a:rPr>
              <a:t>September Safety Summit</a:t>
            </a:r>
          </a:p>
        </p:txBody>
      </p:sp>
    </p:spTree>
    <p:extLst>
      <p:ext uri="{BB962C8B-B14F-4D97-AF65-F5344CB8AC3E}">
        <p14:creationId xmlns:p14="http://schemas.microsoft.com/office/powerpoint/2010/main" val="10769413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332052D-30EA-4E9A-9B16-99C8446C6329}"/>
              </a:ext>
            </a:extLst>
          </p:cNvPr>
          <p:cNvPicPr>
            <a:picLocks noChangeAspect="1"/>
          </p:cNvPicPr>
          <p:nvPr/>
        </p:nvPicPr>
        <p:blipFill rotWithShape="1">
          <a:blip r:embed="rId3">
            <a:alphaModFix amt="50000"/>
          </a:blip>
          <a:srcRect l="11958" t="15376" r="11563" b="29857"/>
          <a:stretch/>
        </p:blipFill>
        <p:spPr>
          <a:xfrm>
            <a:off x="2833207" y="1786546"/>
            <a:ext cx="4222856" cy="4110352"/>
          </a:xfrm>
          <a:prstGeom prst="rect">
            <a:avLst/>
          </a:prstGeom>
        </p:spPr>
      </p:pic>
      <p:sp>
        <p:nvSpPr>
          <p:cNvPr id="2" name="Title 1">
            <a:extLst>
              <a:ext uri="{FF2B5EF4-FFF2-40B4-BE49-F238E27FC236}">
                <a16:creationId xmlns:a16="http://schemas.microsoft.com/office/drawing/2014/main" id="{90839222-47A6-CC47-BFDB-65ECD654314A}"/>
              </a:ext>
            </a:extLst>
          </p:cNvPr>
          <p:cNvSpPr>
            <a:spLocks noGrp="1"/>
          </p:cNvSpPr>
          <p:nvPr>
            <p:ph type="ctrTitle"/>
          </p:nvPr>
        </p:nvSpPr>
        <p:spPr>
          <a:xfrm>
            <a:off x="397535" y="332901"/>
            <a:ext cx="2894602" cy="660116"/>
          </a:xfrm>
        </p:spPr>
        <p:txBody>
          <a:bodyPr/>
          <a:lstStyle/>
          <a:p>
            <a:r>
              <a:rPr lang="en-US"/>
              <a:t>Wi-Fi Pilot</a:t>
            </a:r>
          </a:p>
        </p:txBody>
      </p:sp>
      <p:sp>
        <p:nvSpPr>
          <p:cNvPr id="3" name="Slide Number Placeholder 2">
            <a:extLst>
              <a:ext uri="{FF2B5EF4-FFF2-40B4-BE49-F238E27FC236}">
                <a16:creationId xmlns:a16="http://schemas.microsoft.com/office/drawing/2014/main" id="{B8CA88A4-7ED0-864E-BC54-5AB8B38B58C0}"/>
              </a:ext>
            </a:extLst>
          </p:cNvPr>
          <p:cNvSpPr>
            <a:spLocks noGrp="1"/>
          </p:cNvSpPr>
          <p:nvPr>
            <p:ph type="sldNum" sz="quarter" idx="4"/>
          </p:nvPr>
        </p:nvSpPr>
        <p:spPr>
          <a:xfrm>
            <a:off x="9359793" y="7195758"/>
            <a:ext cx="469093" cy="413808"/>
          </a:xfrm>
        </p:spPr>
        <p:txBody>
          <a:bodyPr/>
          <a:lstStyle/>
          <a:p>
            <a:fld id="{0D63DF01-F109-1D42-8613-A24BF6CCAD29}" type="slidenum">
              <a:rPr lang="en-US" smtClean="0"/>
              <a:pPr/>
              <a:t>8</a:t>
            </a:fld>
            <a:endParaRPr lang="en-US"/>
          </a:p>
        </p:txBody>
      </p:sp>
      <p:pic>
        <p:nvPicPr>
          <p:cNvPr id="17" name="Picture 16" descr="A picture containing lamp&#10;&#10;Description automatically generated">
            <a:extLst>
              <a:ext uri="{FF2B5EF4-FFF2-40B4-BE49-F238E27FC236}">
                <a16:creationId xmlns:a16="http://schemas.microsoft.com/office/drawing/2014/main" id="{022CC048-0402-4D96-9316-EDA65BCEBAD5}"/>
              </a:ext>
            </a:extLst>
          </p:cNvPr>
          <p:cNvPicPr>
            <a:picLocks noChangeAspect="1"/>
          </p:cNvPicPr>
          <p:nvPr/>
        </p:nvPicPr>
        <p:blipFill>
          <a:blip r:embed="rId4"/>
          <a:stretch>
            <a:fillRect/>
          </a:stretch>
        </p:blipFill>
        <p:spPr>
          <a:xfrm>
            <a:off x="193304" y="1352197"/>
            <a:ext cx="4250529" cy="2336716"/>
          </a:xfrm>
          <a:prstGeom prst="rect">
            <a:avLst/>
          </a:prstGeom>
        </p:spPr>
      </p:pic>
      <p:sp>
        <p:nvSpPr>
          <p:cNvPr id="4" name="Text Placeholder 3">
            <a:extLst>
              <a:ext uri="{FF2B5EF4-FFF2-40B4-BE49-F238E27FC236}">
                <a16:creationId xmlns:a16="http://schemas.microsoft.com/office/drawing/2014/main" id="{778D1908-A0A5-CC49-9448-BBEEE9D54780}"/>
              </a:ext>
            </a:extLst>
          </p:cNvPr>
          <p:cNvSpPr>
            <a:spLocks noGrp="1"/>
          </p:cNvSpPr>
          <p:nvPr>
            <p:ph type="body" sz="quarter" idx="13"/>
          </p:nvPr>
        </p:nvSpPr>
        <p:spPr>
          <a:xfrm>
            <a:off x="6088041" y="1615875"/>
            <a:ext cx="3590003" cy="1809359"/>
          </a:xfrm>
          <a:ln w="60325">
            <a:noFill/>
          </a:ln>
        </p:spPr>
        <p:txBody>
          <a:bodyPr lIns="91440" tIns="45720">
            <a:normAutofit/>
          </a:bodyPr>
          <a:lstStyle/>
          <a:p>
            <a:pPr algn="r">
              <a:lnSpc>
                <a:spcPct val="120000"/>
              </a:lnSpc>
            </a:pPr>
            <a:r>
              <a:rPr lang="en-US" sz="2000" b="1">
                <a:solidFill>
                  <a:srgbClr val="88D3D9"/>
                </a:solidFill>
              </a:rPr>
              <a:t>141</a:t>
            </a:r>
          </a:p>
          <a:p>
            <a:pPr algn="r">
              <a:lnSpc>
                <a:spcPct val="120000"/>
              </a:lnSpc>
              <a:spcBef>
                <a:spcPts val="0"/>
              </a:spcBef>
              <a:spcAft>
                <a:spcPts val="600"/>
              </a:spcAft>
            </a:pPr>
            <a:r>
              <a:rPr lang="en-US" sz="1400">
                <a:solidFill>
                  <a:srgbClr val="63666B"/>
                </a:solidFill>
              </a:rPr>
              <a:t>Average daily clients</a:t>
            </a:r>
          </a:p>
          <a:p>
            <a:pPr algn="r">
              <a:lnSpc>
                <a:spcPct val="120000"/>
              </a:lnSpc>
              <a:spcBef>
                <a:spcPts val="1200"/>
              </a:spcBef>
            </a:pPr>
            <a:r>
              <a:rPr lang="en-US" sz="2000" b="1">
                <a:solidFill>
                  <a:srgbClr val="88D3D9"/>
                </a:solidFill>
              </a:rPr>
              <a:t>3,413</a:t>
            </a:r>
          </a:p>
          <a:p>
            <a:pPr algn="r">
              <a:lnSpc>
                <a:spcPct val="120000"/>
              </a:lnSpc>
              <a:spcBef>
                <a:spcPts val="0"/>
              </a:spcBef>
              <a:spcAft>
                <a:spcPts val="600"/>
              </a:spcAft>
            </a:pPr>
            <a:r>
              <a:rPr lang="en-US" sz="1400">
                <a:solidFill>
                  <a:srgbClr val="63666B"/>
                </a:solidFill>
              </a:rPr>
              <a:t>Total clients</a:t>
            </a:r>
          </a:p>
        </p:txBody>
      </p:sp>
      <p:pic>
        <p:nvPicPr>
          <p:cNvPr id="18" name="Picture 17" descr="A picture containing lamp&#10;&#10;Description automatically generated">
            <a:extLst>
              <a:ext uri="{FF2B5EF4-FFF2-40B4-BE49-F238E27FC236}">
                <a16:creationId xmlns:a16="http://schemas.microsoft.com/office/drawing/2014/main" id="{D88BC53C-0CBF-49AC-811A-13FFD658B7E1}"/>
              </a:ext>
            </a:extLst>
          </p:cNvPr>
          <p:cNvPicPr>
            <a:picLocks noChangeAspect="1"/>
          </p:cNvPicPr>
          <p:nvPr/>
        </p:nvPicPr>
        <p:blipFill>
          <a:blip r:embed="rId4"/>
          <a:stretch>
            <a:fillRect/>
          </a:stretch>
        </p:blipFill>
        <p:spPr>
          <a:xfrm flipV="1">
            <a:off x="211226" y="3937096"/>
            <a:ext cx="4222856" cy="2321503"/>
          </a:xfrm>
          <a:prstGeom prst="rect">
            <a:avLst/>
          </a:prstGeom>
        </p:spPr>
      </p:pic>
      <p:sp>
        <p:nvSpPr>
          <p:cNvPr id="20" name="Text Placeholder 3">
            <a:extLst>
              <a:ext uri="{FF2B5EF4-FFF2-40B4-BE49-F238E27FC236}">
                <a16:creationId xmlns:a16="http://schemas.microsoft.com/office/drawing/2014/main" id="{ABC44481-0A15-4DEF-AAAB-8E51049F1187}"/>
              </a:ext>
            </a:extLst>
          </p:cNvPr>
          <p:cNvSpPr txBox="1">
            <a:spLocks/>
          </p:cNvSpPr>
          <p:nvPr/>
        </p:nvSpPr>
        <p:spPr>
          <a:xfrm>
            <a:off x="358333" y="4253515"/>
            <a:ext cx="3590003" cy="1809359"/>
          </a:xfrm>
          <a:prstGeom prst="rect">
            <a:avLst/>
          </a:prstGeom>
          <a:ln w="60325">
            <a:noFill/>
          </a:ln>
        </p:spPr>
        <p:txBody>
          <a:bodyPr lIns="91440" tIns="45720" rIns="0" bIns="0">
            <a:normAutofit fontScale="70000" lnSpcReduction="20000"/>
          </a:bodyPr>
          <a:lstStyle>
            <a:lvl1pPr marL="0" marR="0" indent="0" algn="l" defTabSz="754380" rtl="0" eaLnBrk="1" fontAlgn="auto" latinLnBrk="0" hangingPunct="1">
              <a:lnSpc>
                <a:spcPct val="150000"/>
              </a:lnSpc>
              <a:spcBef>
                <a:spcPts val="825"/>
              </a:spcBef>
              <a:spcAft>
                <a:spcPts val="0"/>
              </a:spcAft>
              <a:buClrTx/>
              <a:buSzTx/>
              <a:buFontTx/>
              <a:buNone/>
              <a:tabLst/>
              <a:defRPr sz="1800" b="0" i="0" kern="1200" spc="30" baseline="0">
                <a:solidFill>
                  <a:srgbClr val="333333"/>
                </a:solidFill>
                <a:latin typeface="Arial" panose="020B0604020202020204" pitchFamily="34" charset="0"/>
                <a:ea typeface="+mn-ea"/>
                <a:cs typeface="Arial" panose="020B0604020202020204" pitchFamily="34" charset="0"/>
              </a:defRPr>
            </a:lvl1pPr>
            <a:lvl2pPr marL="274320" indent="0" algn="l" defTabSz="754380" rtl="0" eaLnBrk="1" latinLnBrk="0" hangingPunct="1">
              <a:lnSpc>
                <a:spcPct val="150000"/>
              </a:lnSpc>
              <a:spcBef>
                <a:spcPts val="413"/>
              </a:spcBef>
              <a:buFontTx/>
              <a:buNone/>
              <a:defRPr sz="2000" b="0" i="0" kern="1200" baseline="0">
                <a:solidFill>
                  <a:schemeClr val="tx1"/>
                </a:solidFill>
                <a:latin typeface="Berthold Akzidenz Grotesk Light" panose="020B0400000000000000" pitchFamily="34" charset="0"/>
                <a:ea typeface="+mn-ea"/>
                <a:cs typeface="+mn-cs"/>
              </a:defRPr>
            </a:lvl2pPr>
            <a:lvl3pPr marL="274320" indent="0" algn="l" defTabSz="754380" rtl="0" eaLnBrk="1" latinLnBrk="0" hangingPunct="1">
              <a:lnSpc>
                <a:spcPct val="150000"/>
              </a:lnSpc>
              <a:spcBef>
                <a:spcPts val="413"/>
              </a:spcBef>
              <a:buFontTx/>
              <a:buNone/>
              <a:defRPr sz="2000" b="0" i="0" kern="1200" baseline="0">
                <a:solidFill>
                  <a:schemeClr val="tx1"/>
                </a:solidFill>
                <a:latin typeface="Berthold Akzidenz Grotesk Light" panose="020B0400000000000000" pitchFamily="34" charset="0"/>
                <a:ea typeface="+mn-ea"/>
                <a:cs typeface="+mn-cs"/>
              </a:defRPr>
            </a:lvl3pPr>
            <a:lvl4pPr marL="274320" indent="0" algn="l" defTabSz="754380" rtl="0" eaLnBrk="1" latinLnBrk="0" hangingPunct="1">
              <a:lnSpc>
                <a:spcPct val="150000"/>
              </a:lnSpc>
              <a:spcBef>
                <a:spcPts val="413"/>
              </a:spcBef>
              <a:buFontTx/>
              <a:buNone/>
              <a:defRPr sz="2000" b="0" i="0" kern="1200" baseline="0">
                <a:solidFill>
                  <a:schemeClr val="tx1"/>
                </a:solidFill>
                <a:latin typeface="Berthold Akzidenz Grotesk Light" panose="020B0400000000000000" pitchFamily="34" charset="0"/>
                <a:ea typeface="+mn-ea"/>
                <a:cs typeface="+mn-cs"/>
              </a:defRPr>
            </a:lvl4pPr>
            <a:lvl5pPr marL="274320" indent="0" algn="l" defTabSz="754380" rtl="0" eaLnBrk="1" latinLnBrk="0" hangingPunct="1">
              <a:lnSpc>
                <a:spcPct val="150000"/>
              </a:lnSpc>
              <a:spcBef>
                <a:spcPts val="413"/>
              </a:spcBef>
              <a:buFontTx/>
              <a:buNone/>
              <a:defRPr sz="2000" b="0" i="0" kern="1200" baseline="0">
                <a:solidFill>
                  <a:schemeClr val="tx1"/>
                </a:solidFill>
                <a:latin typeface="Berthold Akzidenz Grotesk Light" panose="020B0400000000000000" pitchFamily="34" charset="0"/>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a:lnSpc>
                <a:spcPct val="120000"/>
              </a:lnSpc>
            </a:pPr>
            <a:r>
              <a:rPr lang="en-US" sz="2800" b="1">
                <a:solidFill>
                  <a:srgbClr val="88D3D9"/>
                </a:solidFill>
              </a:rPr>
              <a:t>56.42%</a:t>
            </a:r>
          </a:p>
          <a:p>
            <a:pPr>
              <a:lnSpc>
                <a:spcPct val="120000"/>
              </a:lnSpc>
              <a:spcBef>
                <a:spcPts val="0"/>
              </a:spcBef>
              <a:spcAft>
                <a:spcPts val="600"/>
              </a:spcAft>
            </a:pPr>
            <a:r>
              <a:rPr lang="en-US" sz="2000">
                <a:solidFill>
                  <a:srgbClr val="63666B"/>
                </a:solidFill>
              </a:rPr>
              <a:t>Riders reported</a:t>
            </a:r>
            <a:br>
              <a:rPr lang="en-US" sz="2000">
                <a:solidFill>
                  <a:srgbClr val="63666B"/>
                </a:solidFill>
              </a:rPr>
            </a:br>
            <a:r>
              <a:rPr lang="en-US" sz="2000">
                <a:solidFill>
                  <a:srgbClr val="63666B"/>
                </a:solidFill>
              </a:rPr>
              <a:t>no problems</a:t>
            </a:r>
          </a:p>
          <a:p>
            <a:pPr>
              <a:lnSpc>
                <a:spcPct val="120000"/>
              </a:lnSpc>
              <a:spcBef>
                <a:spcPts val="1200"/>
              </a:spcBef>
            </a:pPr>
            <a:r>
              <a:rPr lang="en-US" sz="2800" b="1">
                <a:solidFill>
                  <a:srgbClr val="88D3D9"/>
                </a:solidFill>
              </a:rPr>
              <a:t>429</a:t>
            </a:r>
          </a:p>
          <a:p>
            <a:pPr>
              <a:lnSpc>
                <a:spcPct val="120000"/>
              </a:lnSpc>
              <a:spcBef>
                <a:spcPts val="0"/>
              </a:spcBef>
              <a:spcAft>
                <a:spcPts val="600"/>
              </a:spcAft>
            </a:pPr>
            <a:r>
              <a:rPr lang="en-US" sz="2000">
                <a:solidFill>
                  <a:srgbClr val="63666B"/>
                </a:solidFill>
              </a:rPr>
              <a:t>Comments, with</a:t>
            </a:r>
            <a:br>
              <a:rPr lang="en-US" sz="2000">
                <a:solidFill>
                  <a:srgbClr val="63666B"/>
                </a:solidFill>
              </a:rPr>
            </a:br>
            <a:r>
              <a:rPr lang="en-US" sz="2000">
                <a:solidFill>
                  <a:srgbClr val="63666B"/>
                </a:solidFill>
              </a:rPr>
              <a:t>the majority positive</a:t>
            </a:r>
          </a:p>
        </p:txBody>
      </p:sp>
      <p:sp>
        <p:nvSpPr>
          <p:cNvPr id="25" name="Text Placeholder 3">
            <a:extLst>
              <a:ext uri="{FF2B5EF4-FFF2-40B4-BE49-F238E27FC236}">
                <a16:creationId xmlns:a16="http://schemas.microsoft.com/office/drawing/2014/main" id="{B87D7369-5C47-4B3A-AB3B-FC7D0A785FD1}"/>
              </a:ext>
            </a:extLst>
          </p:cNvPr>
          <p:cNvSpPr txBox="1">
            <a:spLocks/>
          </p:cNvSpPr>
          <p:nvPr/>
        </p:nvSpPr>
        <p:spPr>
          <a:xfrm>
            <a:off x="6004336" y="4227805"/>
            <a:ext cx="3590003" cy="1809359"/>
          </a:xfrm>
          <a:prstGeom prst="rect">
            <a:avLst/>
          </a:prstGeom>
          <a:ln w="60325">
            <a:noFill/>
          </a:ln>
        </p:spPr>
        <p:txBody>
          <a:bodyPr lIns="91440" tIns="45720" rIns="0" bIns="0">
            <a:normAutofit/>
          </a:bodyPr>
          <a:lstStyle>
            <a:lvl1pPr marL="0" marR="0" indent="0" algn="l" defTabSz="754380" rtl="0" eaLnBrk="1" fontAlgn="auto" latinLnBrk="0" hangingPunct="1">
              <a:lnSpc>
                <a:spcPct val="150000"/>
              </a:lnSpc>
              <a:spcBef>
                <a:spcPts val="825"/>
              </a:spcBef>
              <a:spcAft>
                <a:spcPts val="0"/>
              </a:spcAft>
              <a:buClrTx/>
              <a:buSzTx/>
              <a:buFontTx/>
              <a:buNone/>
              <a:tabLst/>
              <a:defRPr sz="1800" b="0" i="0" kern="1200" spc="30" baseline="0">
                <a:solidFill>
                  <a:srgbClr val="333333"/>
                </a:solidFill>
                <a:latin typeface="Arial" panose="020B0604020202020204" pitchFamily="34" charset="0"/>
                <a:ea typeface="+mn-ea"/>
                <a:cs typeface="Arial" panose="020B0604020202020204" pitchFamily="34" charset="0"/>
              </a:defRPr>
            </a:lvl1pPr>
            <a:lvl2pPr marL="274320" indent="0" algn="l" defTabSz="754380" rtl="0" eaLnBrk="1" latinLnBrk="0" hangingPunct="1">
              <a:lnSpc>
                <a:spcPct val="150000"/>
              </a:lnSpc>
              <a:spcBef>
                <a:spcPts val="413"/>
              </a:spcBef>
              <a:buFontTx/>
              <a:buNone/>
              <a:defRPr sz="2000" b="0" i="0" kern="1200" baseline="0">
                <a:solidFill>
                  <a:schemeClr val="tx1"/>
                </a:solidFill>
                <a:latin typeface="Berthold Akzidenz Grotesk Light" panose="020B0400000000000000" pitchFamily="34" charset="0"/>
                <a:ea typeface="+mn-ea"/>
                <a:cs typeface="+mn-cs"/>
              </a:defRPr>
            </a:lvl2pPr>
            <a:lvl3pPr marL="274320" indent="0" algn="l" defTabSz="754380" rtl="0" eaLnBrk="1" latinLnBrk="0" hangingPunct="1">
              <a:lnSpc>
                <a:spcPct val="150000"/>
              </a:lnSpc>
              <a:spcBef>
                <a:spcPts val="413"/>
              </a:spcBef>
              <a:buFontTx/>
              <a:buNone/>
              <a:defRPr sz="2000" b="0" i="0" kern="1200" baseline="0">
                <a:solidFill>
                  <a:schemeClr val="tx1"/>
                </a:solidFill>
                <a:latin typeface="Berthold Akzidenz Grotesk Light" panose="020B0400000000000000" pitchFamily="34" charset="0"/>
                <a:ea typeface="+mn-ea"/>
                <a:cs typeface="+mn-cs"/>
              </a:defRPr>
            </a:lvl3pPr>
            <a:lvl4pPr marL="274320" indent="0" algn="l" defTabSz="754380" rtl="0" eaLnBrk="1" latinLnBrk="0" hangingPunct="1">
              <a:lnSpc>
                <a:spcPct val="150000"/>
              </a:lnSpc>
              <a:spcBef>
                <a:spcPts val="413"/>
              </a:spcBef>
              <a:buFontTx/>
              <a:buNone/>
              <a:defRPr sz="2000" b="0" i="0" kern="1200" baseline="0">
                <a:solidFill>
                  <a:schemeClr val="tx1"/>
                </a:solidFill>
                <a:latin typeface="Berthold Akzidenz Grotesk Light" panose="020B0400000000000000" pitchFamily="34" charset="0"/>
                <a:ea typeface="+mn-ea"/>
                <a:cs typeface="+mn-cs"/>
              </a:defRPr>
            </a:lvl4pPr>
            <a:lvl5pPr marL="274320" indent="0" algn="l" defTabSz="754380" rtl="0" eaLnBrk="1" latinLnBrk="0" hangingPunct="1">
              <a:lnSpc>
                <a:spcPct val="150000"/>
              </a:lnSpc>
              <a:spcBef>
                <a:spcPts val="413"/>
              </a:spcBef>
              <a:buFontTx/>
              <a:buNone/>
              <a:defRPr sz="2000" b="0" i="0" kern="1200" baseline="0">
                <a:solidFill>
                  <a:schemeClr val="tx1"/>
                </a:solidFill>
                <a:latin typeface="Berthold Akzidenz Grotesk Light" panose="020B0400000000000000" pitchFamily="34" charset="0"/>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lvl="0" algn="r">
              <a:lnSpc>
                <a:spcPct val="120000"/>
              </a:lnSpc>
              <a:spcBef>
                <a:spcPts val="1200"/>
              </a:spcBef>
            </a:pPr>
            <a:r>
              <a:rPr lang="en-US" sz="2000" b="1">
                <a:solidFill>
                  <a:srgbClr val="88D3D9"/>
                </a:solidFill>
              </a:rPr>
              <a:t>70.82%</a:t>
            </a:r>
          </a:p>
          <a:p>
            <a:pPr lvl="0" algn="r">
              <a:lnSpc>
                <a:spcPct val="120000"/>
              </a:lnSpc>
              <a:spcBef>
                <a:spcPts val="0"/>
              </a:spcBef>
              <a:spcAft>
                <a:spcPts val="600"/>
              </a:spcAft>
            </a:pPr>
            <a:r>
              <a:rPr lang="en-US" sz="1400">
                <a:solidFill>
                  <a:srgbClr val="63666B"/>
                </a:solidFill>
              </a:rPr>
              <a:t>Ride 4-7 days/week</a:t>
            </a:r>
          </a:p>
          <a:p>
            <a:pPr lvl="0" algn="r">
              <a:lnSpc>
                <a:spcPct val="120000"/>
              </a:lnSpc>
              <a:spcBef>
                <a:spcPts val="1200"/>
              </a:spcBef>
            </a:pPr>
            <a:r>
              <a:rPr lang="en-US" sz="2000" b="1">
                <a:solidFill>
                  <a:srgbClr val="88D3D9"/>
                </a:solidFill>
              </a:rPr>
              <a:t>47.24%</a:t>
            </a:r>
          </a:p>
          <a:p>
            <a:pPr lvl="0" algn="r">
              <a:lnSpc>
                <a:spcPct val="120000"/>
              </a:lnSpc>
              <a:spcBef>
                <a:spcPts val="0"/>
              </a:spcBef>
            </a:pPr>
            <a:r>
              <a:rPr lang="en-US" sz="1400">
                <a:solidFill>
                  <a:srgbClr val="63666B"/>
                </a:solidFill>
              </a:rPr>
              <a:t>Ride with monthly</a:t>
            </a:r>
            <a:br>
              <a:rPr lang="en-US" sz="1400">
                <a:solidFill>
                  <a:srgbClr val="63666B"/>
                </a:solidFill>
              </a:rPr>
            </a:br>
            <a:r>
              <a:rPr lang="en-US" sz="1400">
                <a:solidFill>
                  <a:srgbClr val="63666B"/>
                </a:solidFill>
              </a:rPr>
              <a:t>passes</a:t>
            </a:r>
          </a:p>
        </p:txBody>
      </p:sp>
      <p:pic>
        <p:nvPicPr>
          <p:cNvPr id="26" name="Picture 25" descr="A picture containing lamp&#10;&#10;Description automatically generated">
            <a:extLst>
              <a:ext uri="{FF2B5EF4-FFF2-40B4-BE49-F238E27FC236}">
                <a16:creationId xmlns:a16="http://schemas.microsoft.com/office/drawing/2014/main" id="{1EDA5307-88DD-4C6D-98C6-4F8C283AEEA1}"/>
              </a:ext>
            </a:extLst>
          </p:cNvPr>
          <p:cNvPicPr>
            <a:picLocks noChangeAspect="1"/>
          </p:cNvPicPr>
          <p:nvPr/>
        </p:nvPicPr>
        <p:blipFill>
          <a:blip r:embed="rId4"/>
          <a:stretch>
            <a:fillRect/>
          </a:stretch>
        </p:blipFill>
        <p:spPr>
          <a:xfrm flipH="1" flipV="1">
            <a:off x="5482339" y="3930678"/>
            <a:ext cx="4362786" cy="2398429"/>
          </a:xfrm>
          <a:prstGeom prst="rect">
            <a:avLst/>
          </a:prstGeom>
        </p:spPr>
      </p:pic>
      <p:sp>
        <p:nvSpPr>
          <p:cNvPr id="14" name="Text Placeholder 3">
            <a:extLst>
              <a:ext uri="{FF2B5EF4-FFF2-40B4-BE49-F238E27FC236}">
                <a16:creationId xmlns:a16="http://schemas.microsoft.com/office/drawing/2014/main" id="{D07D077B-8394-469E-892B-0D660B01AD1F}"/>
              </a:ext>
            </a:extLst>
          </p:cNvPr>
          <p:cNvSpPr txBox="1">
            <a:spLocks/>
          </p:cNvSpPr>
          <p:nvPr/>
        </p:nvSpPr>
        <p:spPr>
          <a:xfrm>
            <a:off x="275933" y="1733993"/>
            <a:ext cx="2474646" cy="1430361"/>
          </a:xfrm>
          <a:prstGeom prst="rect">
            <a:avLst/>
          </a:prstGeom>
          <a:ln w="60325">
            <a:noFill/>
          </a:ln>
        </p:spPr>
        <p:txBody>
          <a:bodyPr lIns="91440" tIns="45720" rIns="0" bIns="0">
            <a:normAutofit/>
          </a:bodyPr>
          <a:lstStyle>
            <a:lvl1pPr marL="0" marR="0" indent="0" algn="l" defTabSz="754380" rtl="0" eaLnBrk="1" fontAlgn="auto" latinLnBrk="0" hangingPunct="1">
              <a:lnSpc>
                <a:spcPct val="150000"/>
              </a:lnSpc>
              <a:spcBef>
                <a:spcPts val="825"/>
              </a:spcBef>
              <a:spcAft>
                <a:spcPts val="0"/>
              </a:spcAft>
              <a:buClrTx/>
              <a:buSzTx/>
              <a:buFontTx/>
              <a:buNone/>
              <a:tabLst/>
              <a:defRPr sz="1800" b="0" i="0" kern="1200" spc="30" baseline="0">
                <a:solidFill>
                  <a:srgbClr val="333333"/>
                </a:solidFill>
                <a:latin typeface="Arial" panose="020B0604020202020204" pitchFamily="34" charset="0"/>
                <a:ea typeface="+mn-ea"/>
                <a:cs typeface="Arial" panose="020B0604020202020204" pitchFamily="34" charset="0"/>
              </a:defRPr>
            </a:lvl1pPr>
            <a:lvl2pPr marL="274320" indent="0" algn="l" defTabSz="754380" rtl="0" eaLnBrk="1" latinLnBrk="0" hangingPunct="1">
              <a:lnSpc>
                <a:spcPct val="150000"/>
              </a:lnSpc>
              <a:spcBef>
                <a:spcPts val="413"/>
              </a:spcBef>
              <a:buFontTx/>
              <a:buNone/>
              <a:defRPr sz="2000" b="0" i="0" kern="1200" baseline="0">
                <a:solidFill>
                  <a:schemeClr val="tx1"/>
                </a:solidFill>
                <a:latin typeface="Berthold Akzidenz Grotesk Light" panose="020B0400000000000000" pitchFamily="34" charset="0"/>
                <a:ea typeface="+mn-ea"/>
                <a:cs typeface="+mn-cs"/>
              </a:defRPr>
            </a:lvl2pPr>
            <a:lvl3pPr marL="274320" indent="0" algn="l" defTabSz="754380" rtl="0" eaLnBrk="1" latinLnBrk="0" hangingPunct="1">
              <a:lnSpc>
                <a:spcPct val="150000"/>
              </a:lnSpc>
              <a:spcBef>
                <a:spcPts val="413"/>
              </a:spcBef>
              <a:buFontTx/>
              <a:buNone/>
              <a:defRPr sz="2000" b="0" i="0" kern="1200" baseline="0">
                <a:solidFill>
                  <a:schemeClr val="tx1"/>
                </a:solidFill>
                <a:latin typeface="Berthold Akzidenz Grotesk Light" panose="020B0400000000000000" pitchFamily="34" charset="0"/>
                <a:ea typeface="+mn-ea"/>
                <a:cs typeface="+mn-cs"/>
              </a:defRPr>
            </a:lvl3pPr>
            <a:lvl4pPr marL="274320" indent="0" algn="l" defTabSz="754380" rtl="0" eaLnBrk="1" latinLnBrk="0" hangingPunct="1">
              <a:lnSpc>
                <a:spcPct val="150000"/>
              </a:lnSpc>
              <a:spcBef>
                <a:spcPts val="413"/>
              </a:spcBef>
              <a:buFontTx/>
              <a:buNone/>
              <a:defRPr sz="2000" b="0" i="0" kern="1200" baseline="0">
                <a:solidFill>
                  <a:schemeClr val="tx1"/>
                </a:solidFill>
                <a:latin typeface="Berthold Akzidenz Grotesk Light" panose="020B0400000000000000" pitchFamily="34" charset="0"/>
                <a:ea typeface="+mn-ea"/>
                <a:cs typeface="+mn-cs"/>
              </a:defRPr>
            </a:lvl4pPr>
            <a:lvl5pPr marL="274320" indent="0" algn="l" defTabSz="754380" rtl="0" eaLnBrk="1" latinLnBrk="0" hangingPunct="1">
              <a:lnSpc>
                <a:spcPct val="150000"/>
              </a:lnSpc>
              <a:spcBef>
                <a:spcPts val="413"/>
              </a:spcBef>
              <a:buFontTx/>
              <a:buNone/>
              <a:defRPr sz="2000" b="0" i="0" kern="1200" baseline="0">
                <a:solidFill>
                  <a:schemeClr val="tx1"/>
                </a:solidFill>
                <a:latin typeface="Berthold Akzidenz Grotesk Light" panose="020B0400000000000000" pitchFamily="34" charset="0"/>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a:lnSpc>
                <a:spcPct val="120000"/>
              </a:lnSpc>
            </a:pPr>
            <a:r>
              <a:rPr lang="en-US" sz="1600">
                <a:solidFill>
                  <a:srgbClr val="63666B"/>
                </a:solidFill>
              </a:rPr>
              <a:t>November 2 – January 2 </a:t>
            </a:r>
          </a:p>
          <a:p>
            <a:pPr>
              <a:lnSpc>
                <a:spcPct val="120000"/>
              </a:lnSpc>
            </a:pPr>
            <a:r>
              <a:rPr lang="en-US" sz="1600">
                <a:solidFill>
                  <a:srgbClr val="63666B"/>
                </a:solidFill>
              </a:rPr>
              <a:t>w/ AT&amp;T</a:t>
            </a:r>
          </a:p>
          <a:p>
            <a:pPr>
              <a:lnSpc>
                <a:spcPct val="120000"/>
              </a:lnSpc>
            </a:pPr>
            <a:r>
              <a:rPr lang="en-US" sz="1600">
                <a:solidFill>
                  <a:srgbClr val="63666B"/>
                </a:solidFill>
              </a:rPr>
              <a:t>New Partners in 2020</a:t>
            </a:r>
          </a:p>
          <a:p>
            <a:pPr>
              <a:lnSpc>
                <a:spcPct val="120000"/>
              </a:lnSpc>
            </a:pPr>
            <a:endParaRPr lang="en-US" sz="1600">
              <a:solidFill>
                <a:srgbClr val="63666B"/>
              </a:solidFill>
            </a:endParaRPr>
          </a:p>
          <a:p>
            <a:pPr>
              <a:lnSpc>
                <a:spcPct val="120000"/>
              </a:lnSpc>
            </a:pPr>
            <a:endParaRPr lang="en-US">
              <a:solidFill>
                <a:srgbClr val="63666B"/>
              </a:solidFill>
            </a:endParaRPr>
          </a:p>
        </p:txBody>
      </p:sp>
      <p:pic>
        <p:nvPicPr>
          <p:cNvPr id="24" name="Picture 23" descr="A picture containing lamp&#10;&#10;Description automatically generated">
            <a:extLst>
              <a:ext uri="{FF2B5EF4-FFF2-40B4-BE49-F238E27FC236}">
                <a16:creationId xmlns:a16="http://schemas.microsoft.com/office/drawing/2014/main" id="{487EF386-DD33-40F2-B46A-7F109AD863E4}"/>
              </a:ext>
            </a:extLst>
          </p:cNvPr>
          <p:cNvPicPr>
            <a:picLocks noChangeAspect="1"/>
          </p:cNvPicPr>
          <p:nvPr/>
        </p:nvPicPr>
        <p:blipFill>
          <a:blip r:embed="rId4"/>
          <a:stretch>
            <a:fillRect/>
          </a:stretch>
        </p:blipFill>
        <p:spPr>
          <a:xfrm flipH="1">
            <a:off x="5445436" y="1352196"/>
            <a:ext cx="4419662" cy="2429697"/>
          </a:xfrm>
          <a:prstGeom prst="rect">
            <a:avLst/>
          </a:prstGeom>
        </p:spPr>
      </p:pic>
    </p:spTree>
    <p:extLst>
      <p:ext uri="{BB962C8B-B14F-4D97-AF65-F5344CB8AC3E}">
        <p14:creationId xmlns:p14="http://schemas.microsoft.com/office/powerpoint/2010/main" val="35867541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BA0895A-41CE-4690-93BA-377473EFA482}"/>
              </a:ext>
            </a:extLst>
          </p:cNvPr>
          <p:cNvSpPr>
            <a:spLocks noGrp="1"/>
          </p:cNvSpPr>
          <p:nvPr>
            <p:ph type="sldNum" sz="quarter" idx="4"/>
          </p:nvPr>
        </p:nvSpPr>
        <p:spPr/>
        <p:txBody>
          <a:bodyPr/>
          <a:lstStyle/>
          <a:p>
            <a:fld id="{0D63DF01-F109-1D42-8613-A24BF6CCAD29}" type="slidenum">
              <a:rPr lang="en-US" smtClean="0"/>
              <a:pPr/>
              <a:t>9</a:t>
            </a:fld>
            <a:endParaRPr lang="en-US"/>
          </a:p>
        </p:txBody>
      </p:sp>
      <p:pic>
        <p:nvPicPr>
          <p:cNvPr id="6" name="Picture 5">
            <a:extLst>
              <a:ext uri="{FF2B5EF4-FFF2-40B4-BE49-F238E27FC236}">
                <a16:creationId xmlns:a16="http://schemas.microsoft.com/office/drawing/2014/main" id="{FE890D2B-0448-4325-BACA-89AFFF3E96AC}"/>
              </a:ext>
            </a:extLst>
          </p:cNvPr>
          <p:cNvPicPr>
            <a:picLocks noChangeAspect="1"/>
          </p:cNvPicPr>
          <p:nvPr/>
        </p:nvPicPr>
        <p:blipFill>
          <a:blip r:embed="rId3"/>
          <a:stretch>
            <a:fillRect/>
          </a:stretch>
        </p:blipFill>
        <p:spPr>
          <a:xfrm>
            <a:off x="5179274" y="3660497"/>
            <a:ext cx="4576229" cy="3050819"/>
          </a:xfrm>
          <a:prstGeom prst="rect">
            <a:avLst/>
          </a:prstGeom>
        </p:spPr>
      </p:pic>
      <p:pic>
        <p:nvPicPr>
          <p:cNvPr id="8" name="Picture 7">
            <a:extLst>
              <a:ext uri="{FF2B5EF4-FFF2-40B4-BE49-F238E27FC236}">
                <a16:creationId xmlns:a16="http://schemas.microsoft.com/office/drawing/2014/main" id="{F625B9F3-12E6-4950-A430-FCA7FFBF4803}"/>
              </a:ext>
            </a:extLst>
          </p:cNvPr>
          <p:cNvPicPr>
            <a:picLocks noChangeAspect="1"/>
          </p:cNvPicPr>
          <p:nvPr/>
        </p:nvPicPr>
        <p:blipFill>
          <a:blip r:embed="rId4"/>
          <a:stretch>
            <a:fillRect/>
          </a:stretch>
        </p:blipFill>
        <p:spPr>
          <a:xfrm>
            <a:off x="302897" y="3660496"/>
            <a:ext cx="4576229" cy="3050819"/>
          </a:xfrm>
          <a:prstGeom prst="rect">
            <a:avLst/>
          </a:prstGeom>
        </p:spPr>
      </p:pic>
      <p:pic>
        <p:nvPicPr>
          <p:cNvPr id="10" name="Picture 9">
            <a:extLst>
              <a:ext uri="{FF2B5EF4-FFF2-40B4-BE49-F238E27FC236}">
                <a16:creationId xmlns:a16="http://schemas.microsoft.com/office/drawing/2014/main" id="{2DF4B3DC-8B3F-41B0-9C33-6130E201697F}"/>
              </a:ext>
            </a:extLst>
          </p:cNvPr>
          <p:cNvPicPr>
            <a:picLocks noChangeAspect="1"/>
          </p:cNvPicPr>
          <p:nvPr/>
        </p:nvPicPr>
        <p:blipFill>
          <a:blip r:embed="rId5"/>
          <a:stretch>
            <a:fillRect/>
          </a:stretch>
        </p:blipFill>
        <p:spPr>
          <a:xfrm>
            <a:off x="5179275" y="478154"/>
            <a:ext cx="4576229" cy="3050819"/>
          </a:xfrm>
          <a:prstGeom prst="rect">
            <a:avLst/>
          </a:prstGeom>
        </p:spPr>
      </p:pic>
      <p:pic>
        <p:nvPicPr>
          <p:cNvPr id="12" name="Picture 11">
            <a:extLst>
              <a:ext uri="{FF2B5EF4-FFF2-40B4-BE49-F238E27FC236}">
                <a16:creationId xmlns:a16="http://schemas.microsoft.com/office/drawing/2014/main" id="{E8462B2A-1DE5-42D5-984B-E2B3C539BD23}"/>
              </a:ext>
            </a:extLst>
          </p:cNvPr>
          <p:cNvPicPr>
            <a:picLocks noChangeAspect="1"/>
          </p:cNvPicPr>
          <p:nvPr/>
        </p:nvPicPr>
        <p:blipFill>
          <a:blip r:embed="rId6"/>
          <a:stretch>
            <a:fillRect/>
          </a:stretch>
        </p:blipFill>
        <p:spPr>
          <a:xfrm>
            <a:off x="302897" y="478154"/>
            <a:ext cx="4576229" cy="3050819"/>
          </a:xfrm>
          <a:prstGeom prst="rect">
            <a:avLst/>
          </a:prstGeom>
        </p:spPr>
      </p:pic>
      <p:sp>
        <p:nvSpPr>
          <p:cNvPr id="13" name="Title 1">
            <a:extLst>
              <a:ext uri="{FF2B5EF4-FFF2-40B4-BE49-F238E27FC236}">
                <a16:creationId xmlns:a16="http://schemas.microsoft.com/office/drawing/2014/main" id="{30EDBF32-D3AC-4463-8C88-DB7FA95DC554}"/>
              </a:ext>
            </a:extLst>
          </p:cNvPr>
          <p:cNvSpPr txBox="1">
            <a:spLocks/>
          </p:cNvSpPr>
          <p:nvPr/>
        </p:nvSpPr>
        <p:spPr>
          <a:xfrm>
            <a:off x="302895" y="147954"/>
            <a:ext cx="9452607" cy="660400"/>
          </a:xfrm>
          <a:prstGeom prst="rect">
            <a:avLst/>
          </a:prstGeom>
          <a:solidFill>
            <a:srgbClr val="89D1D9">
              <a:alpha val="84000"/>
            </a:srgbClr>
          </a:solidFill>
        </p:spPr>
        <p:txBody>
          <a:bodyPr tIns="91440"/>
          <a:lstStyle>
            <a:lvl1pPr algn="l" defTabSz="754380" rtl="0" eaLnBrk="1" latinLnBrk="0" hangingPunct="1">
              <a:lnSpc>
                <a:spcPct val="90000"/>
              </a:lnSpc>
              <a:spcBef>
                <a:spcPct val="0"/>
              </a:spcBef>
              <a:buNone/>
              <a:defRPr sz="3630" kern="1200">
                <a:solidFill>
                  <a:schemeClr val="tx1"/>
                </a:solidFill>
                <a:latin typeface="+mj-lt"/>
                <a:ea typeface="+mj-ea"/>
                <a:cs typeface="+mj-cs"/>
              </a:defRPr>
            </a:lvl1pPr>
          </a:lstStyle>
          <a:p>
            <a:r>
              <a:rPr lang="en-US">
                <a:solidFill>
                  <a:schemeClr val="bg1"/>
                </a:solidFill>
              </a:rPr>
              <a:t>Holiday Express Train</a:t>
            </a:r>
          </a:p>
        </p:txBody>
      </p:sp>
      <p:sp>
        <p:nvSpPr>
          <p:cNvPr id="16" name="Text Placeholder 2">
            <a:extLst>
              <a:ext uri="{FF2B5EF4-FFF2-40B4-BE49-F238E27FC236}">
                <a16:creationId xmlns:a16="http://schemas.microsoft.com/office/drawing/2014/main" id="{4658A44C-36AA-4C54-B9FB-586673694ACE}"/>
              </a:ext>
            </a:extLst>
          </p:cNvPr>
          <p:cNvSpPr txBox="1">
            <a:spLocks/>
          </p:cNvSpPr>
          <p:nvPr/>
        </p:nvSpPr>
        <p:spPr>
          <a:xfrm>
            <a:off x="1806705" y="2882382"/>
            <a:ext cx="6444989" cy="1424705"/>
          </a:xfrm>
          <a:prstGeom prst="rect">
            <a:avLst/>
          </a:prstGeom>
          <a:solidFill>
            <a:srgbClr val="89D1D9">
              <a:alpha val="92000"/>
            </a:srgbClr>
          </a:solidFill>
        </p:spPr>
        <p:txBody>
          <a:bodyPr tIns="91440" anchor="t"/>
          <a:lstStyle>
            <a:lvl1pPr marL="188595" indent="-188595" algn="l" defTabSz="754380" rtl="0" eaLnBrk="1" latinLnBrk="0" hangingPunct="1">
              <a:lnSpc>
                <a:spcPct val="90000"/>
              </a:lnSpc>
              <a:spcBef>
                <a:spcPts val="825"/>
              </a:spcBef>
              <a:buFont typeface="Arial" panose="020B0604020202020204" pitchFamily="34" charset="0"/>
              <a:buChar char="•"/>
              <a:defRPr sz="2310" kern="1200">
                <a:solidFill>
                  <a:schemeClr val="tx1"/>
                </a:solidFill>
                <a:latin typeface="+mn-lt"/>
                <a:ea typeface="+mn-ea"/>
                <a:cs typeface="+mn-cs"/>
              </a:defRPr>
            </a:lvl1pPr>
            <a:lvl2pPr marL="565785" indent="-188595" algn="l" defTabSz="754380" rtl="0" eaLnBrk="1" latinLnBrk="0" hangingPunct="1">
              <a:lnSpc>
                <a:spcPct val="90000"/>
              </a:lnSpc>
              <a:spcBef>
                <a:spcPts val="413"/>
              </a:spcBef>
              <a:buFont typeface="Arial" panose="020B0604020202020204" pitchFamily="34" charset="0"/>
              <a:buChar char="•"/>
              <a:defRPr sz="1980" kern="1200">
                <a:solidFill>
                  <a:schemeClr val="tx1"/>
                </a:solidFill>
                <a:latin typeface="+mn-lt"/>
                <a:ea typeface="+mn-ea"/>
                <a:cs typeface="+mn-cs"/>
              </a:defRPr>
            </a:lvl2pPr>
            <a:lvl3pPr marL="942975" indent="-188595" algn="l" defTabSz="754380" rtl="0" eaLnBrk="1" latinLnBrk="0" hangingPunct="1">
              <a:lnSpc>
                <a:spcPct val="90000"/>
              </a:lnSpc>
              <a:spcBef>
                <a:spcPts val="413"/>
              </a:spcBef>
              <a:buFont typeface="Arial" panose="020B0604020202020204" pitchFamily="34" charset="0"/>
              <a:buChar char="•"/>
              <a:defRPr sz="1650" kern="1200">
                <a:solidFill>
                  <a:schemeClr val="tx1"/>
                </a:solidFill>
                <a:latin typeface="+mn-lt"/>
                <a:ea typeface="+mn-ea"/>
                <a:cs typeface="+mn-cs"/>
              </a:defRPr>
            </a:lvl3pPr>
            <a:lvl4pPr marL="132016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4pPr>
            <a:lvl5pPr marL="169735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114300" indent="0">
              <a:spcAft>
                <a:spcPts val="600"/>
              </a:spcAft>
              <a:buFont typeface="Arial" panose="020B0604020202020204" pitchFamily="34" charset="0"/>
              <a:buNone/>
            </a:pPr>
            <a:r>
              <a:rPr lang="en-US" sz="1800">
                <a:solidFill>
                  <a:schemeClr val="bg1"/>
                </a:solidFill>
              </a:rPr>
              <a:t>4 Events: More than 3,000 tickets sold</a:t>
            </a:r>
          </a:p>
          <a:p>
            <a:pPr marL="457200" indent="-342900">
              <a:spcAft>
                <a:spcPts val="600"/>
              </a:spcAft>
            </a:pPr>
            <a:r>
              <a:rPr lang="en-US" sz="1800">
                <a:solidFill>
                  <a:schemeClr val="bg1"/>
                </a:solidFill>
              </a:rPr>
              <a:t>Simi Valley event </a:t>
            </a:r>
            <a:r>
              <a:rPr lang="en-US" sz="1800">
                <a:solidFill>
                  <a:schemeClr val="bg1"/>
                </a:solidFill>
                <a:ea typeface="+mn-lt"/>
                <a:cs typeface="+mn-lt"/>
              </a:rPr>
              <a:t>97% sold out (756 tickets)</a:t>
            </a:r>
            <a:endParaRPr lang="en-US" sz="1800">
              <a:solidFill>
                <a:schemeClr val="bg1"/>
              </a:solidFill>
            </a:endParaRPr>
          </a:p>
          <a:p>
            <a:pPr marL="114300" indent="0">
              <a:spcAft>
                <a:spcPts val="600"/>
              </a:spcAft>
              <a:buFont typeface="Arial" panose="020B0604020202020204" pitchFamily="34" charset="0"/>
              <a:buNone/>
            </a:pPr>
            <a:r>
              <a:rPr lang="en-US" sz="1800">
                <a:solidFill>
                  <a:schemeClr val="bg1"/>
                </a:solidFill>
                <a:ea typeface="+mn-lt"/>
                <a:cs typeface="+mn-lt"/>
              </a:rPr>
              <a:t>Funded by ticket purchases</a:t>
            </a:r>
          </a:p>
          <a:p>
            <a:pPr marL="114300" indent="0" defTabSz="827088">
              <a:buFont typeface="Arial" panose="020B0604020202020204" pitchFamily="34" charset="0"/>
              <a:buNone/>
            </a:pPr>
            <a:endParaRPr lang="en-US">
              <a:solidFill>
                <a:schemeClr val="bg1"/>
              </a:solidFill>
            </a:endParaRPr>
          </a:p>
        </p:txBody>
      </p:sp>
    </p:spTree>
    <p:extLst>
      <p:ext uri="{BB962C8B-B14F-4D97-AF65-F5344CB8AC3E}">
        <p14:creationId xmlns:p14="http://schemas.microsoft.com/office/powerpoint/2010/main" val="4225962722"/>
      </p:ext>
    </p:extLst>
  </p:cSld>
  <p:clrMapOvr>
    <a:masterClrMapping/>
  </p:clrMapOvr>
</p:sld>
</file>

<file path=ppt/theme/theme1.xml><?xml version="1.0" encoding="utf-8"?>
<a:theme xmlns:a="http://schemas.openxmlformats.org/drawingml/2006/main" name="Office Theme">
  <a:themeElements>
    <a:clrScheme name="Metrolink 2nd">
      <a:dk1>
        <a:srgbClr val="000000"/>
      </a:dk1>
      <a:lt1>
        <a:srgbClr val="FFFFFF"/>
      </a:lt1>
      <a:dk2>
        <a:srgbClr val="44546A"/>
      </a:dk2>
      <a:lt2>
        <a:srgbClr val="E7E6E6"/>
      </a:lt2>
      <a:accent1>
        <a:srgbClr val="007FA3"/>
      </a:accent1>
      <a:accent2>
        <a:srgbClr val="85DADF"/>
      </a:accent2>
      <a:accent3>
        <a:srgbClr val="78BE20"/>
      </a:accent3>
      <a:accent4>
        <a:srgbClr val="A15995"/>
      </a:accent4>
      <a:accent5>
        <a:srgbClr val="FDD757"/>
      </a:accent5>
      <a:accent6>
        <a:srgbClr val="EE2737"/>
      </a:accent6>
      <a:hlink>
        <a:srgbClr val="83DADE"/>
      </a:hlink>
      <a:folHlink>
        <a:srgbClr val="83DAD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etrolink_ceo_template.pptx" id="{2E3AC1BD-F98F-4763-A014-4071750ABA54}" vid="{4B7BE757-D914-41A0-BA37-ED3D93344C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b8373c19-3539-40ac-a3a2-d2dc2d836e46">
      <UserInfo>
        <DisplayName>Coffelt, Sherita</DisplayName>
        <AccountId>22</AccountId>
        <AccountType/>
      </UserInfo>
      <UserInfo>
        <DisplayName>Davis, Sabrina</DisplayName>
        <AccountId>16</AccountId>
        <AccountType/>
      </UserInfo>
      <UserInfo>
        <DisplayName>Vides, Jennifer</DisplayName>
        <AccountId>15</AccountId>
        <AccountType/>
      </UserInfo>
      <UserInfo>
        <DisplayName>Crump, Tyra</DisplayName>
        <AccountId>54</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3473D876DC5ED47AE9693CE21363947" ma:contentTypeVersion="13" ma:contentTypeDescription="Create a new document." ma:contentTypeScope="" ma:versionID="7427cce0a49de35a6f76ee50f8b5eb51">
  <xsd:schema xmlns:xsd="http://www.w3.org/2001/XMLSchema" xmlns:xs="http://www.w3.org/2001/XMLSchema" xmlns:p="http://schemas.microsoft.com/office/2006/metadata/properties" xmlns:ns3="766af398-9ae2-48c6-9827-f39bfda0ea1d" xmlns:ns4="b8373c19-3539-40ac-a3a2-d2dc2d836e46" targetNamespace="http://schemas.microsoft.com/office/2006/metadata/properties" ma:root="true" ma:fieldsID="d2b5c2499b721a37fc0aa6c209f1dbc7" ns3:_="" ns4:_="">
    <xsd:import namespace="766af398-9ae2-48c6-9827-f39bfda0ea1d"/>
    <xsd:import namespace="b8373c19-3539-40ac-a3a2-d2dc2d836e46"/>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6af398-9ae2-48c6-9827-f39bfda0ea1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8373c19-3539-40ac-a3a2-d2dc2d836e4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5A95D64-7535-41A2-A51D-62CF5676233D}">
  <ds:schemaRefs>
    <ds:schemaRef ds:uri="http://schemas.microsoft.com/sharepoint/v3/contenttype/forms"/>
  </ds:schemaRefs>
</ds:datastoreItem>
</file>

<file path=customXml/itemProps2.xml><?xml version="1.0" encoding="utf-8"?>
<ds:datastoreItem xmlns:ds="http://schemas.openxmlformats.org/officeDocument/2006/customXml" ds:itemID="{C3A8FD2A-F647-4522-B3C2-C5624F2E7017}">
  <ds:schemaRefs>
    <ds:schemaRef ds:uri="http://schemas.microsoft.com/office/2006/documentManagement/types"/>
    <ds:schemaRef ds:uri="http://purl.org/dc/terms/"/>
    <ds:schemaRef ds:uri="http://purl.org/dc/dcmitype/"/>
    <ds:schemaRef ds:uri="http://schemas.openxmlformats.org/package/2006/metadata/core-properties"/>
    <ds:schemaRef ds:uri="766af398-9ae2-48c6-9827-f39bfda0ea1d"/>
    <ds:schemaRef ds:uri="http://schemas.microsoft.com/office/2006/metadata/properties"/>
    <ds:schemaRef ds:uri="http://purl.org/dc/elements/1.1/"/>
    <ds:schemaRef ds:uri="http://schemas.microsoft.com/office/infopath/2007/PartnerControls"/>
    <ds:schemaRef ds:uri="b8373c19-3539-40ac-a3a2-d2dc2d836e46"/>
    <ds:schemaRef ds:uri="http://www.w3.org/XML/1998/namespace"/>
  </ds:schemaRefs>
</ds:datastoreItem>
</file>

<file path=customXml/itemProps3.xml><?xml version="1.0" encoding="utf-8"?>
<ds:datastoreItem xmlns:ds="http://schemas.openxmlformats.org/officeDocument/2006/customXml" ds:itemID="{4DD1C223-E3E0-4D51-97CC-3B0766854B2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66af398-9ae2-48c6-9827-f39bfda0ea1d"/>
    <ds:schemaRef ds:uri="b8373c19-3539-40ac-a3a2-d2dc2d836e4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metrolink_ceo_template</Template>
  <TotalTime>0</TotalTime>
  <Words>1288</Words>
  <Application>Microsoft Office PowerPoint</Application>
  <PresentationFormat>Custom</PresentationFormat>
  <Paragraphs>242</Paragraphs>
  <Slides>14</Slides>
  <Notes>14</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14</vt:i4>
      </vt:variant>
    </vt:vector>
  </HeadingPairs>
  <TitlesOfParts>
    <vt:vector size="24" baseType="lpstr">
      <vt:lpstr>Akzidenz Grotesk BE</vt:lpstr>
      <vt:lpstr>Arial</vt:lpstr>
      <vt:lpstr>Arial Black</vt:lpstr>
      <vt:lpstr>Berthold Akzidenz Grotesk Light</vt:lpstr>
      <vt:lpstr>Calibri</vt:lpstr>
      <vt:lpstr>Century Old Style Std</vt:lpstr>
      <vt:lpstr>Gotham Light</vt:lpstr>
      <vt:lpstr>Gotham-Bold</vt:lpstr>
      <vt:lpstr>Wingdings</vt:lpstr>
      <vt:lpstr>Office Theme</vt:lpstr>
      <vt:lpstr>VCTC Metrolink Update</vt:lpstr>
      <vt:lpstr>CEO VISION</vt:lpstr>
      <vt:lpstr>PowerPoint Presentation</vt:lpstr>
      <vt:lpstr>PowerPoint Presentation</vt:lpstr>
      <vt:lpstr>PowerPoint Presentation</vt:lpstr>
      <vt:lpstr>PowerPoint Presentation</vt:lpstr>
      <vt:lpstr>PowerPoint Presentation</vt:lpstr>
      <vt:lpstr>Wi-Fi Pilot</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VCTC Metrolink Update</dc:title>
  <dc:creator>Roberts, Jacob</dc:creator>
  <cp:lastModifiedBy>Coffelt, Sherita</cp:lastModifiedBy>
  <cp:revision>2</cp:revision>
  <cp:lastPrinted>2020-01-07T16:46:47Z</cp:lastPrinted>
  <dcterms:created xsi:type="dcterms:W3CDTF">2019-12-20T17:06:50Z</dcterms:created>
  <dcterms:modified xsi:type="dcterms:W3CDTF">2020-01-10T01:02:28Z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0x01010033473D876DC5ED47AE9693CE21363947</vt:lpwstr>
  </property>
</Properties>
</file>