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5" r:id="rId13"/>
    <p:sldId id="271" r:id="rId14"/>
    <p:sldId id="272" r:id="rId15"/>
    <p:sldId id="262" r:id="rId16"/>
    <p:sldId id="263" r:id="rId17"/>
    <p:sldId id="276" r:id="rId18"/>
    <p:sldId id="265" r:id="rId19"/>
  </p:sldIdLst>
  <p:sldSz cx="12192000" cy="6858000"/>
  <p:notesSz cx="6858000" cy="9144000"/>
  <p:embeddedFontLst>
    <p:embeddedFont>
      <p:font typeface="Franklin Gothic Demi" panose="020B0703020102020204" pitchFamily="34" charset="0"/>
      <p:regular r:id="rId22"/>
      <p:italic r:id="rId23"/>
    </p:embeddedFont>
    <p:embeddedFont>
      <p:font typeface="Franklin Gothic Heavy" panose="020B090302010202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erriweather Sans" panose="02000503060000020004" charset="0"/>
      <p:regular r:id="rId30"/>
      <p:bold r:id="rId31"/>
      <p:italic r:id="rId32"/>
      <p:boldItalic r:id="rId33"/>
    </p:embeddedFont>
    <p:embeddedFont>
      <p:font typeface="Gadugi" panose="020B0502040204020203" pitchFamily="34" charset="0"/>
      <p:regular r:id="rId34"/>
      <p:bold r:id="rId35"/>
    </p:embeddedFont>
    <p:embeddedFont>
      <p:font typeface="Franklin Gothic Medium" panose="020B060302010202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FFFF"/>
    <a:srgbClr val="153D56"/>
    <a:srgbClr val="0C1E29"/>
    <a:srgbClr val="143E56"/>
    <a:srgbClr val="7FCBF2"/>
    <a:srgbClr val="66A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77025" autoAdjust="0"/>
  </p:normalViewPr>
  <p:slideViewPr>
    <p:cSldViewPr snapToGrid="0">
      <p:cViewPr varScale="1">
        <p:scale>
          <a:sx n="88" d="100"/>
          <a:sy n="88" d="100"/>
        </p:scale>
        <p:origin x="2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4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verman%20Work\I-105%20Corridor\Final%20Report\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verman%20Work\I-105%20Corridor\Final%20Report\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Sheet1!$D$53:$D$55</c:f>
              <c:strCache>
                <c:ptCount val="3"/>
                <c:pt idx="0">
                  <c:v>Near-Term</c:v>
                </c:pt>
                <c:pt idx="1">
                  <c:v>Mid-Term</c:v>
                </c:pt>
                <c:pt idx="2">
                  <c:v>Long-Term</c:v>
                </c:pt>
              </c:strCache>
            </c:strRef>
          </c:cat>
          <c:val>
            <c:numRef>
              <c:f>Sheet1!$H$53:$H$55</c:f>
              <c:numCache>
                <c:formatCode>0</c:formatCode>
                <c:ptCount val="3"/>
                <c:pt idx="0">
                  <c:v>289</c:v>
                </c:pt>
                <c:pt idx="1">
                  <c:v>116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47-4D95-9306-B6498072EC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4648376"/>
        <c:axId val="334649944"/>
      </c:barChart>
      <c:catAx>
        <c:axId val="33464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49944"/>
        <c:crosses val="autoZero"/>
        <c:auto val="1"/>
        <c:lblAlgn val="ctr"/>
        <c:lblOffset val="100"/>
        <c:noMultiLvlLbl val="0"/>
      </c:catAx>
      <c:valAx>
        <c:axId val="33464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48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32501177125941"/>
          <c:y val="0.10901762500694351"/>
          <c:w val="0.57274860327498445"/>
          <c:h val="0.8943328600318404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66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51-4B89-A9FE-EBEF19D3304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51-4B89-A9FE-EBEF19D33043}"/>
              </c:ext>
            </c:extLst>
          </c:dPt>
          <c:dPt>
            <c:idx val="2"/>
            <c:bubble3D val="0"/>
            <c:spPr>
              <a:solidFill>
                <a:srgbClr val="99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51-4B89-A9FE-EBEF19D33043}"/>
              </c:ext>
            </c:extLst>
          </c:dPt>
          <c:dPt>
            <c:idx val="3"/>
            <c:bubble3D val="0"/>
            <c:spPr>
              <a:solidFill>
                <a:srgbClr val="6600C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51-4B89-A9FE-EBEF19D33043}"/>
              </c:ext>
            </c:extLst>
          </c:dPt>
          <c:dPt>
            <c:idx val="4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51-4B89-A9FE-EBEF19D33043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FC5AF9-1A76-4E99-B13D-9B40E138F014}" type="CATEGORYNAME">
                      <a:rPr lang="en-US" sz="1300" baseline="0" dirty="0"/>
                      <a:pPr>
                        <a:defRPr sz="15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300" baseline="0" dirty="0"/>
                      <a:t>, </a:t>
                    </a:r>
                    <a:fld id="{710CDD40-3795-4A04-BEF5-D6AD9F52ADF3}" type="VALUE">
                      <a:rPr lang="en-US" sz="1300" baseline="0" dirty="0"/>
                      <a:pPr>
                        <a:defRPr sz="15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3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11646835596969"/>
                      <c:h val="0.279492078829155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3545034749037449"/>
                  <c:y val="-2.21965819011634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6615799206880258E-3"/>
                  <c:y val="4.99423092776176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90007219239508"/>
                      <c:h val="0.25359594822079251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3545034749037446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Sheet1!$C$43:$C$47</c:f>
              <c:strCache>
                <c:ptCount val="5"/>
                <c:pt idx="0">
                  <c:v>Active Transportation</c:v>
                </c:pt>
                <c:pt idx="1">
                  <c:v>Arterial</c:v>
                </c:pt>
                <c:pt idx="2">
                  <c:v>Goods Movement</c:v>
                </c:pt>
                <c:pt idx="3">
                  <c:v>Highway</c:v>
                </c:pt>
                <c:pt idx="4">
                  <c:v>Transit</c:v>
                </c:pt>
              </c:strCache>
            </c:strRef>
          </c:cat>
          <c:val>
            <c:numRef>
              <c:f>Sheet1!$D$43:$D$47</c:f>
              <c:numCache>
                <c:formatCode>General</c:formatCode>
                <c:ptCount val="5"/>
                <c:pt idx="0">
                  <c:v>93</c:v>
                </c:pt>
                <c:pt idx="1">
                  <c:v>201</c:v>
                </c:pt>
                <c:pt idx="2">
                  <c:v>8</c:v>
                </c:pt>
                <c:pt idx="3">
                  <c:v>94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151-4B89-A9FE-EBEF19D33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EF089-5C7A-4DE7-BA2B-6625AFEFE94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C420A-2169-443D-9DCC-6BE52133B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7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D6E0F-465C-4046-B66F-B4F75ADBDF17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6E6A2-F5EE-4C17-B2B8-DA36ADDC5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6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4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4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6E6A2-F5EE-4C17-B2B8-DA36ADDC5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2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solidFill>
          <a:srgbClr val="0C1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90333" y="6384022"/>
            <a:ext cx="575879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FCBF2"/>
                </a:solidFill>
              </a:rPr>
              <a:t>Version: AJ2.2019.0114 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5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190489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 smtClean="0"/>
              <a:t>End  Message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E-mail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32326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954" y="1796664"/>
            <a:ext cx="10905688" cy="1804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rgbClr val="7FCBF2"/>
                </a:solidFill>
                <a:latin typeface="Franklin Gothic Heavy" panose="020B0903020102020204" pitchFamily="34" charset="0"/>
              </a:defRPr>
            </a:lvl1pPr>
          </a:lstStyle>
          <a:p>
            <a:pPr lvl="0"/>
            <a:r>
              <a:rPr lang="en-US" dirty="0" smtClean="0"/>
              <a:t>End  Message Here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47288" y="4876771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847288" y="5206485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E-mail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47288" y="5552977"/>
            <a:ext cx="6719582" cy="3102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18732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gener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35873" y="1592493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3" y="2578813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3" y="3557058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3" y="3924717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3" y="4303256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4619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ConnectSoC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35872" y="2095927"/>
            <a:ext cx="8814303" cy="934949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3600" baseline="0">
                <a:solidFill>
                  <a:srgbClr val="0C1E29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35872" y="3082247"/>
            <a:ext cx="8814303" cy="53425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35872" y="4060492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Author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35872" y="4428151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5872" y="4806690"/>
            <a:ext cx="7334824" cy="3102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928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33" y="1343600"/>
            <a:ext cx="11383343" cy="501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Add slide content or add a single photo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3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0332" y="1322613"/>
            <a:ext cx="11362643" cy="503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0333" y="1343599"/>
            <a:ext cx="5301343" cy="51318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472333" y="1334269"/>
            <a:ext cx="5301343" cy="50220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048462" y="1343599"/>
            <a:ext cx="0" cy="5131845"/>
          </a:xfrm>
          <a:prstGeom prst="line">
            <a:avLst/>
          </a:prstGeom>
          <a:ln>
            <a:solidFill>
              <a:srgbClr val="7FCB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9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517499" y="1575707"/>
            <a:ext cx="6260841" cy="475161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0333" y="1575707"/>
            <a:ext cx="4720510" cy="4751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0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18407" y="5394356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259620" y="5394622"/>
            <a:ext cx="3665764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200833" y="5394622"/>
            <a:ext cx="3671787" cy="92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Photo Caption</a:t>
            </a:r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1840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259620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06857" y="1641021"/>
            <a:ext cx="3665764" cy="3649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-25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390333" y="102742"/>
            <a:ext cx="10179795" cy="867642"/>
          </a:xfrm>
          <a:prstGeom prst="rect">
            <a:avLst/>
          </a:prstGeom>
        </p:spPr>
        <p:txBody>
          <a:bodyPr anchor="b"/>
          <a:lstStyle>
            <a:lvl1pPr>
              <a:defRPr sz="2800" b="1" baseline="0">
                <a:solidFill>
                  <a:srgbClr val="7FCB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13708" y="365125"/>
            <a:ext cx="10263883" cy="518453"/>
          </a:xfrm>
          <a:prstGeom prst="rect">
            <a:avLst/>
          </a:prstGeom>
        </p:spPr>
        <p:txBody>
          <a:bodyPr anchor="ctr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7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E0290DDA-5B28-4CDD-921B-2223F77C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0" r:id="rId2"/>
    <p:sldLayoutId id="2147483664" r:id="rId3"/>
    <p:sldLayoutId id="2147483662" r:id="rId4"/>
    <p:sldLayoutId id="2147483663" r:id="rId5"/>
    <p:sldLayoutId id="2147483652" r:id="rId6"/>
    <p:sldLayoutId id="2147483654" r:id="rId7"/>
    <p:sldLayoutId id="2147483653" r:id="rId8"/>
    <p:sldLayoutId id="2147483667" r:id="rId9"/>
    <p:sldLayoutId id="2147483659" r:id="rId10"/>
    <p:sldLayoutId id="21474836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cag.ca.gov/I-105-Corridor-Stud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I-105 Corridor Sustainability Study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Naresh </a:t>
            </a:r>
            <a:r>
              <a:rPr lang="en-US" dirty="0" smtClean="0"/>
              <a:t>Amatya, P.E.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Manager of </a:t>
            </a:r>
            <a:r>
              <a:rPr lang="en-US" dirty="0" smtClean="0"/>
              <a:t>Transportation Planning </a:t>
            </a:r>
            <a:r>
              <a:rPr lang="en-US" dirty="0" smtClean="0"/>
              <a:t>and Programming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Nov. 1,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0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Stakeholder Outreach Effort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83133" y="141659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Project Develop Team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SCAG, Caltrans, Metro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Technical Advisory Committee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Cities/county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Transit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Interest groups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Stakeholder Interviews </a:t>
            </a:r>
            <a:endParaRPr lang="en-US" sz="22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Transit providers,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Active transportation groups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Cities</a:t>
            </a:r>
          </a:p>
          <a:p>
            <a:pPr lvl="1"/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/>
                </a:solidFill>
              </a:rPr>
              <a:t>Infographics</a:t>
            </a:r>
            <a:endParaRPr lang="en-US" sz="22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Project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Online Public Survey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1809763"/>
            <a:ext cx="4037510" cy="373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Engagement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83133" y="141659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200" b="1" dirty="0" smtClean="0">
                <a:solidFill>
                  <a:schemeClr val="bg1"/>
                </a:solidFill>
              </a:rPr>
              <a:t>Four Public Events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Downey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El Segundo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Lynwood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</a:rPr>
              <a:t>Hawthorne</a:t>
            </a:r>
          </a:p>
          <a:p>
            <a:pPr lvl="1"/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011" y="444596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bg1"/>
              </a:solidFill>
            </a:endParaRPr>
          </a:p>
          <a:p>
            <a:pPr lvl="1"/>
            <a:r>
              <a:rPr lang="en-US" sz="2200" b="1" dirty="0" smtClean="0">
                <a:solidFill>
                  <a:schemeClr val="bg1"/>
                </a:solidFill>
              </a:rPr>
              <a:t>Public Survey: 124 Responses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497" y="3340557"/>
            <a:ext cx="4123297" cy="3215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933" y="1600033"/>
            <a:ext cx="4123297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Results</a:t>
            </a:r>
            <a:endParaRPr lang="en-US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1386" y="1447255"/>
            <a:ext cx="263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Projects By Type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29638" y="1602768"/>
            <a:ext cx="5231531" cy="3842533"/>
            <a:chOff x="4151550" y="3761731"/>
            <a:chExt cx="4535250" cy="2204288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8330366"/>
                </p:ext>
              </p:extLst>
            </p:nvPr>
          </p:nvGraphicFramePr>
          <p:xfrm>
            <a:off x="4151550" y="4144829"/>
            <a:ext cx="4535250" cy="18211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4151550" y="3761731"/>
              <a:ext cx="2911604" cy="27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Projects By Timeframe</a:t>
              </a:r>
            </a:p>
          </p:txBody>
        </p:sp>
      </p:grp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166829542"/>
              </p:ext>
            </p:extLst>
          </p:nvPr>
        </p:nvGraphicFramePr>
        <p:xfrm>
          <a:off x="-109751" y="1908920"/>
          <a:ext cx="6109857" cy="3957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06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Need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CDD0C1-2F68-464B-8E0C-6AC8E4686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" t="2416" r="277" b="1004"/>
          <a:stretch/>
        </p:blipFill>
        <p:spPr>
          <a:xfrm>
            <a:off x="606176" y="1613042"/>
            <a:ext cx="10726220" cy="39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Shared the report with key stakeholders, including LA Metro and Caltrans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study findings and process highlighted in Connect SoCal or 2020 RTP/SCS as a best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Stakeholders can use the study findings to support application for ‘Congested Corridors Program’ under SB 1 for relevant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Stakeholders can use the study findings to implement projects supported by the study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38897" y="1132432"/>
            <a:ext cx="10905688" cy="3751625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Thank </a:t>
            </a:r>
            <a:r>
              <a:rPr lang="en-US" dirty="0" smtClean="0">
                <a:latin typeface="Franklin Gothic Medium" panose="020B0603020102020204" pitchFamily="34" charset="0"/>
              </a:rPr>
              <a:t>you</a:t>
            </a:r>
          </a:p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Please visit</a:t>
            </a:r>
          </a:p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http://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scag.ca.gov/I-105-Corridor-Study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For more information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 smtClean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21" y="241166"/>
            <a:ext cx="2934308" cy="22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2016 Caltrans Sustainable Transportation Planning Grant </a:t>
            </a:r>
          </a:p>
          <a:p>
            <a:endParaRPr lang="en-US" b="1" u="sng" dirty="0" smtClean="0"/>
          </a:p>
          <a:p>
            <a:r>
              <a:rPr lang="en-US" b="1" u="sng" dirty="0" smtClean="0"/>
              <a:t>Purpose </a:t>
            </a:r>
            <a:r>
              <a:rPr lang="en-US" b="1" u="sng" dirty="0"/>
              <a:t>of the Study</a:t>
            </a:r>
            <a:r>
              <a:rPr lang="en-US" dirty="0"/>
              <a:t>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Examine </a:t>
            </a:r>
            <a:r>
              <a:rPr lang="en-US" sz="2400" b="1" i="1" dirty="0">
                <a:solidFill>
                  <a:schemeClr val="bg1"/>
                </a:solidFill>
              </a:rPr>
              <a:t>multi-modal </a:t>
            </a:r>
            <a:r>
              <a:rPr lang="en-US" sz="2400" dirty="0">
                <a:solidFill>
                  <a:schemeClr val="bg1"/>
                </a:solidFill>
              </a:rPr>
              <a:t>I-105 corridor conditions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Go beyond traditional freeway planning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Integrate Caltrans Smart Mobility Framework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Include key stakeholders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Multi-Modal Corridor Plan Guidelines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390333" y="1343600"/>
            <a:ext cx="11383343" cy="5012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Caltrans </a:t>
            </a:r>
            <a:r>
              <a:rPr lang="en-US" b="1" u="sng" dirty="0">
                <a:solidFill>
                  <a:schemeClr val="bg1"/>
                </a:solidFill>
              </a:rPr>
              <a:t>Corridor Planning Guidebook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To replace Transportation Concept Report (TCR) guidelines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Public draft released in December, 2018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b="1" u="sng" dirty="0">
                <a:solidFill>
                  <a:schemeClr val="bg1"/>
                </a:solidFill>
              </a:rPr>
              <a:t>CTC Comprehensive Multi-Modal Corridor Plan Guidelines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California Transportation Commission guidelines for eligibility of plans under Congested corridors program (SB1)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Final guidelines approved December 5, 2018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Agencies beginning to create plans now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2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390333" y="1343600"/>
            <a:ext cx="11383343" cy="5012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/>
              <a:t>Not </a:t>
            </a:r>
            <a:r>
              <a:rPr lang="en-US" sz="2800" b="1" i="1" dirty="0"/>
              <a:t>simply Level of Service for Autos!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Reduce </a:t>
            </a:r>
            <a:r>
              <a:rPr lang="en-US" b="1" dirty="0">
                <a:solidFill>
                  <a:srgbClr val="FF0000"/>
                </a:solidFill>
              </a:rPr>
              <a:t>delay</a:t>
            </a:r>
            <a:r>
              <a:rPr lang="en-US" b="1" dirty="0">
                <a:solidFill>
                  <a:schemeClr val="bg1"/>
                </a:solidFill>
              </a:rPr>
              <a:t> per </a:t>
            </a:r>
            <a:r>
              <a:rPr lang="en-US" b="1" dirty="0" smtClean="0">
                <a:solidFill>
                  <a:schemeClr val="bg1"/>
                </a:solidFill>
              </a:rPr>
              <a:t>capita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Reduce </a:t>
            </a:r>
            <a:r>
              <a:rPr lang="en-US" b="1" dirty="0">
                <a:solidFill>
                  <a:srgbClr val="FF0000"/>
                </a:solidFill>
              </a:rPr>
              <a:t>vehicle miles traveled (VMT) </a:t>
            </a:r>
            <a:r>
              <a:rPr lang="en-US" b="1" dirty="0">
                <a:solidFill>
                  <a:schemeClr val="bg1"/>
                </a:solidFill>
              </a:rPr>
              <a:t>per </a:t>
            </a:r>
            <a:r>
              <a:rPr lang="en-US" b="1" dirty="0" smtClean="0">
                <a:solidFill>
                  <a:schemeClr val="bg1"/>
                </a:solidFill>
              </a:rPr>
              <a:t>capita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Improve </a:t>
            </a:r>
            <a:r>
              <a:rPr lang="en-US" b="1" dirty="0">
                <a:solidFill>
                  <a:srgbClr val="FF0000"/>
                </a:solidFill>
              </a:rPr>
              <a:t>connectivity</a:t>
            </a:r>
            <a:r>
              <a:rPr lang="en-US" b="1" dirty="0">
                <a:solidFill>
                  <a:schemeClr val="bg1"/>
                </a:solidFill>
              </a:rPr>
              <a:t> between </a:t>
            </a:r>
            <a:r>
              <a:rPr lang="en-US" b="1" dirty="0" smtClean="0">
                <a:solidFill>
                  <a:schemeClr val="bg1"/>
                </a:solidFill>
              </a:rPr>
              <a:t>modes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Increase </a:t>
            </a:r>
            <a:r>
              <a:rPr lang="en-US" b="1" dirty="0">
                <a:solidFill>
                  <a:srgbClr val="FF0000"/>
                </a:solidFill>
              </a:rPr>
              <a:t>mode share </a:t>
            </a:r>
            <a:r>
              <a:rPr lang="en-US" b="1" dirty="0">
                <a:solidFill>
                  <a:schemeClr val="bg1"/>
                </a:solidFill>
              </a:rPr>
              <a:t>for transit, walking, and </a:t>
            </a:r>
            <a:r>
              <a:rPr lang="en-US" b="1" dirty="0" smtClean="0">
                <a:solidFill>
                  <a:schemeClr val="bg1"/>
                </a:solidFill>
              </a:rPr>
              <a:t>bicycling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Improve </a:t>
            </a:r>
            <a:r>
              <a:rPr lang="en-US" b="1" dirty="0">
                <a:solidFill>
                  <a:srgbClr val="FF0000"/>
                </a:solidFill>
              </a:rPr>
              <a:t>system conditions </a:t>
            </a:r>
            <a:r>
              <a:rPr lang="en-US" b="1" dirty="0">
                <a:solidFill>
                  <a:schemeClr val="bg1"/>
                </a:solidFill>
              </a:rPr>
              <a:t>(preservation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Improve </a:t>
            </a:r>
            <a:r>
              <a:rPr lang="en-US" b="1" dirty="0">
                <a:solidFill>
                  <a:srgbClr val="FF0000"/>
                </a:solidFill>
              </a:rPr>
              <a:t>system efficiency </a:t>
            </a:r>
            <a:r>
              <a:rPr lang="en-US" b="1" dirty="0">
                <a:solidFill>
                  <a:schemeClr val="bg1"/>
                </a:solidFill>
              </a:rPr>
              <a:t>(operations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Reduce serious and fatal </a:t>
            </a:r>
            <a:r>
              <a:rPr lang="en-US" b="1" dirty="0" smtClean="0">
                <a:solidFill>
                  <a:srgbClr val="FF0000"/>
                </a:solidFill>
              </a:rPr>
              <a:t>collisions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Support </a:t>
            </a:r>
            <a:r>
              <a:rPr lang="en-US" b="1" dirty="0">
                <a:solidFill>
                  <a:schemeClr val="bg1"/>
                </a:solidFill>
              </a:rPr>
              <a:t>Senate Bill 375 and </a:t>
            </a:r>
            <a:r>
              <a:rPr lang="en-US" b="1" dirty="0">
                <a:solidFill>
                  <a:srgbClr val="FF0000"/>
                </a:solidFill>
              </a:rPr>
              <a:t>greenhouse gas reduction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Process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43719" y="1212314"/>
            <a:ext cx="8957995" cy="5109114"/>
            <a:chOff x="401907" y="1768161"/>
            <a:chExt cx="8957995" cy="5109114"/>
          </a:xfrm>
        </p:grpSpPr>
        <p:grpSp>
          <p:nvGrpSpPr>
            <p:cNvPr id="8" name="Group 7"/>
            <p:cNvGrpSpPr/>
            <p:nvPr/>
          </p:nvGrpSpPr>
          <p:grpSpPr>
            <a:xfrm>
              <a:off x="4828422" y="1768161"/>
              <a:ext cx="1952574" cy="1939602"/>
              <a:chOff x="4233393" y="1687837"/>
              <a:chExt cx="1952574" cy="193960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233393" y="1687837"/>
                <a:ext cx="1952574" cy="1510181"/>
                <a:chOff x="504406" y="1782021"/>
                <a:chExt cx="1952574" cy="1510181"/>
              </a:xfrm>
            </p:grpSpPr>
            <p:pic>
              <p:nvPicPr>
                <p:cNvPr id="32" name="Picture 31" descr="ATP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406" y="2659406"/>
                  <a:ext cx="1898387" cy="63279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pic>
              <p:nvPicPr>
                <p:cNvPr id="33" name="Picture 32" descr="Transit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240" y="2458842"/>
                  <a:ext cx="1782553" cy="516962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pic>
              <p:nvPicPr>
                <p:cNvPr id="34" name="Picture 33" descr="Arterials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240" y="2057713"/>
                  <a:ext cx="1782553" cy="570589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pic>
              <p:nvPicPr>
                <p:cNvPr id="35" name="Picture 34" descr="Fwys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800" y="1782021"/>
                  <a:ext cx="1836180" cy="56844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4272931" y="3258107"/>
                <a:ext cx="1860716" cy="369332"/>
              </a:xfrm>
              <a:prstGeom prst="rect">
                <a:avLst/>
              </a:prstGeom>
              <a:solidFill>
                <a:srgbClr val="153D5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Evaluate Projects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774817" y="4404661"/>
              <a:ext cx="3186851" cy="2472614"/>
              <a:chOff x="1774817" y="4404661"/>
              <a:chExt cx="3186851" cy="247261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068714" y="4755832"/>
                <a:ext cx="1892954" cy="2121443"/>
                <a:chOff x="7005777" y="1827114"/>
                <a:chExt cx="1934431" cy="2343093"/>
              </a:xfrm>
              <a:noFill/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5777" y="1827114"/>
                  <a:ext cx="1769535" cy="176953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7005777" y="3762287"/>
                  <a:ext cx="1934431" cy="407920"/>
                </a:xfrm>
                <a:prstGeom prst="rect">
                  <a:avLst/>
                </a:prstGeom>
                <a:solidFill>
                  <a:srgbClr val="153D5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Stakeholder Input</a:t>
                  </a:r>
                </a:p>
              </p:txBody>
            </p:sp>
          </p:grpSp>
          <p:sp>
            <p:nvSpPr>
              <p:cNvPr id="26" name="Down Arrow 25"/>
              <p:cNvSpPr/>
              <p:nvPr/>
            </p:nvSpPr>
            <p:spPr>
              <a:xfrm rot="7782598">
                <a:off x="2289610" y="3889868"/>
                <a:ext cx="251209" cy="1280796"/>
              </a:xfrm>
              <a:prstGeom prst="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01907" y="1768161"/>
              <a:ext cx="2317728" cy="1949789"/>
              <a:chOff x="401907" y="1768161"/>
              <a:chExt cx="2317728" cy="194978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01907" y="1768161"/>
                <a:ext cx="2075889" cy="1949789"/>
                <a:chOff x="3625339" y="1805082"/>
                <a:chExt cx="2151273" cy="1589275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3625339" y="2867532"/>
                  <a:ext cx="2151273" cy="526825"/>
                </a:xfrm>
                <a:prstGeom prst="rect">
                  <a:avLst/>
                </a:prstGeom>
                <a:solidFill>
                  <a:srgbClr val="153D5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Develop Evaluation </a:t>
                  </a:r>
                </a:p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Framework</a:t>
                  </a:r>
                </a:p>
              </p:txBody>
            </p:sp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3137" y="1805082"/>
                  <a:ext cx="1282986" cy="1083733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</p:grpSp>
          <p:sp>
            <p:nvSpPr>
              <p:cNvPr id="22" name="Down Arrow 21"/>
              <p:cNvSpPr/>
              <p:nvPr/>
            </p:nvSpPr>
            <p:spPr>
              <a:xfrm rot="16200000">
                <a:off x="2289612" y="2216435"/>
                <a:ext cx="251209" cy="608836"/>
              </a:xfrm>
              <a:prstGeom prst="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769521" y="1903112"/>
              <a:ext cx="1929745" cy="1837040"/>
              <a:chOff x="2769521" y="1903112"/>
              <a:chExt cx="1929745" cy="183704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769521" y="1903112"/>
                <a:ext cx="1887696" cy="1837040"/>
                <a:chOff x="856975" y="4682272"/>
                <a:chExt cx="2189921" cy="2131156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105" y="4682272"/>
                  <a:ext cx="1254291" cy="125429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856975" y="6063617"/>
                  <a:ext cx="2189921" cy="749811"/>
                </a:xfrm>
                <a:prstGeom prst="rect">
                  <a:avLst/>
                </a:prstGeom>
                <a:solidFill>
                  <a:srgbClr val="143E5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Assess Existing + </a:t>
                  </a:r>
                </a:p>
                <a:p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Future Conditions</a:t>
                  </a:r>
                </a:p>
              </p:txBody>
            </p:sp>
          </p:grpSp>
          <p:sp>
            <p:nvSpPr>
              <p:cNvPr id="18" name="Down Arrow 17"/>
              <p:cNvSpPr/>
              <p:nvPr/>
            </p:nvSpPr>
            <p:spPr>
              <a:xfrm rot="16200000">
                <a:off x="4269243" y="2235117"/>
                <a:ext cx="251209" cy="608836"/>
              </a:xfrm>
              <a:prstGeom prst="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39350" y="2017988"/>
              <a:ext cx="2520552" cy="1776923"/>
              <a:chOff x="6839350" y="2017988"/>
              <a:chExt cx="2520552" cy="177692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886764" y="2017988"/>
                <a:ext cx="2473138" cy="1776923"/>
                <a:chOff x="6468746" y="4343676"/>
                <a:chExt cx="2473138" cy="1776923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artisticFilmGrain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0458" y="4343676"/>
                  <a:ext cx="1410631" cy="138006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6468746" y="5751267"/>
                  <a:ext cx="2473138" cy="369332"/>
                </a:xfrm>
                <a:prstGeom prst="rect">
                  <a:avLst/>
                </a:prstGeom>
                <a:solidFill>
                  <a:srgbClr val="143E5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Final I-105 Plan</a:t>
                  </a:r>
                </a:p>
              </p:txBody>
            </p:sp>
          </p:grpSp>
          <p:sp>
            <p:nvSpPr>
              <p:cNvPr id="14" name="Down Arrow 13"/>
              <p:cNvSpPr/>
              <p:nvPr/>
            </p:nvSpPr>
            <p:spPr>
              <a:xfrm rot="16200000">
                <a:off x="7018163" y="2235117"/>
                <a:ext cx="251209" cy="608836"/>
              </a:xfrm>
              <a:prstGeom prst="downArrow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Down Arrow 35"/>
          <p:cNvSpPr/>
          <p:nvPr/>
        </p:nvSpPr>
        <p:spPr>
          <a:xfrm rot="13087083">
            <a:off x="7138756" y="3220029"/>
            <a:ext cx="251209" cy="1280796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Study Area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5" name="image6.png" descr="105 Map.PNG"/>
          <p:cNvPicPr/>
          <p:nvPr/>
        </p:nvPicPr>
        <p:blipFill>
          <a:blip r:embed="rId3"/>
          <a:srcRect t="1789" b="1789"/>
          <a:stretch>
            <a:fillRect/>
          </a:stretch>
        </p:blipFill>
        <p:spPr>
          <a:xfrm>
            <a:off x="487680" y="1332230"/>
            <a:ext cx="11165840" cy="4641850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1290320" y="6075144"/>
            <a:ext cx="9279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3 Miles around all sides of I-105 Freeway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Framework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37" y="3477091"/>
            <a:ext cx="11025878" cy="3192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6" y="1110987"/>
            <a:ext cx="11032329" cy="24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Framework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78337" y="1199249"/>
            <a:ext cx="11025878" cy="5420626"/>
            <a:chOff x="324042" y="1556404"/>
            <a:chExt cx="8486778" cy="38242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42" y="2675591"/>
              <a:ext cx="8486389" cy="7905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044" y="3466166"/>
              <a:ext cx="8486775" cy="191452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24044" y="1556404"/>
              <a:ext cx="8486776" cy="1143000"/>
              <a:chOff x="324044" y="1556404"/>
              <a:chExt cx="8486776" cy="11430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044" y="1927879"/>
                <a:ext cx="8486775" cy="77152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4045" y="1556404"/>
                <a:ext cx="8486775" cy="3714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124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Process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290DDA-5B28-4CDD-921B-2223F77C0C7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5" name="Rounded Rectangle 4"/>
          <p:cNvSpPr/>
          <p:nvPr/>
        </p:nvSpPr>
        <p:spPr>
          <a:xfrm>
            <a:off x="1316899" y="2909380"/>
            <a:ext cx="2306817" cy="11881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i="1" kern="1200" dirty="0">
              <a:latin typeface="+mj-lt"/>
              <a:ea typeface="Gadug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1453" y="1808558"/>
            <a:ext cx="8039082" cy="4578032"/>
            <a:chOff x="1561601" y="1129722"/>
            <a:chExt cx="9230841" cy="5409190"/>
          </a:xfrm>
        </p:grpSpPr>
        <p:grpSp>
          <p:nvGrpSpPr>
            <p:cNvPr id="24" name="Group 23"/>
            <p:cNvGrpSpPr/>
            <p:nvPr/>
          </p:nvGrpSpPr>
          <p:grpSpPr>
            <a:xfrm>
              <a:off x="5040759" y="1129722"/>
              <a:ext cx="2530322" cy="5391044"/>
              <a:chOff x="1519971" y="1461880"/>
              <a:chExt cx="2431203" cy="531932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9971" y="1744579"/>
                <a:ext cx="2431202" cy="50366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9971" y="1461880"/>
                <a:ext cx="2431203" cy="2826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7767435" y="1171116"/>
              <a:ext cx="3025007" cy="5367796"/>
              <a:chOff x="4290445" y="1521991"/>
              <a:chExt cx="2596143" cy="486217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0445" y="1804739"/>
                <a:ext cx="2596143" cy="4579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0445" y="1521991"/>
                <a:ext cx="2596143" cy="2827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561601" y="1152970"/>
              <a:ext cx="3282803" cy="5319880"/>
              <a:chOff x="1561601" y="1152970"/>
              <a:chExt cx="3282803" cy="53198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2484" y="1513035"/>
                <a:ext cx="3281920" cy="49598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1601" y="1152970"/>
                <a:ext cx="3281921" cy="3575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7" name="Right Arrow 6"/>
          <p:cNvSpPr/>
          <p:nvPr/>
        </p:nvSpPr>
        <p:spPr>
          <a:xfrm>
            <a:off x="1609008" y="1233970"/>
            <a:ext cx="8625840" cy="666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Evaluation Process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8600419" y="2825877"/>
            <a:ext cx="2933700" cy="2261185"/>
            <a:chOff x="791968" y="2106277"/>
            <a:chExt cx="2933700" cy="22611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1968" y="2395787"/>
              <a:ext cx="2933700" cy="19716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1968" y="2106277"/>
              <a:ext cx="2933700" cy="289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08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AG Theme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46BFC2"/>
      </a:accent1>
      <a:accent2>
        <a:srgbClr val="C91783"/>
      </a:accent2>
      <a:accent3>
        <a:srgbClr val="F9A01B"/>
      </a:accent3>
      <a:accent4>
        <a:srgbClr val="F15A29"/>
      </a:accent4>
      <a:accent5>
        <a:srgbClr val="ADD136"/>
      </a:accent5>
      <a:accent6>
        <a:srgbClr val="7F506B"/>
      </a:accent6>
      <a:hlink>
        <a:srgbClr val="7F7F7F"/>
      </a:hlink>
      <a:folHlink>
        <a:srgbClr val="E7E6E6"/>
      </a:folHlink>
    </a:clrScheme>
    <a:fontScheme name="Custom 2">
      <a:majorFont>
        <a:latin typeface="Franklin Gothic Demi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pporting_x0020_Documentation xmlns="fabed6f5-8750-4eea-b3a5-9e7eb90a93c5">
      <Url xsi:nil="true"/>
      <Description xsi:nil="true"/>
    </Supporting_x0020_Documentation>
    <Category xmlns="fabed6f5-8750-4eea-b3a5-9e7eb90a93c5">Presentation &amp; Letterhead Templates</Category>
    <Sub_x002d_Category xmlns="fabed6f5-8750-4eea-b3a5-9e7eb90a93c5" xsi:nil="true"/>
    <Notes0 xmlns="fabed6f5-8750-4eea-b3a5-9e7eb90a93c5" xsi:nil="true"/>
    <Title_x0020_Link xmlns="fabed6f5-8750-4eea-b3a5-9e7eb90a93c5">
      <Url xsi:nil="true"/>
      <Description xsi:nil="true"/>
    </Title_x0020_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26828A55918458FC762B397759123" ma:contentTypeVersion="12" ma:contentTypeDescription="Create a new document." ma:contentTypeScope="" ma:versionID="41dad10df4ddb84ac7ec80236e803493">
  <xsd:schema xmlns:xsd="http://www.w3.org/2001/XMLSchema" xmlns:xs="http://www.w3.org/2001/XMLSchema" xmlns:p="http://schemas.microsoft.com/office/2006/metadata/properties" xmlns:ns2="fabed6f5-8750-4eea-b3a5-9e7eb90a93c5" xmlns:ns3="9897849a-1360-4dbd-82e7-408245be37ff" targetNamespace="http://schemas.microsoft.com/office/2006/metadata/properties" ma:root="true" ma:fieldsID="a34eb4d9d0992105138998758403854a" ns2:_="" ns3:_="">
    <xsd:import namespace="fabed6f5-8750-4eea-b3a5-9e7eb90a93c5"/>
    <xsd:import namespace="9897849a-1360-4dbd-82e7-408245be37ff"/>
    <xsd:element name="properties">
      <xsd:complexType>
        <xsd:sequence>
          <xsd:element name="documentManagement">
            <xsd:complexType>
              <xsd:all>
                <xsd:element ref="ns2:Category"/>
                <xsd:element ref="ns2:Notes0" minOccurs="0"/>
                <xsd:element ref="ns2:Supporting_x0020_Documentation" minOccurs="0"/>
                <xsd:element ref="ns2:Title_x0020_Link" minOccurs="0"/>
                <xsd:element ref="ns2:MediaServiceMetadata" minOccurs="0"/>
                <xsd:element ref="ns2:MediaServiceFastMetadata" minOccurs="0"/>
                <xsd:element ref="ns2:Sub_x002d_Categor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bed6f5-8750-4eea-b3a5-9e7eb90a93c5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internalName="Category">
      <xsd:simpleType>
        <xsd:restriction base="dms:Text">
          <xsd:maxLength value="255"/>
        </xsd:restriction>
      </xsd:simpleType>
    </xsd:element>
    <xsd:element name="Notes0" ma:index="9" nillable="true" ma:displayName="Notes" ma:internalName="Notes0">
      <xsd:simpleType>
        <xsd:restriction base="dms:Note">
          <xsd:maxLength value="255"/>
        </xsd:restriction>
      </xsd:simpleType>
    </xsd:element>
    <xsd:element name="Supporting_x0020_Documentation" ma:index="10" nillable="true" ma:displayName="Supporting Documentation" ma:description="Add a hyperlink to any supporting documentation for this form.  For example: policies, procedures or instructions" ma:format="Hyperlink" ma:internalName="Supporting_x0020_Document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tle_x0020_Link" ma:index="11" nillable="true" ma:displayName="Title Link" ma:format="Hyperlink" ma:internalName="Title_x0020_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ub_x002d_Category" ma:index="14" nillable="true" ma:displayName="Sub-Category" ma:internalName="Sub_x002d_Categor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7849a-1360-4dbd-82e7-408245be3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FFF96B-3358-4E23-857A-9C00A9CDB323}">
  <ds:schemaRefs>
    <ds:schemaRef ds:uri="http://schemas.openxmlformats.org/package/2006/metadata/core-properties"/>
    <ds:schemaRef ds:uri="http://www.w3.org/XML/1998/namespace"/>
    <ds:schemaRef ds:uri="fabed6f5-8750-4eea-b3a5-9e7eb90a93c5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9897849a-1360-4dbd-82e7-408245be37ff"/>
  </ds:schemaRefs>
</ds:datastoreItem>
</file>

<file path=customXml/itemProps2.xml><?xml version="1.0" encoding="utf-8"?>
<ds:datastoreItem xmlns:ds="http://schemas.openxmlformats.org/officeDocument/2006/customXml" ds:itemID="{1A593E0B-6306-4027-9BB2-2A8E7E9A6B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C28DFF-73E2-4DE1-9600-F911A85F3C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bed6f5-8750-4eea-b3a5-9e7eb90a93c5"/>
    <ds:schemaRef ds:uri="9897849a-1360-4dbd-82e7-408245be3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4241</TotalTime>
  <Words>375</Words>
  <Application>Microsoft Office PowerPoint</Application>
  <PresentationFormat>Widescreen</PresentationFormat>
  <Paragraphs>113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Franklin Gothic Demi</vt:lpstr>
      <vt:lpstr>Franklin Gothic Heavy</vt:lpstr>
      <vt:lpstr>Calibri</vt:lpstr>
      <vt:lpstr>Merriweather Sans</vt:lpstr>
      <vt:lpstr>Gadugi</vt:lpstr>
      <vt:lpstr>Franklin Gothic Medium</vt:lpstr>
      <vt:lpstr>Arial</vt:lpstr>
      <vt:lpstr>Office Theme</vt:lpstr>
      <vt:lpstr>I-105 Corridor Sustainability Study</vt:lpstr>
      <vt:lpstr>Background</vt:lpstr>
      <vt:lpstr>Multi-Modal Corridor Plan Guidelines</vt:lpstr>
      <vt:lpstr>Project Objectives</vt:lpstr>
      <vt:lpstr>Overall Process</vt:lpstr>
      <vt:lpstr>Project Study Area</vt:lpstr>
      <vt:lpstr>Evaluation Framework</vt:lpstr>
      <vt:lpstr>Evaluation Framework</vt:lpstr>
      <vt:lpstr>Evaluation Process</vt:lpstr>
      <vt:lpstr>Significant Stakeholder Outreach Effort</vt:lpstr>
      <vt:lpstr>Public Engagement</vt:lpstr>
      <vt:lpstr>Results</vt:lpstr>
      <vt:lpstr>Funding Need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SCAG Graphics</dc:creator>
  <cp:keywords>SCAG Connect SoCal</cp:keywords>
  <cp:lastModifiedBy>Naresh Amatya</cp:lastModifiedBy>
  <cp:revision>238</cp:revision>
  <dcterms:created xsi:type="dcterms:W3CDTF">2018-02-08T20:20:35Z</dcterms:created>
  <dcterms:modified xsi:type="dcterms:W3CDTF">2019-10-28T16:26:55Z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0x01010034C26828A55918458FC762B397759123</vt:lpwstr>
  </property>
</Properties>
</file>