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8" r:id="rId5"/>
    <p:sldId id="260" r:id="rId6"/>
    <p:sldId id="283" r:id="rId7"/>
    <p:sldId id="266" r:id="rId8"/>
    <p:sldId id="279" r:id="rId9"/>
    <p:sldId id="280" r:id="rId10"/>
    <p:sldId id="267" r:id="rId11"/>
    <p:sldId id="278" r:id="rId12"/>
    <p:sldId id="269" r:id="rId13"/>
    <p:sldId id="268" r:id="rId14"/>
    <p:sldId id="282" r:id="rId15"/>
    <p:sldId id="272" r:id="rId16"/>
    <p:sldId id="276" r:id="rId17"/>
    <p:sldId id="273" r:id="rId18"/>
    <p:sldId id="284" r:id="rId19"/>
    <p:sldId id="281" r:id="rId20"/>
    <p:sldId id="285" r:id="rId21"/>
    <p:sldId id="287" r:id="rId22"/>
    <p:sldId id="286" r:id="rId23"/>
    <p:sldId id="288" r:id="rId24"/>
    <p:sldId id="289" r:id="rId25"/>
    <p:sldId id="294" r:id="rId26"/>
    <p:sldId id="290" r:id="rId27"/>
    <p:sldId id="291" r:id="rId28"/>
    <p:sldId id="293" r:id="rId29"/>
    <p:sldId id="292" r:id="rId30"/>
    <p:sldId id="265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ranklin Gothic Demi" panose="020B0703020102020204" pitchFamily="34" charset="0"/>
      <p:regular r:id="rId38"/>
      <p:italic r:id="rId39"/>
    </p:embeddedFont>
    <p:embeddedFont>
      <p:font typeface="Franklin Gothic Heavy" panose="020B0903020102020204" pitchFamily="34" charset="0"/>
      <p:regular r:id="rId40"/>
      <p:italic r:id="rId41"/>
    </p:embeddedFont>
    <p:embeddedFont>
      <p:font typeface="Franklin Gothic Medium" panose="020B0603020102020204" pitchFamily="34" charset="0"/>
      <p:regular r:id="rId42"/>
      <p:italic r:id="rId43"/>
    </p:embeddedFont>
    <p:embeddedFont>
      <p:font typeface="Merriweather Sans" panose="020005030600000200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BF2"/>
    <a:srgbClr val="0C1E29"/>
    <a:srgbClr val="143E56"/>
    <a:srgbClr val="66A3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89238" autoAdjust="0"/>
  </p:normalViewPr>
  <p:slideViewPr>
    <p:cSldViewPr snapToGrid="0">
      <p:cViewPr varScale="1">
        <p:scale>
          <a:sx n="69" d="100"/>
          <a:sy n="69" d="100"/>
        </p:scale>
        <p:origin x="91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53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EF089-5C7A-4DE7-BA2B-6625AFEFE94C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C420A-2169-443D-9DCC-6BE52133B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47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D6E0F-465C-4046-B66F-B4F75ADBDF17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6E6A2-F5EE-4C17-B2B8-DA36ADDC5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45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92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5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89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98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52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14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8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27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04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4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5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1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27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1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07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18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01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8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87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19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19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01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50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4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bg>
      <p:bgPr>
        <a:solidFill>
          <a:srgbClr val="0C1E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90333" y="6384022"/>
            <a:ext cx="575879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FCBF2"/>
                </a:solidFill>
              </a:rPr>
              <a:t>Version: AJ2.2019.0114 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5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(Gener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6954" y="1190489"/>
            <a:ext cx="10905688" cy="1804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pPr lvl="0"/>
            <a:r>
              <a:rPr lang="en-US" dirty="0" smtClean="0"/>
              <a:t>End  Message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47288" y="4876771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Author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47288" y="5206485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E-mail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47288" y="5552977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232326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(ConnectSoC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6954" y="1796664"/>
            <a:ext cx="10905688" cy="1804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pPr lvl="0"/>
            <a:r>
              <a:rPr lang="en-US" dirty="0" smtClean="0"/>
              <a:t>End  Message Here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47288" y="4876771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Author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47288" y="5206485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E-mail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47288" y="5552977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2187323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gener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35873" y="1592493"/>
            <a:ext cx="8814303" cy="93494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3600" baseline="0">
                <a:solidFill>
                  <a:srgbClr val="0C1E29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35873" y="2578813"/>
            <a:ext cx="8814303" cy="5342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Presentation Subtitle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35873" y="3557058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Author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35873" y="3924717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5873" y="4303256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4619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ConnectSoC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872" y="2095927"/>
            <a:ext cx="8814303" cy="93494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3600" baseline="0">
                <a:solidFill>
                  <a:srgbClr val="0C1E29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35872" y="3082247"/>
            <a:ext cx="8814303" cy="5342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Presentation Subtitle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35872" y="4060492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Author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35872" y="4428151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5872" y="4806690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6928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333" y="1343600"/>
            <a:ext cx="11383343" cy="501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Add slide content or add a single photo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3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0332" y="1322613"/>
            <a:ext cx="11362643" cy="5033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0333" y="1343599"/>
            <a:ext cx="5301343" cy="51318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2333" y="1334269"/>
            <a:ext cx="5301343" cy="50220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048462" y="1343599"/>
            <a:ext cx="0" cy="5131845"/>
          </a:xfrm>
          <a:prstGeom prst="line">
            <a:avLst/>
          </a:prstGeom>
          <a:ln>
            <a:solidFill>
              <a:srgbClr val="7FC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9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517499" y="1575707"/>
            <a:ext cx="6260841" cy="475161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0333" y="1575707"/>
            <a:ext cx="4720510" cy="475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40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18407" y="5394356"/>
            <a:ext cx="3665764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Photo Caption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259620" y="5394622"/>
            <a:ext cx="3665764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Photo Caption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200833" y="5394622"/>
            <a:ext cx="3671787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Photo Caption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18407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4259620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8206857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13708" y="365125"/>
            <a:ext cx="10263883" cy="518453"/>
          </a:xfrm>
          <a:prstGeom prst="rect">
            <a:avLst/>
          </a:prstGeom>
        </p:spPr>
        <p:txBody>
          <a:bodyPr anchor="ctr"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7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0" r:id="rId2"/>
    <p:sldLayoutId id="2147483664" r:id="rId3"/>
    <p:sldLayoutId id="2147483662" r:id="rId4"/>
    <p:sldLayoutId id="2147483663" r:id="rId5"/>
    <p:sldLayoutId id="2147483652" r:id="rId6"/>
    <p:sldLayoutId id="2147483654" r:id="rId7"/>
    <p:sldLayoutId id="2147483653" r:id="rId8"/>
    <p:sldLayoutId id="2147483667" r:id="rId9"/>
    <p:sldLayoutId id="2147483659" r:id="rId10"/>
    <p:sldLayoutId id="214748366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ransit.org/flex/" TargetMode="External"/><Relationship Id="rId7" Type="http://schemas.openxmlformats.org/officeDocument/2006/relationships/hyperlink" Target="https://www.enotrans.org/etl-material/uprouted-exploring-microtransit-united-state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notrans.org/events/webinar-microtransit-2-0-from-pilot-to-transit-system-integration-part-1/" TargetMode="External"/><Relationship Id="rId5" Type="http://schemas.openxmlformats.org/officeDocument/2006/relationships/hyperlink" Target="https://www.apta.com/research-technical-resources/mobility-innovation-hub/" TargetMode="External"/><Relationship Id="rId4" Type="http://schemas.openxmlformats.org/officeDocument/2006/relationships/hyperlink" Target="https://www.sacrt.com/apps/smart-rid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b.org/Main/Blurbs/179005.asp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it.dot.gov/shared-mobility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as.depaul.edu/centers-and-institutes/chaddick-institute-for-metropolitan-development/research-and-publications/Documents/Partners%20in%20Transit_Live1.pdf" TargetMode="External"/><Relationship Id="rId5" Type="http://schemas.openxmlformats.org/officeDocument/2006/relationships/hyperlink" Target="http://www.trb.org/Main/Blurbs/177112.aspx" TargetMode="External"/><Relationship Id="rId4" Type="http://schemas.openxmlformats.org/officeDocument/2006/relationships/hyperlink" Target="https://sharedusemobilitycenter.org/mobility-on-demand-on-ramp-program-description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Franklin Gothic Medium" panose="020B0603020102020204" pitchFamily="34" charset="0"/>
              </a:rPr>
              <a:t>Microtransit</a:t>
            </a:r>
            <a:r>
              <a:rPr lang="en-US" dirty="0" smtClean="0">
                <a:latin typeface="Franklin Gothic Medium" panose="020B0603020102020204" pitchFamily="34" charset="0"/>
              </a:rPr>
              <a:t> and TNC Partnerships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Philip Law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Manager, Transit/Rail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October 10,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5330243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Began October 2018 in</a:t>
            </a:r>
            <a:r>
              <a:rPr lang="en-US" dirty="0"/>
              <a:t> </a:t>
            </a:r>
            <a:r>
              <a:rPr lang="en-US" dirty="0" smtClean="0"/>
              <a:t>Downtown 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FASTLinkDTLA</a:t>
            </a:r>
            <a:r>
              <a:rPr lang="en-US" dirty="0" smtClean="0"/>
              <a:t> in partnership with </a:t>
            </a:r>
            <a:r>
              <a:rPr lang="en-US" dirty="0" err="1" smtClean="0"/>
              <a:t>moovel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$2 per ride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4pm to 2am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Butterfli</a:t>
            </a:r>
            <a:r>
              <a:rPr lang="en-US" dirty="0" smtClean="0"/>
              <a:t> provides wheelchair accessible rides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Low income users can register to ride free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FlexLA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2" descr="https://fastlinkdtla.org/wp-content/uploads/LongShot_FrontV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89" y="1789894"/>
            <a:ext cx="6292597" cy="41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49347" y="5988205"/>
            <a:ext cx="2305439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</a:t>
            </a:r>
            <a:r>
              <a:rPr lang="en-US" sz="1200" dirty="0" err="1" smtClean="0">
                <a:solidFill>
                  <a:schemeClr val="bg1"/>
                </a:solidFill>
              </a:rPr>
              <a:t>TaaS</a:t>
            </a:r>
            <a:r>
              <a:rPr lang="en-US" sz="1200" dirty="0" smtClean="0">
                <a:solidFill>
                  <a:schemeClr val="bg1"/>
                </a:solidFill>
              </a:rPr>
              <a:t> Magazine</a:t>
            </a:r>
          </a:p>
        </p:txBody>
      </p:sp>
    </p:spTree>
    <p:extLst>
      <p:ext uri="{BB962C8B-B14F-4D97-AF65-F5344CB8AC3E}">
        <p14:creationId xmlns:p14="http://schemas.microsoft.com/office/powerpoint/2010/main" val="340433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5767185" cy="5012750"/>
          </a:xfrm>
        </p:spPr>
        <p:txBody>
          <a:bodyPr/>
          <a:lstStyle/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Pilots to begin Winter 2019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Three vendors – </a:t>
            </a:r>
            <a:r>
              <a:rPr lang="en-US" sz="2400" dirty="0" err="1">
                <a:solidFill>
                  <a:schemeClr val="bg1"/>
                </a:solidFill>
              </a:rPr>
              <a:t>RideCo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TransDev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NoMad</a:t>
            </a:r>
            <a:r>
              <a:rPr lang="en-US" sz="2400" dirty="0" smtClean="0">
                <a:solidFill>
                  <a:schemeClr val="bg1"/>
                </a:solidFill>
              </a:rPr>
              <a:t>/Via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Short trips 1-6 miles and 20 minutes long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Test different neighborhood typologies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Goal to replace SOV and SOV TNC trips, act as feeder to fixed route 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Vehicles to seat 4-14, some retrofitted for ADA compliance</a:t>
            </a:r>
          </a:p>
          <a:p>
            <a:pPr marL="342900" lvl="1" indent="-342900"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Metro – Three </a:t>
            </a:r>
            <a:r>
              <a:rPr lang="en-US" dirty="0" err="1" smtClean="0"/>
              <a:t>Microtransit</a:t>
            </a:r>
            <a:r>
              <a:rPr lang="en-US" dirty="0" smtClean="0"/>
              <a:t> Pilots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 descr="Ride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67" y="1475391"/>
            <a:ext cx="2860498" cy="9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sdev North Ame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82" y="4433763"/>
            <a:ext cx="3701671" cy="111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a Platf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011" y="2947346"/>
            <a:ext cx="1997611" cy="9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85934" y="5664688"/>
            <a:ext cx="4826436" cy="365125"/>
          </a:xfrm>
        </p:spPr>
        <p:txBody>
          <a:bodyPr/>
          <a:lstStyle/>
          <a:p>
            <a:pPr algn="r"/>
            <a:r>
              <a:rPr lang="en-US" sz="1400" dirty="0" smtClean="0"/>
              <a:t>* based on more recent pilot results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Microtransit</a:t>
            </a:r>
            <a:r>
              <a:rPr lang="en-US" dirty="0" smtClean="0"/>
              <a:t> is a Coverage Tool, Not a Ridership Tool”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988552"/>
              </p:ext>
            </p:extLst>
          </p:nvPr>
        </p:nvGraphicFramePr>
        <p:xfrm>
          <a:off x="390332" y="1957452"/>
          <a:ext cx="7638546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6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Service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 Passenger Trips/Service</a:t>
                      </a:r>
                      <a:r>
                        <a:rPr lang="en-US" baseline="0" dirty="0" smtClean="0"/>
                        <a:t> Hour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Urban subway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&gt;200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Urban light rail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Urban frequent bus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40-100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Ridership-justified suburban</a:t>
                      </a:r>
                      <a:r>
                        <a:rPr lang="en-US" baseline="0" dirty="0" smtClean="0"/>
                        <a:t> bus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15-40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Coverage-justified</a:t>
                      </a:r>
                      <a:r>
                        <a:rPr lang="en-US" baseline="0" dirty="0" smtClean="0"/>
                        <a:t> suburban bus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public dial-a-ride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0-3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Microtransit</a:t>
                      </a:r>
                      <a:r>
                        <a:rPr lang="en-US" b="0" dirty="0" smtClean="0"/>
                        <a:t> </a:t>
                      </a:r>
                      <a:r>
                        <a:rPr lang="en-US" dirty="0" smtClean="0"/>
                        <a:t>pilots to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0-3</a:t>
                      </a:r>
                      <a:r>
                        <a:rPr lang="en-US" baseline="0" dirty="0" smtClean="0"/>
                        <a:t>                  (3-5)*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Paratransit</a:t>
                      </a:r>
                      <a:r>
                        <a:rPr lang="en-US" baseline="0" dirty="0" smtClean="0"/>
                        <a:t> (senior-disabled)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0-2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 Placeholder 1"/>
          <p:cNvSpPr txBox="1">
            <a:spLocks/>
          </p:cNvSpPr>
          <p:nvPr/>
        </p:nvSpPr>
        <p:spPr>
          <a:xfrm>
            <a:off x="390332" y="1070951"/>
            <a:ext cx="11383343" cy="16142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Jarrett Walker</a:t>
            </a:r>
          </a:p>
          <a:p>
            <a:r>
              <a:rPr lang="en-US" sz="1800" dirty="0" smtClean="0"/>
              <a:t>https://humantransit.org/2018/02/is-microtransit-a-sensible-transit-investment.html</a:t>
            </a:r>
          </a:p>
        </p:txBody>
      </p:sp>
    </p:spTree>
    <p:extLst>
      <p:ext uri="{BB962C8B-B14F-4D97-AF65-F5344CB8AC3E}">
        <p14:creationId xmlns:p14="http://schemas.microsoft.com/office/powerpoint/2010/main" val="22092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4" y="1343600"/>
            <a:ext cx="6060900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Fills gaps and extends reach of transit – serving locations or times of day with lower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Complements fixed route transit by providing first/last mile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Addresses jurisdictional equity, connects more communities to the regional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Improves customer experience; introduces new riders to transit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Data represents user needs - can adjust service to better meet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Could become critical component of mobility-as-service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and Opportunities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 descr="Image result for microtrans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34" y="2202263"/>
            <a:ext cx="5610638" cy="292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19087" y="5124470"/>
            <a:ext cx="174278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</a:t>
            </a:r>
            <a:r>
              <a:rPr lang="en-US" sz="1200" dirty="0" err="1" smtClean="0">
                <a:solidFill>
                  <a:schemeClr val="bg1"/>
                </a:solidFill>
              </a:rPr>
              <a:t>CityLab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4" y="1343600"/>
            <a:ext cx="7045807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Tradeoff between flexibility and productivity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Formalizing route pattern or stops can increase riders but reduces flexibility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Subscription services versus on-demand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Considerations for service area size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Cycle time (for first/last mile or feeder service)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Number of vehicles operated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Minimum wait time and travel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 reporting requirements, e.g. NTD, when developing software specifications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and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74" name="Picture 2" descr="Image result for via ap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r="15715"/>
          <a:stretch/>
        </p:blipFill>
        <p:spPr bwMode="auto">
          <a:xfrm>
            <a:off x="7436141" y="1917526"/>
            <a:ext cx="4563611" cy="417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70128" y="6079351"/>
            <a:ext cx="1423788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Via</a:t>
            </a:r>
          </a:p>
        </p:txBody>
      </p:sp>
    </p:spTree>
    <p:extLst>
      <p:ext uri="{BB962C8B-B14F-4D97-AF65-F5344CB8AC3E}">
        <p14:creationId xmlns:p14="http://schemas.microsoft.com/office/powerpoint/2010/main" val="5828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/>
              <a:t>Microtransit</a:t>
            </a:r>
            <a:r>
              <a:rPr lang="en-US" i="1" dirty="0"/>
              <a:t> or General Public Demand-Response Transit Services: State of the Practice</a:t>
            </a:r>
            <a:r>
              <a:rPr lang="en-US" dirty="0"/>
              <a:t>, TCRP Synthesis 141 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Set realistic goals – low ridership service for low-density and low-demand areas/times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Establish clear, measurable objectives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Set small service zones – 5-7 square miles if focused on a schedule point at a major hub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Plan for the market – understand travel patterns and configure service to meet needs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Maintain control over the mobile app data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Use same fare structure and fare media as fixed route service; fare integration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Marketing and user training are critical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 Transit Flex (Oakland) </a:t>
            </a:r>
            <a:r>
              <a:rPr lang="en-US" dirty="0">
                <a:hlinkClick r:id="rId3"/>
              </a:rPr>
              <a:t>http://www.actransit.org/flex/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SmaRT</a:t>
            </a:r>
            <a:r>
              <a:rPr lang="en-US" dirty="0" smtClean="0"/>
              <a:t> Ride (Sacramento) </a:t>
            </a:r>
            <a:r>
              <a:rPr lang="en-US" dirty="0">
                <a:hlinkClick r:id="rId4"/>
              </a:rPr>
              <a:t>https://www.sacrt.com/apps/smart-ride/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APTA Mobility Innovation Hub </a:t>
            </a:r>
            <a:r>
              <a:rPr lang="en-US" dirty="0">
                <a:hlinkClick r:id="rId5"/>
              </a:rPr>
              <a:t>https://www.apta.com/research-technical-resources/mobility-innovation-hub/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“The Delicate Balance of </a:t>
            </a:r>
            <a:r>
              <a:rPr lang="en-US" dirty="0" err="1" smtClean="0"/>
              <a:t>Microtransit</a:t>
            </a:r>
            <a:r>
              <a:rPr lang="en-US" dirty="0" smtClean="0"/>
              <a:t>,” APTA Passenger Transport, August 19,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Eno</a:t>
            </a:r>
            <a:r>
              <a:rPr lang="en-US" dirty="0" smtClean="0"/>
              <a:t> webinar, </a:t>
            </a:r>
            <a:r>
              <a:rPr lang="en-US" dirty="0" err="1" smtClean="0"/>
              <a:t>Microtransit</a:t>
            </a:r>
            <a:r>
              <a:rPr lang="en-US" dirty="0" smtClean="0"/>
              <a:t> 2.0 – From Pilot to Transit System Integration, </a:t>
            </a:r>
            <a:r>
              <a:rPr lang="en-US" dirty="0">
                <a:hlinkClick r:id="rId6"/>
              </a:rPr>
              <a:t>https://www.enotrans.org/events/webinar-microtransit-2-0-from-pilot-to-transit-system-integration-part-1/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UpRouted</a:t>
            </a:r>
            <a:r>
              <a:rPr lang="en-US" dirty="0"/>
              <a:t>: Exploring </a:t>
            </a:r>
            <a:r>
              <a:rPr lang="en-US" dirty="0" err="1"/>
              <a:t>Microtransit</a:t>
            </a:r>
            <a:r>
              <a:rPr lang="en-US" dirty="0"/>
              <a:t> in the United </a:t>
            </a:r>
            <a:r>
              <a:rPr lang="en-US" dirty="0" smtClean="0"/>
              <a:t>States, </a:t>
            </a:r>
            <a:r>
              <a:rPr lang="en-US" dirty="0" err="1" smtClean="0"/>
              <a:t>Eno</a:t>
            </a:r>
            <a:r>
              <a:rPr lang="en-US" dirty="0" smtClean="0"/>
              <a:t> report, January 2018, </a:t>
            </a:r>
            <a:r>
              <a:rPr lang="en-US" dirty="0">
                <a:hlinkClick r:id="rId7"/>
              </a:rPr>
              <a:t>https://www.enotrans.org/etl-material/uprouted-exploring-microtransit-united-states/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Resources and Notable </a:t>
            </a:r>
            <a:r>
              <a:rPr lang="en-US" dirty="0" err="1" smtClean="0"/>
              <a:t>Microtransit</a:t>
            </a:r>
            <a:r>
              <a:rPr lang="en-US" dirty="0" smtClean="0"/>
              <a:t> Pilots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6559107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term used by the California Public Utilities Commission; also called </a:t>
            </a:r>
            <a:r>
              <a:rPr lang="en-US" dirty="0" err="1" smtClean="0"/>
              <a:t>ridehailing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TNCs provide on-demand, pre-arranged services via mobile app/online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Passengers matched with drivers (using personal vehicles)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Sharing economy – vehicle is “shared” among sequential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Gig economy – drivers work part-time, on-demand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Can involve ridesharing or pooled trips (Lyft Line, </a:t>
            </a:r>
            <a:r>
              <a:rPr lang="en-US" dirty="0" err="1" smtClean="0"/>
              <a:t>UberPool</a:t>
            </a:r>
            <a:r>
              <a:rPr lang="en-US" dirty="0" smtClean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Network Companies (TNCs)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2" descr="Image result for tnc transpor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246" y="1435040"/>
            <a:ext cx="4496497" cy="449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15970" y="5931537"/>
            <a:ext cx="4084773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</a:t>
            </a:r>
            <a:r>
              <a:rPr lang="en-US" sz="1200" dirty="0">
                <a:solidFill>
                  <a:schemeClr val="bg1"/>
                </a:solidFill>
              </a:rPr>
              <a:t>: MIND-SETS Knowledge Centre (MSKC)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TNC Services are Popular and Growing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5923903" cy="5012750"/>
          </a:xfrm>
        </p:spPr>
        <p:txBody>
          <a:bodyPr/>
          <a:lstStyle/>
          <a:p>
            <a:r>
              <a:rPr lang="en-US" dirty="0" smtClean="0"/>
              <a:t>Uber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41.8 million US users in March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10 billion trips worldwide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14 million rides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$82.2 billion valuation (IPO, May 2019)</a:t>
            </a:r>
          </a:p>
          <a:p>
            <a:r>
              <a:rPr lang="en-US" dirty="0" smtClean="0"/>
              <a:t>Lyft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23 million users (US &amp; Canada)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billion trips worldwide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 million rides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$17.2 billion valuation (market cap, May 2019)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36" y="1539543"/>
            <a:ext cx="5685516" cy="4560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3392" y="6108155"/>
            <a:ext cx="215636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Todd W. Schneider</a:t>
            </a:r>
          </a:p>
        </p:txBody>
      </p:sp>
    </p:spTree>
    <p:extLst>
      <p:ext uri="{BB962C8B-B14F-4D97-AF65-F5344CB8AC3E}">
        <p14:creationId xmlns:p14="http://schemas.microsoft.com/office/powerpoint/2010/main" val="31230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4" y="1343600"/>
            <a:ext cx="6180284" cy="5141176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San Francisco County Transportation Authority found that </a:t>
            </a:r>
            <a:r>
              <a:rPr lang="en-US" sz="2400" dirty="0" smtClean="0">
                <a:solidFill>
                  <a:schemeClr val="bg1"/>
                </a:solidFill>
              </a:rPr>
              <a:t>TNCs accounted for roughly </a:t>
            </a:r>
            <a:r>
              <a:rPr lang="en-US" sz="2400" dirty="0" smtClean="0">
                <a:solidFill>
                  <a:srgbClr val="7FCBF2"/>
                </a:solidFill>
              </a:rPr>
              <a:t>50%</a:t>
            </a:r>
            <a:r>
              <a:rPr lang="en-US" sz="2400" dirty="0" smtClean="0">
                <a:solidFill>
                  <a:schemeClr val="bg1"/>
                </a:solidFill>
              </a:rPr>
              <a:t> of the increase in traffic congestion between 2010 and 2016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Various studies report that between </a:t>
            </a:r>
            <a:r>
              <a:rPr lang="en-US" sz="2400" dirty="0" smtClean="0">
                <a:solidFill>
                  <a:srgbClr val="7FCBF2"/>
                </a:solidFill>
              </a:rPr>
              <a:t>43% and 61% </a:t>
            </a:r>
            <a:r>
              <a:rPr lang="en-US" sz="2400" dirty="0" smtClean="0">
                <a:solidFill>
                  <a:schemeClr val="bg1"/>
                </a:solidFill>
              </a:rPr>
              <a:t>of TNC trips substitute for transit, walk or bike travel, or would not have been made at all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University of Kentucky found </a:t>
            </a:r>
            <a:r>
              <a:rPr lang="en-US" sz="2400" dirty="0" smtClean="0">
                <a:solidFill>
                  <a:schemeClr val="bg1"/>
                </a:solidFill>
              </a:rPr>
              <a:t>Uber and Lyft decrease rail ridership by </a:t>
            </a:r>
            <a:r>
              <a:rPr lang="en-US" sz="2400" dirty="0" smtClean="0">
                <a:solidFill>
                  <a:srgbClr val="7FCBF2"/>
                </a:solidFill>
              </a:rPr>
              <a:t>1.3% per year </a:t>
            </a:r>
            <a:r>
              <a:rPr lang="en-US" sz="2400" dirty="0" smtClean="0">
                <a:solidFill>
                  <a:schemeClr val="bg1"/>
                </a:solidFill>
              </a:rPr>
              <a:t>and bus ridership by </a:t>
            </a:r>
            <a:r>
              <a:rPr lang="en-US" sz="2400" dirty="0" smtClean="0">
                <a:solidFill>
                  <a:srgbClr val="7FCBF2"/>
                </a:solidFill>
              </a:rPr>
              <a:t>1.7% per year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Negative Impact of TNCs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99674" y="6046364"/>
            <a:ext cx="1661032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smtClean="0">
                <a:solidFill>
                  <a:schemeClr val="bg1"/>
                </a:solidFill>
              </a:rPr>
              <a:t>SFCTA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318" r="23269"/>
          <a:stretch/>
        </p:blipFill>
        <p:spPr>
          <a:xfrm>
            <a:off x="6893169" y="1422646"/>
            <a:ext cx="4967537" cy="46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90334" y="1343600"/>
            <a:ext cx="4040990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Microtransit</a:t>
            </a:r>
            <a:endParaRPr lang="en-US" dirty="0" smtClean="0"/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Early Private Ventures and Public Pilots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Analysis and Areas for Further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Transportation Network Companies</a:t>
            </a:r>
          </a:p>
          <a:p>
            <a:pPr marL="1028700" lvl="2" indent="-342900"/>
            <a:r>
              <a:rPr lang="en-US" dirty="0" smtClean="0">
                <a:solidFill>
                  <a:schemeClr val="bg1"/>
                </a:solidFill>
              </a:rPr>
              <a:t>Benefits and Impacts</a:t>
            </a:r>
          </a:p>
          <a:p>
            <a:pPr marL="1028700" lvl="2" indent="-342900"/>
            <a:r>
              <a:rPr lang="en-US" dirty="0" smtClean="0">
                <a:solidFill>
                  <a:schemeClr val="bg1"/>
                </a:solidFill>
              </a:rPr>
              <a:t>Partnerships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Image result for microtrans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27" y="1625600"/>
            <a:ext cx="7150287" cy="40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82264" y="5716588"/>
            <a:ext cx="220445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</a:t>
            </a:r>
            <a:r>
              <a:rPr lang="en-US" sz="1200" dirty="0" err="1" smtClean="0">
                <a:solidFill>
                  <a:schemeClr val="bg1"/>
                </a:solidFill>
              </a:rPr>
              <a:t>TransitCenter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4" y="1343600"/>
            <a:ext cx="5644706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Provides same-day service for seniors and people with disabilities – application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Partnership with Lyft and local taxi company, but no </a:t>
            </a:r>
            <a:r>
              <a:rPr lang="en-US" dirty="0"/>
              <a:t>formal contract or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$40 monthly subsidy on $80 worth of Lyft or taxi trips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Pilot began July 2016 and is ongoing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Program expenses totaled $11,000 in 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Omnitrans</a:t>
            </a:r>
            <a:r>
              <a:rPr lang="en-US" dirty="0" smtClean="0"/>
              <a:t> RIDE Taxi &amp; Lyft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6" name="Picture 2" descr="Image result for omnitrans lyft seni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21" y="1661569"/>
            <a:ext cx="5280262" cy="38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18256" y="5538650"/>
            <a:ext cx="1978427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err="1" smtClean="0">
                <a:solidFill>
                  <a:schemeClr val="bg1"/>
                </a:solidFill>
              </a:rPr>
              <a:t>Omnitrans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11609419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Shared-ride service for older adults and persons with </a:t>
            </a:r>
            <a:r>
              <a:rPr lang="en-US" dirty="0" smtClean="0"/>
              <a:t>disabilities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Replaces dial-a-ride program, budget remains same (approx. $600,000)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register with WISE &amp; Healthy Aging, nonprofit social services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Cost was 50 cents per ride but increased to $1.50 in September, then $2 in January 2020 and $2.50 in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Wheelchair and door-through-door members can call to schedule same day pickup in a wheelchair van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Blue Bus – Mobility on Demand Every Day (MODE)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122" name="Picture 2" descr="Mode Bann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5" y="4716529"/>
            <a:ext cx="9856312" cy="20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0334" y="1343600"/>
            <a:ext cx="6371194" cy="5012750"/>
          </a:xfrm>
        </p:spPr>
        <p:txBody>
          <a:bodyPr/>
          <a:lstStyle/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Pilot with Via launched January 2019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Goal to make TNC type service more accessible to all riders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Via drivers using personal passenger </a:t>
            </a:r>
            <a:r>
              <a:rPr lang="en-US" sz="2400" dirty="0" smtClean="0">
                <a:solidFill>
                  <a:schemeClr val="bg1"/>
                </a:solidFill>
              </a:rPr>
              <a:t>vehicles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$1.75 initially, currently free (to test price elasticity)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No fare integration – must pay again </a:t>
            </a:r>
            <a:r>
              <a:rPr lang="en-US" sz="2400" dirty="0" smtClean="0">
                <a:solidFill>
                  <a:schemeClr val="bg1"/>
                </a:solidFill>
              </a:rPr>
              <a:t>when transferring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Week 12 – 1.1 trips per vehicle hour, but seeing week over week increases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Meeting KPI of 30% shared rides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Metro – FTA Mobility on Demand Sandbox Grant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93" y="1931040"/>
            <a:ext cx="5061069" cy="34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4" y="1343600"/>
            <a:ext cx="6467666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Partnership where City subsidizes Lyft rides within limited service area.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Subsidies funded by reallocated dial-a-ride operating budget ($905,000 annual)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Peaked at 70,000+ rides per month in early </a:t>
            </a:r>
            <a:r>
              <a:rPr lang="en-US" dirty="0" smtClean="0"/>
              <a:t>2018, </a:t>
            </a:r>
            <a:r>
              <a:rPr lang="en-US" dirty="0"/>
              <a:t>before price </a:t>
            </a:r>
            <a:r>
              <a:rPr lang="en-US" dirty="0" err="1"/>
              <a:t>adjusments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Shared rides cost $2.50, classic rides $5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Shared rides that start/end in Old Town or Gold Line Station cost $0.50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Dial-a-ride service for ADA-related needs is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Monrovia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56552" y="6008921"/>
            <a:ext cx="2369559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smtClean="0">
                <a:solidFill>
                  <a:schemeClr val="bg1"/>
                </a:solidFill>
              </a:rPr>
              <a:t>Ready Artwork</a:t>
            </a:r>
          </a:p>
        </p:txBody>
      </p:sp>
      <p:pic>
        <p:nvPicPr>
          <p:cNvPr id="6146" name="Picture 2" descr="https://www.readyartwork.com/wp-content/uploads/2018/05/GoMonrovia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r="9152"/>
          <a:stretch/>
        </p:blipFill>
        <p:spPr bwMode="auto">
          <a:xfrm>
            <a:off x="7632366" y="1315452"/>
            <a:ext cx="3858979" cy="46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11013541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Program began January 2019, allowing users to choose transit as an option directly through the Uber app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Starting in June, program allows users to purchase and activate tickets within the Uber app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1,200 RTD tickets sold as of July, averaging 42% growth per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Uber trips starting/ending at transit have grown 11.6%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Denver RTD – Uber Collaboration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170" name="Picture 2" descr="Image result for denver rtd u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8" y="3910013"/>
            <a:ext cx="55626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denver rtd ub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82" y="3910013"/>
            <a:ext cx="465979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46174" y="6530944"/>
            <a:ext cx="1502334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smtClean="0">
                <a:solidFill>
                  <a:schemeClr val="bg1"/>
                </a:solidFill>
              </a:rPr>
              <a:t>RTD</a:t>
            </a:r>
          </a:p>
        </p:txBody>
      </p:sp>
    </p:spTree>
    <p:extLst>
      <p:ext uri="{BB962C8B-B14F-4D97-AF65-F5344CB8AC3E}">
        <p14:creationId xmlns:p14="http://schemas.microsoft.com/office/powerpoint/2010/main" val="2835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4" y="1343600"/>
            <a:ext cx="6428478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TCRP Research Report 204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www.trb.org/Main/Blurbs/179005.aspx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Target markets – first/last mile, paratransit/dial-a-ride, suburban mobility, late night/special events, guaranteed ride 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Partnership design – mostly agency-subsidized trips, some marketing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Regulatory/policy issues – ADA equivalent service, Title VI (cash/phone options), NTD, sunshine laws, drug &amp; alcohol testing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Partnerships </a:t>
            </a:r>
            <a:r>
              <a:rPr lang="en-US" dirty="0"/>
              <a:t>between Transit Agencies </a:t>
            </a:r>
            <a:r>
              <a:rPr lang="en-US" dirty="0" smtClean="0"/>
              <a:t>and</a:t>
            </a:r>
            <a:r>
              <a:rPr lang="en-US" dirty="0"/>
              <a:t> </a:t>
            </a:r>
            <a:r>
              <a:rPr lang="en-US" dirty="0" smtClean="0"/>
              <a:t>TNCs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0267" r="6419"/>
          <a:stretch/>
        </p:blipFill>
        <p:spPr>
          <a:xfrm>
            <a:off x="7768427" y="1119058"/>
            <a:ext cx="3886051" cy="5046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53985" y="6175843"/>
            <a:ext cx="1800493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smtClean="0">
                <a:solidFill>
                  <a:schemeClr val="bg1"/>
                </a:solidFill>
              </a:rPr>
              <a:t>Medium</a:t>
            </a:r>
          </a:p>
        </p:txBody>
      </p:sp>
    </p:spTree>
    <p:extLst>
      <p:ext uri="{BB962C8B-B14F-4D97-AF65-F5344CB8AC3E}">
        <p14:creationId xmlns:p14="http://schemas.microsoft.com/office/powerpoint/2010/main" val="27157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FTA Shared Mobility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www.transit.dot.gov/shared-mobility</a:t>
            </a:r>
            <a:endParaRPr lang="en-US" dirty="0" smtClean="0"/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FAQs re: funding eligibility, ADA compliance,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Mobility On Demand On-Ramp </a:t>
            </a:r>
            <a:r>
              <a:rPr lang="en-US" dirty="0">
                <a:hlinkClick r:id="rId4"/>
              </a:rPr>
              <a:t>https://sharedusemobilitycenter.org/mobility-on-demand-on-ramp-program-description/ </a:t>
            </a:r>
            <a:endParaRPr lang="en-US" dirty="0" smtClean="0"/>
          </a:p>
          <a:p>
            <a:pPr marL="1028700" lvl="1" indent="-342900"/>
            <a:r>
              <a:rPr lang="en-US" sz="2400" dirty="0">
                <a:solidFill>
                  <a:schemeClr val="bg1"/>
                </a:solidFill>
              </a:rPr>
              <a:t>Free technical assistance for public transportation agencies developing innovative mobility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TCRP </a:t>
            </a:r>
            <a:r>
              <a:rPr lang="en-US" dirty="0"/>
              <a:t>Research Report 195: Broadening Understanding of the Interplay among Public Transit, Shared Mobility, and Personal </a:t>
            </a:r>
            <a:r>
              <a:rPr lang="en-US" dirty="0" smtClean="0"/>
              <a:t>Automobiles </a:t>
            </a:r>
            <a:r>
              <a:rPr lang="en-US" dirty="0">
                <a:hlinkClick r:id="rId5"/>
              </a:rPr>
              <a:t>http://www.trb.org/Main/Blurbs/177112.aspx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Partners in Transit </a:t>
            </a: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las.depaul.edu/centers-and-institutes/chaddick-institute-for-metropolitan-development/research-and-publications/Documents/Partners%20in%20Transit_Live1.pdf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Thank You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847288" y="4843802"/>
            <a:ext cx="6719582" cy="310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Philip Law, Transit/Rail Manager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847288" y="5194195"/>
            <a:ext cx="6719582" cy="310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law@scag.ca.gov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847288" y="5533955"/>
            <a:ext cx="6719582" cy="310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213-236-1841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Continuum of Transportation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56648" y="3849974"/>
            <a:ext cx="1770135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Taxi or TNC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Yellow Cab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Uber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Lyft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332" y="3849975"/>
            <a:ext cx="208324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Fixed Route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6372" y="3861191"/>
            <a:ext cx="2188459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Microtransit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Bridj</a:t>
            </a:r>
            <a:r>
              <a:rPr lang="en-US" dirty="0" smtClean="0">
                <a:solidFill>
                  <a:schemeClr val="bg1"/>
                </a:solidFill>
              </a:rPr>
              <a:t>, Chariot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Flex 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 </a:t>
            </a:r>
            <a:r>
              <a:rPr lang="en-US" dirty="0" smtClean="0">
                <a:solidFill>
                  <a:schemeClr val="bg1"/>
                </a:solidFill>
              </a:rPr>
              <a:t>Flex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9757" y="3849975"/>
            <a:ext cx="2672858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Demand Responsive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Dial-a-Ride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ADA Paratransit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Deviated Fixed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Private shuttles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31014" y="3849974"/>
            <a:ext cx="2074985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Ridesharing,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Dynamic Carpool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Uber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Lyft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Waze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cdn.masstransitmag.com/files/base/cygnus/mass/image/2015/02/960w/VISTA_Bus_Transit_bus_2012.54dcca70ebcf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r="10676" b="7249"/>
          <a:stretch/>
        </p:blipFill>
        <p:spPr bwMode="auto">
          <a:xfrm>
            <a:off x="390332" y="1989927"/>
            <a:ext cx="2342283" cy="18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aze carpoo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r="29353"/>
          <a:stretch/>
        </p:blipFill>
        <p:spPr bwMode="auto">
          <a:xfrm>
            <a:off x="7856537" y="1989927"/>
            <a:ext cx="1932114" cy="18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6" b="13268"/>
          <a:stretch/>
        </p:blipFill>
        <p:spPr bwMode="auto">
          <a:xfrm>
            <a:off x="9960877" y="1989928"/>
            <a:ext cx="1832391" cy="18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icrotransi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t="21147" r="17849"/>
          <a:stretch/>
        </p:blipFill>
        <p:spPr bwMode="auto">
          <a:xfrm>
            <a:off x="5116255" y="1985074"/>
            <a:ext cx="2566297" cy="18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0332" y="6428554"/>
            <a:ext cx="7391767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credits: VCTC, Camarillo Area Transit, Autonomous Vehicle Technology, UC Davis, NY Post</a:t>
            </a:r>
          </a:p>
        </p:txBody>
      </p:sp>
      <p:pic>
        <p:nvPicPr>
          <p:cNvPr id="1038" name="Picture 14" descr="Image result for &quot;camarillo transi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4" t="14569" r="321" b="16860"/>
          <a:stretch/>
        </p:blipFill>
        <p:spPr bwMode="auto">
          <a:xfrm>
            <a:off x="2892805" y="1985073"/>
            <a:ext cx="2072116" cy="18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8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service model that sits between traditional fixed-route transit and services provided by taxis and transportation network companies (TNCs) like Uber and Lyft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Technology enables flexibly </a:t>
            </a:r>
            <a:r>
              <a:rPr lang="en-US" dirty="0"/>
              <a:t>created </a:t>
            </a:r>
            <a:r>
              <a:rPr lang="en-US" dirty="0" smtClean="0"/>
              <a:t>routes and on-demand scheduling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Ad-hoc pickup and drop-off points, within a few minutes’ walk of multiple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Generally limited service zones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Vehicles </a:t>
            </a:r>
            <a:r>
              <a:rPr lang="en-US" dirty="0"/>
              <a:t>can range from large SUVs to vans to shuttle </a:t>
            </a:r>
            <a:r>
              <a:rPr lang="en-US" dirty="0" smtClean="0"/>
              <a:t>buses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Vendors include </a:t>
            </a:r>
            <a:r>
              <a:rPr lang="en-US" dirty="0" err="1" smtClean="0"/>
              <a:t>Transloc</a:t>
            </a:r>
            <a:r>
              <a:rPr lang="en-US" dirty="0" smtClean="0"/>
              <a:t>, </a:t>
            </a:r>
            <a:r>
              <a:rPr lang="en-US" dirty="0" err="1" smtClean="0"/>
              <a:t>DemandTrans</a:t>
            </a:r>
            <a:r>
              <a:rPr lang="en-US" dirty="0" smtClean="0"/>
              <a:t>, Via, </a:t>
            </a:r>
            <a:r>
              <a:rPr lang="en-US" dirty="0" err="1" smtClean="0"/>
              <a:t>Transdev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800" dirty="0" smtClean="0"/>
              <a:t>Shared-Use </a:t>
            </a:r>
            <a:r>
              <a:rPr lang="en-US" sz="1800" dirty="0"/>
              <a:t>Mobility </a:t>
            </a:r>
            <a:r>
              <a:rPr lang="en-US" sz="1800" dirty="0" smtClean="0"/>
              <a:t>Center</a:t>
            </a:r>
          </a:p>
          <a:p>
            <a:r>
              <a:rPr lang="en-US" sz="1800" dirty="0" smtClean="0"/>
              <a:t>https</a:t>
            </a:r>
            <a:r>
              <a:rPr lang="en-US" sz="1800" dirty="0"/>
              <a:t>://sharedusemobilitycenter.org/what-is-shared-mobility/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Microtransit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4882707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Began in 2014 in Boston to provide options in underserved parts of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 2016, chosen to operate </a:t>
            </a:r>
            <a:r>
              <a:rPr lang="en-US" dirty="0" err="1" smtClean="0"/>
              <a:t>RideKC</a:t>
            </a:r>
            <a:r>
              <a:rPr lang="en-US" dirty="0" smtClean="0"/>
              <a:t> pilot in Kansas City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$1.3 million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Used </a:t>
            </a:r>
            <a:r>
              <a:rPr lang="en-US" sz="2400" dirty="0" err="1" smtClean="0">
                <a:solidFill>
                  <a:schemeClr val="bg1"/>
                </a:solidFill>
              </a:rPr>
              <a:t>Bridj</a:t>
            </a:r>
            <a:r>
              <a:rPr lang="en-US" sz="2400" dirty="0" smtClean="0">
                <a:solidFill>
                  <a:schemeClr val="bg1"/>
                </a:solidFill>
              </a:rPr>
              <a:t> app with transit agency vehicles and drivers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Only 1,480 riders in one year pilot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Ceased US operations in 2017 but now operating in Sydney, Australia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Bridj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 descr="Image result for microtrans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34" y="1554480"/>
            <a:ext cx="6490218" cy="41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86673" y="5753497"/>
            <a:ext cx="2113079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Mobility Lab</a:t>
            </a:r>
          </a:p>
        </p:txBody>
      </p:sp>
    </p:spTree>
    <p:extLst>
      <p:ext uri="{BB962C8B-B14F-4D97-AF65-F5344CB8AC3E}">
        <p14:creationId xmlns:p14="http://schemas.microsoft.com/office/powerpoint/2010/main" val="133659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5172267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Began in 2014 in San Francisco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Weekday morning and evening commute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14-seat vans </a:t>
            </a:r>
            <a:r>
              <a:rPr lang="en-US" dirty="0" smtClean="0"/>
              <a:t>on </a:t>
            </a:r>
            <a:r>
              <a:rPr lang="en-US" dirty="0"/>
              <a:t>fixed </a:t>
            </a:r>
            <a:r>
              <a:rPr lang="en-US" dirty="0" smtClean="0"/>
              <a:t>routes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routes determined based on demand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Ran in 10 metro areas including Austin, Chicago, Denver and New York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Acquired by Ford in 2016 for reported $65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Ceased operations in February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Chariot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74" name="Picture 2" descr="A turquoise-and-black-painted van on a city 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67" y="1571835"/>
            <a:ext cx="5851716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24254" y="5754898"/>
            <a:ext cx="3421129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Wikipedia </a:t>
            </a:r>
            <a:r>
              <a:rPr lang="en-US" sz="1200" dirty="0">
                <a:solidFill>
                  <a:schemeClr val="bg1"/>
                </a:solidFill>
              </a:rPr>
              <a:t>user Pi.1415926535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2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343599"/>
            <a:ext cx="4805621" cy="5377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Began October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One-year pilot, $1.15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Two service zones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Vans carry up to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$4.50 app/$5 cash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Free connections to/from OC Bus and </a:t>
            </a:r>
            <a:r>
              <a:rPr lang="en-US" dirty="0" err="1" smtClean="0"/>
              <a:t>Metrolink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Goals: 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Coverage &amp; equity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Reduce costs, VMT</a:t>
            </a: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Extend reach of fixed route/</a:t>
            </a:r>
            <a:r>
              <a:rPr lang="en-US" sz="2400" dirty="0" err="1" smtClean="0">
                <a:solidFill>
                  <a:schemeClr val="bg1"/>
                </a:solidFill>
              </a:rPr>
              <a:t>Metrolink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1028700" lvl="1" indent="-342900"/>
            <a:r>
              <a:rPr lang="en-US" sz="2400" dirty="0" smtClean="0">
                <a:solidFill>
                  <a:schemeClr val="bg1"/>
                </a:solidFill>
              </a:rPr>
              <a:t>Meet customer needs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 Flex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51" y="1427355"/>
            <a:ext cx="6502200" cy="4950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0230" y="6377566"/>
            <a:ext cx="1612942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OCTA</a:t>
            </a:r>
          </a:p>
        </p:txBody>
      </p:sp>
    </p:spTree>
    <p:extLst>
      <p:ext uri="{BB962C8B-B14F-4D97-AF65-F5344CB8AC3E}">
        <p14:creationId xmlns:p14="http://schemas.microsoft.com/office/powerpoint/2010/main" val="41041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243013"/>
            <a:ext cx="11383343" cy="5113337"/>
          </a:xfrm>
        </p:spPr>
        <p:txBody>
          <a:bodyPr/>
          <a:lstStyle/>
          <a:p>
            <a:r>
              <a:rPr lang="en-US" dirty="0" smtClean="0"/>
              <a:t>In March 2019: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 Flex – Key Metrics in First Six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787152"/>
              </p:ext>
            </p:extLst>
          </p:nvPr>
        </p:nvGraphicFramePr>
        <p:xfrm>
          <a:off x="664368" y="1746855"/>
          <a:ext cx="11022807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4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7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Measure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Target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Outcome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Productivity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Boardings</a:t>
                      </a:r>
                      <a:r>
                        <a:rPr lang="en-US" sz="2400" dirty="0" smtClean="0"/>
                        <a:t> per revenue hour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1.7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Cost Effectiveness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Subsidy per boarding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$30.30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Shared Rides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of bookings share a vehicle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23%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Connecting Transit Trips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of trips transfer to/from OC Bus or </a:t>
                      </a:r>
                      <a:r>
                        <a:rPr lang="en-US" sz="2400" dirty="0" err="1" smtClean="0"/>
                        <a:t>Metrolink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29%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Customer Satisfaction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of survey respondents “likely” or “extremely likely” to recommend OC Flex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85%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89%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28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0333" y="1343600"/>
            <a:ext cx="4750379" cy="50127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Began March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Serving Palms/Mar Vista/Venice, Expo Line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M-F, 6am-7pm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$1.50 one-way, $0.75 seniors/disabled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Book on mobile app, website or call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Pools riders at pick-up/drop-off locations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20" y="1468864"/>
            <a:ext cx="6554294" cy="4514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8144" y="6031242"/>
            <a:ext cx="226857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</a:t>
            </a:r>
            <a:r>
              <a:rPr lang="en-US" sz="1200" dirty="0" err="1" smtClean="0">
                <a:solidFill>
                  <a:schemeClr val="bg1"/>
                </a:solidFill>
              </a:rPr>
              <a:t>Streetsblog</a:t>
            </a:r>
            <a:r>
              <a:rPr lang="en-US" sz="1200" dirty="0" smtClean="0">
                <a:solidFill>
                  <a:schemeClr val="bg1"/>
                </a:solidFill>
              </a:rPr>
              <a:t> LA</a:t>
            </a:r>
          </a:p>
        </p:txBody>
      </p:sp>
    </p:spTree>
    <p:extLst>
      <p:ext uri="{BB962C8B-B14F-4D97-AF65-F5344CB8AC3E}">
        <p14:creationId xmlns:p14="http://schemas.microsoft.com/office/powerpoint/2010/main" val="33226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CAG Them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46BFC2"/>
      </a:accent1>
      <a:accent2>
        <a:srgbClr val="C91783"/>
      </a:accent2>
      <a:accent3>
        <a:srgbClr val="F9A01B"/>
      </a:accent3>
      <a:accent4>
        <a:srgbClr val="F15A29"/>
      </a:accent4>
      <a:accent5>
        <a:srgbClr val="ADD136"/>
      </a:accent5>
      <a:accent6>
        <a:srgbClr val="7F506B"/>
      </a:accent6>
      <a:hlink>
        <a:srgbClr val="7F7F7F"/>
      </a:hlink>
      <a:folHlink>
        <a:srgbClr val="E7E6E6"/>
      </a:folHlink>
    </a:clrScheme>
    <a:fontScheme name="Custom 2">
      <a:majorFont>
        <a:latin typeface="Franklin Gothic Demi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pporting_x0020_Documentation xmlns="fabed6f5-8750-4eea-b3a5-9e7eb90a93c5">
      <Url xsi:nil="true"/>
      <Description xsi:nil="true"/>
    </Supporting_x0020_Documentation>
    <Category xmlns="fabed6f5-8750-4eea-b3a5-9e7eb90a93c5">Presentation &amp; Letterhead Templates</Category>
    <Sub_x002d_Category xmlns="fabed6f5-8750-4eea-b3a5-9e7eb90a93c5" xsi:nil="true"/>
    <Notes0 xmlns="fabed6f5-8750-4eea-b3a5-9e7eb90a93c5" xsi:nil="true"/>
    <Title_x0020_Link xmlns="fabed6f5-8750-4eea-b3a5-9e7eb90a93c5">
      <Url xsi:nil="true"/>
      <Description xsi:nil="true"/>
    </Title_x0020_Link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26828A55918458FC762B397759123" ma:contentTypeVersion="12" ma:contentTypeDescription="Create a new document." ma:contentTypeScope="" ma:versionID="41dad10df4ddb84ac7ec80236e803493">
  <xsd:schema xmlns:xsd="http://www.w3.org/2001/XMLSchema" xmlns:xs="http://www.w3.org/2001/XMLSchema" xmlns:p="http://schemas.microsoft.com/office/2006/metadata/properties" xmlns:ns2="fabed6f5-8750-4eea-b3a5-9e7eb90a93c5" xmlns:ns3="9897849a-1360-4dbd-82e7-408245be37ff" targetNamespace="http://schemas.microsoft.com/office/2006/metadata/properties" ma:root="true" ma:fieldsID="a34eb4d9d0992105138998758403854a" ns2:_="" ns3:_="">
    <xsd:import namespace="fabed6f5-8750-4eea-b3a5-9e7eb90a93c5"/>
    <xsd:import namespace="9897849a-1360-4dbd-82e7-408245be37ff"/>
    <xsd:element name="properties">
      <xsd:complexType>
        <xsd:sequence>
          <xsd:element name="documentManagement">
            <xsd:complexType>
              <xsd:all>
                <xsd:element ref="ns2:Category"/>
                <xsd:element ref="ns2:Notes0" minOccurs="0"/>
                <xsd:element ref="ns2:Supporting_x0020_Documentation" minOccurs="0"/>
                <xsd:element ref="ns2:Title_x0020_Link" minOccurs="0"/>
                <xsd:element ref="ns2:MediaServiceMetadata" minOccurs="0"/>
                <xsd:element ref="ns2:MediaServiceFastMetadata" minOccurs="0"/>
                <xsd:element ref="ns2:Sub_x002d_Categor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ed6f5-8750-4eea-b3a5-9e7eb90a93c5" elementFormDefault="qualified">
    <xsd:import namespace="http://schemas.microsoft.com/office/2006/documentManagement/types"/>
    <xsd:import namespace="http://schemas.microsoft.com/office/infopath/2007/PartnerControls"/>
    <xsd:element name="Category" ma:index="8" ma:displayName="Category" ma:internalName="Category">
      <xsd:simpleType>
        <xsd:restriction base="dms:Text">
          <xsd:maxLength value="255"/>
        </xsd:restriction>
      </xsd:simpleType>
    </xsd:element>
    <xsd:element name="Notes0" ma:index="9" nillable="true" ma:displayName="Notes" ma:internalName="Notes0">
      <xsd:simpleType>
        <xsd:restriction base="dms:Note">
          <xsd:maxLength value="255"/>
        </xsd:restriction>
      </xsd:simpleType>
    </xsd:element>
    <xsd:element name="Supporting_x0020_Documentation" ma:index="10" nillable="true" ma:displayName="Supporting Documentation" ma:description="Add a hyperlink to any supporting documentation for this form.  For example: policies, procedures or instructions" ma:format="Hyperlink" ma:internalName="Supporting_x0020_Documentatio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itle_x0020_Link" ma:index="11" nillable="true" ma:displayName="Title Link" ma:format="Hyperlink" ma:internalName="Title_x0020_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Sub_x002d_Category" ma:index="14" nillable="true" ma:displayName="Sub-Category" ma:internalName="Sub_x002d_Categor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7849a-1360-4dbd-82e7-408245be3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FFF96B-3358-4E23-857A-9C00A9CDB323}">
  <ds:schemaRefs>
    <ds:schemaRef ds:uri="http://www.w3.org/XML/1998/namespace"/>
    <ds:schemaRef ds:uri="fabed6f5-8750-4eea-b3a5-9e7eb90a93c5"/>
    <ds:schemaRef ds:uri="http://schemas.microsoft.com/office/2006/metadata/properties"/>
    <ds:schemaRef ds:uri="9897849a-1360-4dbd-82e7-408245be37ff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A593E0B-6306-4027-9BB2-2A8E7E9A6B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C28DFF-73E2-4DE1-9600-F911A85F3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bed6f5-8750-4eea-b3a5-9e7eb90a93c5"/>
    <ds:schemaRef ds:uri="9897849a-1360-4dbd-82e7-408245be37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5185</TotalTime>
  <Words>1743</Words>
  <Application>Microsoft Office PowerPoint</Application>
  <PresentationFormat>Widescreen</PresentationFormat>
  <Paragraphs>323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Arial</vt:lpstr>
      <vt:lpstr>Franklin Gothic Demi</vt:lpstr>
      <vt:lpstr>Franklin Gothic Heavy</vt:lpstr>
      <vt:lpstr>Franklin Gothic Medium</vt:lpstr>
      <vt:lpstr>Merriweather Sans</vt:lpstr>
      <vt:lpstr>Office Theme</vt:lpstr>
      <vt:lpstr>Microtransit and TNC Partnerships</vt:lpstr>
      <vt:lpstr>Presentation Outline</vt:lpstr>
      <vt:lpstr>Continuum of Transportation Services</vt:lpstr>
      <vt:lpstr>What is Microtransit?</vt:lpstr>
      <vt:lpstr>Bridj</vt:lpstr>
      <vt:lpstr>Chariot</vt:lpstr>
      <vt:lpstr>OC Flex</vt:lpstr>
      <vt:lpstr>OC Flex – Key Metrics in First Six Months</vt:lpstr>
      <vt:lpstr>LAnow</vt:lpstr>
      <vt:lpstr>FlexLA</vt:lpstr>
      <vt:lpstr>LA Metro – Three Microtransit Pilots</vt:lpstr>
      <vt:lpstr>“Microtransit is a Coverage Tool, Not a Ridership Tool”</vt:lpstr>
      <vt:lpstr>Strengths and Opportunities</vt:lpstr>
      <vt:lpstr>Planning and Design</vt:lpstr>
      <vt:lpstr>Lessons Learned</vt:lpstr>
      <vt:lpstr>Other Resources and Notable Microtransit Pilots</vt:lpstr>
      <vt:lpstr>Transportation Network Companies (TNCs)</vt:lpstr>
      <vt:lpstr>TNC Services are Popular and Growing</vt:lpstr>
      <vt:lpstr>Negative Impact of TNCs</vt:lpstr>
      <vt:lpstr>Omnitrans RIDE Taxi &amp; Lyft Program</vt:lpstr>
      <vt:lpstr>Big Blue Bus – Mobility on Demand Every Day (MODE)</vt:lpstr>
      <vt:lpstr>LA Metro – FTA Mobility on Demand Sandbox Grant</vt:lpstr>
      <vt:lpstr>Go Monrovia</vt:lpstr>
      <vt:lpstr>Denver RTD – Uber Collaboration</vt:lpstr>
      <vt:lpstr>Partnerships between Transit Agencies and TNCs</vt:lpstr>
      <vt:lpstr>Other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SCAG Graphics</dc:creator>
  <cp:keywords>SCAG Connect SoCal</cp:keywords>
  <cp:lastModifiedBy>Vera Vega</cp:lastModifiedBy>
  <cp:revision>288</cp:revision>
  <dcterms:created xsi:type="dcterms:W3CDTF">2018-02-08T20:20:35Z</dcterms:created>
  <dcterms:modified xsi:type="dcterms:W3CDTF">2019-09-30T18:24:14Z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0x01010034C26828A55918458FC762B397759123</vt:lpwstr>
  </property>
</Properties>
</file>