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notesMasterIdLst>
    <p:notesMasterId r:id="rId18"/>
  </p:notesMasterIdLst>
  <p:sldIdLst>
    <p:sldId id="834" r:id="rId2"/>
    <p:sldId id="872" r:id="rId3"/>
    <p:sldId id="623" r:id="rId4"/>
    <p:sldId id="662" r:id="rId5"/>
    <p:sldId id="574" r:id="rId6"/>
    <p:sldId id="618" r:id="rId7"/>
    <p:sldId id="873" r:id="rId8"/>
    <p:sldId id="772" r:id="rId9"/>
    <p:sldId id="654" r:id="rId10"/>
    <p:sldId id="613" r:id="rId11"/>
    <p:sldId id="596" r:id="rId12"/>
    <p:sldId id="860" r:id="rId13"/>
    <p:sldId id="861" r:id="rId14"/>
    <p:sldId id="605" r:id="rId15"/>
    <p:sldId id="874" r:id="rId16"/>
    <p:sldId id="775" r:id="rId17"/>
  </p:sldIdLst>
  <p:sldSz cx="9144000" cy="5143500" type="screen16x9"/>
  <p:notesSz cx="7010400" cy="9296400"/>
  <p:defaultTextStyle>
    <a:defPPr>
      <a:defRPr lang="en-US"/>
    </a:defPPr>
    <a:lvl1pPr marL="0" algn="l" defTabSz="408029" rtl="0" eaLnBrk="1" latinLnBrk="0" hangingPunct="1">
      <a:defRPr sz="1600" kern="1200">
        <a:solidFill>
          <a:schemeClr val="tx1"/>
        </a:solidFill>
        <a:latin typeface="+mn-lt"/>
        <a:ea typeface="+mn-ea"/>
        <a:cs typeface="+mn-cs"/>
      </a:defRPr>
    </a:lvl1pPr>
    <a:lvl2pPr marL="408029" algn="l" defTabSz="408029" rtl="0" eaLnBrk="1" latinLnBrk="0" hangingPunct="1">
      <a:defRPr sz="1600" kern="1200">
        <a:solidFill>
          <a:schemeClr val="tx1"/>
        </a:solidFill>
        <a:latin typeface="+mn-lt"/>
        <a:ea typeface="+mn-ea"/>
        <a:cs typeface="+mn-cs"/>
      </a:defRPr>
    </a:lvl2pPr>
    <a:lvl3pPr marL="816059" algn="l" defTabSz="408029" rtl="0" eaLnBrk="1" latinLnBrk="0" hangingPunct="1">
      <a:defRPr sz="1600" kern="1200">
        <a:solidFill>
          <a:schemeClr val="tx1"/>
        </a:solidFill>
        <a:latin typeface="+mn-lt"/>
        <a:ea typeface="+mn-ea"/>
        <a:cs typeface="+mn-cs"/>
      </a:defRPr>
    </a:lvl3pPr>
    <a:lvl4pPr marL="1224088" algn="l" defTabSz="408029" rtl="0" eaLnBrk="1" latinLnBrk="0" hangingPunct="1">
      <a:defRPr sz="1600" kern="1200">
        <a:solidFill>
          <a:schemeClr val="tx1"/>
        </a:solidFill>
        <a:latin typeface="+mn-lt"/>
        <a:ea typeface="+mn-ea"/>
        <a:cs typeface="+mn-cs"/>
      </a:defRPr>
    </a:lvl4pPr>
    <a:lvl5pPr marL="1632117" algn="l" defTabSz="408029" rtl="0" eaLnBrk="1" latinLnBrk="0" hangingPunct="1">
      <a:defRPr sz="1600" kern="1200">
        <a:solidFill>
          <a:schemeClr val="tx1"/>
        </a:solidFill>
        <a:latin typeface="+mn-lt"/>
        <a:ea typeface="+mn-ea"/>
        <a:cs typeface="+mn-cs"/>
      </a:defRPr>
    </a:lvl5pPr>
    <a:lvl6pPr marL="2040147" algn="l" defTabSz="408029" rtl="0" eaLnBrk="1" latinLnBrk="0" hangingPunct="1">
      <a:defRPr sz="1600" kern="1200">
        <a:solidFill>
          <a:schemeClr val="tx1"/>
        </a:solidFill>
        <a:latin typeface="+mn-lt"/>
        <a:ea typeface="+mn-ea"/>
        <a:cs typeface="+mn-cs"/>
      </a:defRPr>
    </a:lvl6pPr>
    <a:lvl7pPr marL="2448176" algn="l" defTabSz="408029" rtl="0" eaLnBrk="1" latinLnBrk="0" hangingPunct="1">
      <a:defRPr sz="1600" kern="1200">
        <a:solidFill>
          <a:schemeClr val="tx1"/>
        </a:solidFill>
        <a:latin typeface="+mn-lt"/>
        <a:ea typeface="+mn-ea"/>
        <a:cs typeface="+mn-cs"/>
      </a:defRPr>
    </a:lvl7pPr>
    <a:lvl8pPr marL="2856206" algn="l" defTabSz="408029" rtl="0" eaLnBrk="1" latinLnBrk="0" hangingPunct="1">
      <a:defRPr sz="1600" kern="1200">
        <a:solidFill>
          <a:schemeClr val="tx1"/>
        </a:solidFill>
        <a:latin typeface="+mn-lt"/>
        <a:ea typeface="+mn-ea"/>
        <a:cs typeface="+mn-cs"/>
      </a:defRPr>
    </a:lvl8pPr>
    <a:lvl9pPr marL="3264234" algn="l" defTabSz="408029"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08A0C7-0C0F-9440-A4A5-A0535D9A1012}">
          <p14:sldIdLst>
            <p14:sldId id="834"/>
            <p14:sldId id="872"/>
            <p14:sldId id="623"/>
            <p14:sldId id="662"/>
            <p14:sldId id="574"/>
            <p14:sldId id="618"/>
            <p14:sldId id="873"/>
            <p14:sldId id="772"/>
            <p14:sldId id="654"/>
            <p14:sldId id="613"/>
            <p14:sldId id="596"/>
            <p14:sldId id="860"/>
            <p14:sldId id="861"/>
            <p14:sldId id="605"/>
            <p14:sldId id="874"/>
            <p14:sldId id="775"/>
          </p14:sldIdLst>
        </p14:section>
      </p14:sectionLst>
    </p:ext>
    <p:ext uri="{EFAFB233-063F-42B5-8137-9DF3F51BA10A}">
      <p15:sldGuideLst xmlns:p15="http://schemas.microsoft.com/office/powerpoint/2012/main">
        <p15:guide id="1" orient="horz" userDrawn="1">
          <p15:clr>
            <a:srgbClr val="A4A3A4"/>
          </p15:clr>
        </p15:guide>
        <p15:guide id="2" pos="1761" userDrawn="1">
          <p15:clr>
            <a:srgbClr val="A4A3A4"/>
          </p15:clr>
        </p15:guide>
        <p15:guide id="3">
          <p15:clr>
            <a:srgbClr val="A4A3A4"/>
          </p15:clr>
        </p15:guide>
        <p15:guide id="4" pos="4421">
          <p15:clr>
            <a:srgbClr val="A4A3A4"/>
          </p15:clr>
        </p15:guide>
        <p15:guide id="5" pos="4517">
          <p15:clr>
            <a:srgbClr val="A4A3A4"/>
          </p15:clr>
        </p15:guide>
      </p15:sldGuideLst>
    </p:ext>
    <p:ext uri="{2D200454-40CA-4A62-9FC3-DE9A4176ACB9}">
      <p15:notesGuideLst xmlns:p15="http://schemas.microsoft.com/office/powerpoint/2012/main">
        <p15:guide id="1" orient="horz" pos="1156" userDrawn="1">
          <p15:clr>
            <a:srgbClr val="A4A3A4"/>
          </p15:clr>
        </p15:guide>
        <p15:guide id="2" pos="441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Marzec" initials="" lastIdx="2" clrIdx="0"/>
  <p:cmAuthor id="1" name="tp3tdm" initials="t" lastIdx="1" clrIdx="1"/>
  <p:cmAuthor id="2" name="Alexis Bogdan" initials="" lastIdx="8" clrIdx="2"/>
  <p:cmAuthor id="3" name="Alexis Bogdan" initials="AB" lastIdx="1" clrIdx="3"/>
  <p:cmAuthor id="4" name="Maggay, Kevin A" initials="MKA" lastIdx="3" clrIdx="4">
    <p:extLst>
      <p:ext uri="{19B8F6BF-5375-455C-9EA6-DF929625EA0E}">
        <p15:presenceInfo xmlns:p15="http://schemas.microsoft.com/office/powerpoint/2012/main" userId="S-1-5-21-1343024091-1078145449-682003330-384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1"/>
    <a:srgbClr val="80B1D2"/>
    <a:srgbClr val="FFBD0B"/>
    <a:srgbClr val="E46C0A"/>
    <a:srgbClr val="27767B"/>
    <a:srgbClr val="262626"/>
    <a:srgbClr val="449B3B"/>
    <a:srgbClr val="000000"/>
    <a:srgbClr val="615452"/>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DCCF7-6565-4FA3-A22C-3A1202E197EA}" v="1" dt="2019-03-25T16:54:34.9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8" autoAdjust="0"/>
    <p:restoredTop sz="69734" autoAdjust="0"/>
  </p:normalViewPr>
  <p:slideViewPr>
    <p:cSldViewPr snapToGrid="0">
      <p:cViewPr varScale="1">
        <p:scale>
          <a:sx n="106" d="100"/>
          <a:sy n="106" d="100"/>
        </p:scale>
        <p:origin x="2076" y="102"/>
      </p:cViewPr>
      <p:guideLst>
        <p:guide orient="horz"/>
        <p:guide pos="1761"/>
        <p:guide/>
        <p:guide pos="4421"/>
        <p:guide pos="4517"/>
      </p:guideLst>
    </p:cSldViewPr>
  </p:slideViewPr>
  <p:outlineViewPr>
    <p:cViewPr>
      <p:scale>
        <a:sx n="33" d="100"/>
        <a:sy n="33" d="100"/>
      </p:scale>
      <p:origin x="0" y="260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p:scale>
          <a:sx n="209" d="100"/>
          <a:sy n="209" d="100"/>
        </p:scale>
        <p:origin x="-120" y="1960"/>
      </p:cViewPr>
      <p:guideLst>
        <p:guide orient="horz" pos="1156"/>
        <p:guide pos="441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6"/>
              </a:solidFill>
              <a:ln>
                <a:noFill/>
              </a:ln>
            </c:spPr>
            <c:extLst>
              <c:ext xmlns:c16="http://schemas.microsoft.com/office/drawing/2014/chart" uri="{C3380CC4-5D6E-409C-BE32-E72D297353CC}">
                <c16:uniqueId val="{00000001-D6C0-4684-9BFD-E0458A8E0CE4}"/>
              </c:ext>
            </c:extLst>
          </c:dPt>
          <c:dPt>
            <c:idx val="1"/>
            <c:bubble3D val="0"/>
            <c:spPr>
              <a:solidFill>
                <a:schemeClr val="accent5"/>
              </a:solidFill>
              <a:ln>
                <a:noFill/>
              </a:ln>
            </c:spPr>
            <c:extLst>
              <c:ext xmlns:c16="http://schemas.microsoft.com/office/drawing/2014/chart" uri="{C3380CC4-5D6E-409C-BE32-E72D297353CC}">
                <c16:uniqueId val="{00000003-D6C0-4684-9BFD-E0458A8E0CE4}"/>
              </c:ext>
            </c:extLst>
          </c:dPt>
          <c:dPt>
            <c:idx val="2"/>
            <c:bubble3D val="0"/>
            <c:spPr>
              <a:solidFill>
                <a:schemeClr val="accent2"/>
              </a:solidFill>
              <a:ln>
                <a:noFill/>
              </a:ln>
            </c:spPr>
            <c:extLst>
              <c:ext xmlns:c16="http://schemas.microsoft.com/office/drawing/2014/chart" uri="{C3380CC4-5D6E-409C-BE32-E72D297353CC}">
                <c16:uniqueId val="{00000005-D6C0-4684-9BFD-E0458A8E0CE4}"/>
              </c:ext>
            </c:extLst>
          </c:dPt>
          <c:dPt>
            <c:idx val="3"/>
            <c:bubble3D val="0"/>
            <c:spPr>
              <a:solidFill>
                <a:schemeClr val="accent1"/>
              </a:solidFill>
              <a:ln>
                <a:noFill/>
              </a:ln>
            </c:spPr>
            <c:extLst>
              <c:ext xmlns:c16="http://schemas.microsoft.com/office/drawing/2014/chart" uri="{C3380CC4-5D6E-409C-BE32-E72D297353CC}">
                <c16:uniqueId val="{00000007-D6C0-4684-9BFD-E0458A8E0CE4}"/>
              </c:ext>
            </c:extLst>
          </c:dPt>
          <c:dPt>
            <c:idx val="4"/>
            <c:bubble3D val="0"/>
            <c:spPr>
              <a:solidFill>
                <a:schemeClr val="tx2"/>
              </a:solidFill>
              <a:ln>
                <a:noFill/>
              </a:ln>
            </c:spPr>
            <c:extLst>
              <c:ext xmlns:c16="http://schemas.microsoft.com/office/drawing/2014/chart" uri="{C3380CC4-5D6E-409C-BE32-E72D297353CC}">
                <c16:uniqueId val="{00000009-D6C0-4684-9BFD-E0458A8E0CE4}"/>
              </c:ext>
            </c:extLst>
          </c:dPt>
          <c:dPt>
            <c:idx val="5"/>
            <c:bubble3D val="0"/>
            <c:spPr>
              <a:solidFill>
                <a:srgbClr val="E46C0A"/>
              </a:solidFill>
              <a:ln>
                <a:noFill/>
              </a:ln>
            </c:spPr>
            <c:extLst>
              <c:ext xmlns:c16="http://schemas.microsoft.com/office/drawing/2014/chart" uri="{C3380CC4-5D6E-409C-BE32-E72D297353CC}">
                <c16:uniqueId val="{0000000B-D6C0-4684-9BFD-E0458A8E0CE4}"/>
              </c:ext>
            </c:extLst>
          </c:dPt>
          <c:dLbls>
            <c:spPr>
              <a:noFill/>
              <a:ln>
                <a:noFill/>
              </a:ln>
              <a:effectLst/>
            </c:spPr>
            <c:txPr>
              <a:bodyPr wrap="square" lIns="38100" tIns="19050" rIns="38100" bIns="19050" anchor="ctr">
                <a:spAutoFit/>
              </a:bodyPr>
              <a:lstStyle/>
              <a:p>
                <a:pPr>
                  <a:defRPr sz="11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Dairies &amp; Livestock</c:v>
                </c:pt>
                <c:pt idx="1">
                  <c:v>Landfills &amp; Waste Water</c:v>
                </c:pt>
                <c:pt idx="2">
                  <c:v>Pipelines</c:v>
                </c:pt>
                <c:pt idx="3">
                  <c:v>Oil &amp; Gas Extraction</c:v>
                </c:pt>
                <c:pt idx="4">
                  <c:v>Agriculture</c:v>
                </c:pt>
                <c:pt idx="5">
                  <c:v>Industrial &amp; Misc.</c:v>
                </c:pt>
              </c:strCache>
            </c:strRef>
          </c:cat>
          <c:val>
            <c:numRef>
              <c:f>Sheet1!$B$2:$B$7</c:f>
              <c:numCache>
                <c:formatCode>0%</c:formatCode>
                <c:ptCount val="6"/>
                <c:pt idx="0">
                  <c:v>0.55000000000000004</c:v>
                </c:pt>
                <c:pt idx="1">
                  <c:v>0.24</c:v>
                </c:pt>
                <c:pt idx="2">
                  <c:v>0.09</c:v>
                </c:pt>
                <c:pt idx="3">
                  <c:v>0.04</c:v>
                </c:pt>
                <c:pt idx="4">
                  <c:v>0.03</c:v>
                </c:pt>
                <c:pt idx="5">
                  <c:v>0.05</c:v>
                </c:pt>
              </c:numCache>
            </c:numRef>
          </c:val>
          <c:extLst>
            <c:ext xmlns:c16="http://schemas.microsoft.com/office/drawing/2014/chart" uri="{C3380CC4-5D6E-409C-BE32-E72D297353CC}">
              <c16:uniqueId val="{0000000C-D6C0-4684-9BFD-E0458A8E0CE4}"/>
            </c:ext>
          </c:extLst>
        </c:ser>
        <c:dLbls>
          <c:showLegendKey val="0"/>
          <c:showVal val="0"/>
          <c:showCatName val="0"/>
          <c:showSerName val="0"/>
          <c:showPercent val="0"/>
          <c:showBubbleSize val="0"/>
          <c:showLeaderLines val="1"/>
        </c:dLbls>
        <c:firstSliceAng val="0"/>
        <c:holeSize val="70"/>
      </c:doughnutChart>
    </c:plotArea>
    <c:legend>
      <c:legendPos val="r"/>
      <c:overlay val="0"/>
      <c:txPr>
        <a:bodyPr/>
        <a:lstStyle/>
        <a:p>
          <a:pPr marL="0" algn="l" defTabSz="408029" rtl="0" eaLnBrk="1" latinLnBrk="0" hangingPunct="1">
            <a:defRPr lang="en-US" sz="1000" b="0" kern="1200">
              <a:solidFill>
                <a:schemeClr val="tx1">
                  <a:lumMod val="65000"/>
                  <a:lumOff val="35000"/>
                </a:schemeClr>
              </a:solidFill>
              <a:latin typeface="Arial"/>
              <a:ea typeface="+mn-ea"/>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27FCAB9-CDFB-4DBE-8CDC-095FBC1EDB9A}" type="datetimeFigureOut">
              <a:rPr lang="en-US" smtClean="0"/>
              <a:pPr/>
              <a:t>4/4/2019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16D2A63-21F4-4E20-8C10-D042C2A3247C}" type="slidenum">
              <a:rPr lang="en-US" smtClean="0"/>
              <a:pPr/>
              <a:t>‹#›</a:t>
            </a:fld>
            <a:endParaRPr lang="en-US" dirty="0"/>
          </a:p>
        </p:txBody>
      </p:sp>
    </p:spTree>
    <p:extLst>
      <p:ext uri="{BB962C8B-B14F-4D97-AF65-F5344CB8AC3E}">
        <p14:creationId xmlns:p14="http://schemas.microsoft.com/office/powerpoint/2010/main" val="2918681756"/>
      </p:ext>
    </p:extLst>
  </p:cSld>
  <p:clrMap bg1="lt1" tx1="dk1" bg2="lt2" tx2="dk2" accent1="accent1" accent2="accent2" accent3="accent3" accent4="accent4" accent5="accent5" accent6="accent6" hlink="hlink" folHlink="folHlink"/>
  <p:notesStyle>
    <a:lvl1pPr marL="0" algn="l" defTabSz="732588" rtl="0" eaLnBrk="1" latinLnBrk="0" hangingPunct="1">
      <a:defRPr sz="1000" kern="1200">
        <a:solidFill>
          <a:schemeClr val="tx1"/>
        </a:solidFill>
        <a:latin typeface="+mn-lt"/>
        <a:ea typeface="+mn-ea"/>
        <a:cs typeface="+mn-cs"/>
      </a:defRPr>
    </a:lvl1pPr>
    <a:lvl2pPr marL="366294" algn="l" defTabSz="732588" rtl="0" eaLnBrk="1" latinLnBrk="0" hangingPunct="1">
      <a:defRPr sz="1000" kern="1200">
        <a:solidFill>
          <a:schemeClr val="tx1"/>
        </a:solidFill>
        <a:latin typeface="+mn-lt"/>
        <a:ea typeface="+mn-ea"/>
        <a:cs typeface="+mn-cs"/>
      </a:defRPr>
    </a:lvl2pPr>
    <a:lvl3pPr marL="732588" algn="l" defTabSz="732588" rtl="0" eaLnBrk="1" latinLnBrk="0" hangingPunct="1">
      <a:defRPr sz="1000" kern="1200">
        <a:solidFill>
          <a:schemeClr val="tx1"/>
        </a:solidFill>
        <a:latin typeface="+mn-lt"/>
        <a:ea typeface="+mn-ea"/>
        <a:cs typeface="+mn-cs"/>
      </a:defRPr>
    </a:lvl3pPr>
    <a:lvl4pPr marL="1098882" algn="l" defTabSz="732588" rtl="0" eaLnBrk="1" latinLnBrk="0" hangingPunct="1">
      <a:defRPr sz="1000" kern="1200">
        <a:solidFill>
          <a:schemeClr val="tx1"/>
        </a:solidFill>
        <a:latin typeface="+mn-lt"/>
        <a:ea typeface="+mn-ea"/>
        <a:cs typeface="+mn-cs"/>
      </a:defRPr>
    </a:lvl4pPr>
    <a:lvl5pPr marL="1465176" algn="l" defTabSz="732588" rtl="0" eaLnBrk="1" latinLnBrk="0" hangingPunct="1">
      <a:defRPr sz="1000" kern="1200">
        <a:solidFill>
          <a:schemeClr val="tx1"/>
        </a:solidFill>
        <a:latin typeface="+mn-lt"/>
        <a:ea typeface="+mn-ea"/>
        <a:cs typeface="+mn-cs"/>
      </a:defRPr>
    </a:lvl5pPr>
    <a:lvl6pPr marL="1831470" algn="l" defTabSz="732588" rtl="0" eaLnBrk="1" latinLnBrk="0" hangingPunct="1">
      <a:defRPr sz="1000" kern="1200">
        <a:solidFill>
          <a:schemeClr val="tx1"/>
        </a:solidFill>
        <a:latin typeface="+mn-lt"/>
        <a:ea typeface="+mn-ea"/>
        <a:cs typeface="+mn-cs"/>
      </a:defRPr>
    </a:lvl6pPr>
    <a:lvl7pPr marL="2197765" algn="l" defTabSz="732588" rtl="0" eaLnBrk="1" latinLnBrk="0" hangingPunct="1">
      <a:defRPr sz="1000" kern="1200">
        <a:solidFill>
          <a:schemeClr val="tx1"/>
        </a:solidFill>
        <a:latin typeface="+mn-lt"/>
        <a:ea typeface="+mn-ea"/>
        <a:cs typeface="+mn-cs"/>
      </a:defRPr>
    </a:lvl7pPr>
    <a:lvl8pPr marL="2564058" algn="l" defTabSz="732588" rtl="0" eaLnBrk="1" latinLnBrk="0" hangingPunct="1">
      <a:defRPr sz="1000" kern="1200">
        <a:solidFill>
          <a:schemeClr val="tx1"/>
        </a:solidFill>
        <a:latin typeface="+mn-lt"/>
        <a:ea typeface="+mn-ea"/>
        <a:cs typeface="+mn-cs"/>
      </a:defRPr>
    </a:lvl8pPr>
    <a:lvl9pPr marL="2930352" algn="l" defTabSz="73258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4" name="Slide Number Placeholder 3"/>
          <p:cNvSpPr>
            <a:spLocks noGrp="1"/>
          </p:cNvSpPr>
          <p:nvPr>
            <p:ph type="sldNum" sz="quarter" idx="10"/>
          </p:nvPr>
        </p:nvSpPr>
        <p:spPr/>
        <p:txBody>
          <a:bodyPr/>
          <a:lstStyle/>
          <a:p>
            <a:fld id="{38F1D236-592D-9244-9DF7-BCD648B5987F}" type="slidenum">
              <a:rPr lang="en-US" smtClean="0">
                <a:solidFill>
                  <a:prstClr val="black"/>
                </a:solidFill>
              </a:rPr>
              <a:pPr/>
              <a:t>1</a:t>
            </a:fld>
            <a:endParaRPr lang="en-US" dirty="0">
              <a:solidFill>
                <a:prstClr val="black"/>
              </a:solidFill>
            </a:endParaRPr>
          </a:p>
        </p:txBody>
      </p:sp>
      <p:sp>
        <p:nvSpPr>
          <p:cNvPr id="5" name="Notes Placeholder 2"/>
          <p:cNvSpPr>
            <a:spLocks noGrp="1"/>
          </p:cNvSpPr>
          <p:nvPr>
            <p:ph type="body" idx="3"/>
          </p:nvPr>
        </p:nvSpPr>
        <p:spPr>
          <a:xfrm>
            <a:off x="330200" y="4415790"/>
            <a:ext cx="6197600" cy="4183380"/>
          </a:xfrm>
        </p:spPr>
        <p:txBody>
          <a:bodyPr>
            <a:normAutofit/>
          </a:bodyPr>
          <a:lstStyle/>
          <a:p>
            <a:pPr marL="0" lvl="0" indent="0">
              <a:buFont typeface="Arial"/>
              <a:buNone/>
            </a:pPr>
            <a:r>
              <a:rPr lang="en-US" sz="1400" dirty="0"/>
              <a:t>Main Points:</a:t>
            </a:r>
          </a:p>
          <a:p>
            <a:pPr marL="285750" marR="0" lvl="0" indent="-285750" algn="l" defTabSz="732588" rtl="0" eaLnBrk="1" fontAlgn="auto" latinLnBrk="0" hangingPunct="1">
              <a:lnSpc>
                <a:spcPct val="100000"/>
              </a:lnSpc>
              <a:spcBef>
                <a:spcPts val="0"/>
              </a:spcBef>
              <a:spcAft>
                <a:spcPts val="0"/>
              </a:spcAft>
              <a:buClrTx/>
              <a:buSzTx/>
              <a:buFontTx/>
              <a:buChar char="-"/>
              <a:tabLst/>
              <a:defRPr/>
            </a:pPr>
            <a:r>
              <a:rPr lang="en-US" sz="1400" dirty="0"/>
              <a:t>California is a leader on climate change, specifically GHG emissions</a:t>
            </a:r>
            <a:r>
              <a:rPr lang="en-US" sz="1400" baseline="0" dirty="0"/>
              <a:t> and renewable energy</a:t>
            </a:r>
          </a:p>
          <a:p>
            <a:pPr marL="285750" lvl="0" indent="-285750">
              <a:buFontTx/>
              <a:buChar char="-"/>
            </a:pPr>
            <a:r>
              <a:rPr lang="en-US" sz="1400" baseline="0" dirty="0"/>
              <a:t>There is an important debate happening right now about how to achieve our 2030 and 2050 emission reduction goals.</a:t>
            </a:r>
          </a:p>
          <a:p>
            <a:pPr marL="285750" lvl="0" indent="-285750">
              <a:buFontTx/>
              <a:buChar char="-"/>
            </a:pPr>
            <a:r>
              <a:rPr lang="en-US" sz="1400" baseline="0" dirty="0">
                <a:solidFill>
                  <a:srgbClr val="FF0000"/>
                </a:solidFill>
              </a:rPr>
              <a:t>The choices we make about energy policy today will effect every Californian family and business.</a:t>
            </a:r>
          </a:p>
          <a:p>
            <a:pPr marL="285750" lvl="0" indent="-285750">
              <a:buFontTx/>
              <a:buChar char="-"/>
            </a:pPr>
            <a:r>
              <a:rPr lang="en-US" sz="1400" baseline="0" dirty="0"/>
              <a:t>Addressing this global challenge will require us to use all of the tools and resources at our disposal—including </a:t>
            </a:r>
            <a:r>
              <a:rPr lang="en-US" sz="1400" dirty="0">
                <a:solidFill>
                  <a:prstClr val="black"/>
                </a:solidFill>
                <a:latin typeface="Gotham Rounded Book"/>
                <a:cs typeface="Gotham Rounded Book"/>
              </a:rPr>
              <a:t>electricity </a:t>
            </a:r>
            <a:r>
              <a:rPr lang="en-US" sz="1400" i="1" dirty="0">
                <a:solidFill>
                  <a:prstClr val="black"/>
                </a:solidFill>
                <a:latin typeface="Gotham Rounded Book"/>
                <a:cs typeface="Gotham Rounded Book"/>
              </a:rPr>
              <a:t>and</a:t>
            </a:r>
            <a:r>
              <a:rPr lang="en-US" sz="1400" dirty="0">
                <a:solidFill>
                  <a:prstClr val="black"/>
                </a:solidFill>
                <a:latin typeface="Gotham Rounded Book"/>
                <a:cs typeface="Gotham Rounded Book"/>
              </a:rPr>
              <a:t> natural gas.</a:t>
            </a:r>
            <a:endParaRPr lang="en-US" sz="1400" baseline="0" dirty="0"/>
          </a:p>
          <a:p>
            <a:pPr marL="285750" lvl="0" indent="-285750">
              <a:buFontTx/>
              <a:buChar char="-"/>
            </a:pPr>
            <a:r>
              <a:rPr lang="en-US" sz="1400" baseline="0" dirty="0"/>
              <a:t>I’m excited to talk about how a balanced energy policy in CA that takes into account </a:t>
            </a:r>
            <a:r>
              <a:rPr lang="en-US" sz="1400" dirty="0"/>
              <a:t>existing infrastructure, customer choice, affordability and reliability can</a:t>
            </a:r>
            <a:r>
              <a:rPr lang="en-US" sz="1400" baseline="0" dirty="0"/>
              <a:t> help us make an impact here in our backyard and across the globe.</a:t>
            </a:r>
          </a:p>
        </p:txBody>
      </p:sp>
    </p:spTree>
    <p:extLst>
      <p:ext uri="{BB962C8B-B14F-4D97-AF65-F5344CB8AC3E}">
        <p14:creationId xmlns:p14="http://schemas.microsoft.com/office/powerpoint/2010/main" val="13000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dirty="0"/>
              <a:t>Here’s another way to look at the ARB data. RNG from dairy feedstocks has the lowest carbon intensity. And since California is home to 1.73 million milk cows, we have a pretty good feedstock for dairy RNG.</a:t>
            </a:r>
          </a:p>
          <a:p>
            <a:endParaRPr lang="en-US" sz="1000" dirty="0"/>
          </a:p>
          <a:p>
            <a:r>
              <a:rPr lang="en-US" sz="1000" dirty="0"/>
              <a:t>Now for an interesting fact: in 2016, the University of California-Davis in conjunction with the U.S. EPA found that anaerobic digestion of readily available California organic waste (dairy manure, landfill gas, municipal solid waste and wastewater) could potentially produce nearly 675 million DGE per year of RNG, or enough RNG to fuel 31 percent of California’s Class 8 heavy-duty trucks. This means that California has a path to replace nearly a third of the fuel for our heavy duty trucks before we need to import RNG form other sources. As an investment in California RNG, SB 1383 directed the California natural gas utilities to work on 5 pilot projects in the state to connect a cluster of dairy farms to a RNG processing facility, and inject the RNG into the natural gas system. </a:t>
            </a:r>
            <a:r>
              <a:rPr lang="en-US" sz="1000" b="1" i="1" dirty="0"/>
              <a:t>From poop to pipeline!</a:t>
            </a:r>
          </a:p>
          <a:p>
            <a:endParaRPr lang="en-US" sz="1000" b="1" dirty="0"/>
          </a:p>
          <a:p>
            <a:r>
              <a:rPr lang="en-US" sz="1000" b="1" dirty="0"/>
              <a:t>http://www.californiadairypressroom.com/sites/default/files/CA_Dairy_leader_fact_sheet_May2018_v1.pdf</a:t>
            </a:r>
          </a:p>
        </p:txBody>
      </p:sp>
      <p:sp>
        <p:nvSpPr>
          <p:cNvPr id="4" name="Slide Number Placeholder 3"/>
          <p:cNvSpPr>
            <a:spLocks noGrp="1"/>
          </p:cNvSpPr>
          <p:nvPr>
            <p:ph type="sldNum" sz="quarter" idx="10"/>
          </p:nvPr>
        </p:nvSpPr>
        <p:spPr/>
        <p:txBody>
          <a:bodyPr/>
          <a:lstStyle/>
          <a:p>
            <a:fld id="{3A861F3E-0761-4834-B938-48AD1B513D7D}" type="slidenum">
              <a:rPr lang="en-US" smtClean="0"/>
              <a:pPr/>
              <a:t>10</a:t>
            </a:fld>
            <a:endParaRPr lang="en-US" dirty="0"/>
          </a:p>
        </p:txBody>
      </p:sp>
    </p:spTree>
    <p:extLst>
      <p:ext uri="{BB962C8B-B14F-4D97-AF65-F5344CB8AC3E}">
        <p14:creationId xmlns:p14="http://schemas.microsoft.com/office/powerpoint/2010/main" val="57738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b="1" dirty="0"/>
              <a:t>Finally I’d like to show you just where these stations are located, because one of the biggest concerns we all have with alternative fuels is range anxiety. I’ve personally made a trip from Los Angeles, to Fresno, to San Diego, and home in a CNG Honda Civic. </a:t>
            </a:r>
          </a:p>
        </p:txBody>
      </p:sp>
      <p:sp>
        <p:nvSpPr>
          <p:cNvPr id="4" name="Slide Number Placeholder 3"/>
          <p:cNvSpPr>
            <a:spLocks noGrp="1"/>
          </p:cNvSpPr>
          <p:nvPr>
            <p:ph type="sldNum" sz="quarter" idx="10"/>
          </p:nvPr>
        </p:nvSpPr>
        <p:spPr/>
        <p:txBody>
          <a:bodyPr/>
          <a:lstStyle/>
          <a:p>
            <a:fld id="{3A861F3E-0761-4834-B938-48AD1B513D7D}" type="slidenum">
              <a:rPr lang="en-US" smtClean="0"/>
              <a:pPr/>
              <a:t>11</a:t>
            </a:fld>
            <a:endParaRPr lang="en-US" dirty="0"/>
          </a:p>
        </p:txBody>
      </p:sp>
    </p:spTree>
    <p:extLst>
      <p:ext uri="{BB962C8B-B14F-4D97-AF65-F5344CB8AC3E}">
        <p14:creationId xmlns:p14="http://schemas.microsoft.com/office/powerpoint/2010/main" val="4071424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8267" y="4415790"/>
            <a:ext cx="5971822" cy="4183380"/>
          </a:xfrm>
        </p:spPr>
        <p:txBody>
          <a:bodyPr>
            <a:normAutofit/>
          </a:bodyPr>
          <a:lstStyle/>
          <a:p>
            <a:pPr lvl="0"/>
            <a:r>
              <a:rPr lang="en-US" sz="1200" dirty="0"/>
              <a:t>MAIN POINTS:</a:t>
            </a:r>
          </a:p>
          <a:p>
            <a:pPr marL="171450" lvl="0" indent="-171450">
              <a:buFont typeface="Arial"/>
              <a:buChar char="•"/>
            </a:pPr>
            <a:r>
              <a:rPr lang="en-US" sz="1200" dirty="0"/>
              <a:t>Power-to-Gas technology offers a solution to the storage challenge.</a:t>
            </a:r>
          </a:p>
          <a:p>
            <a:pPr marL="171450" lvl="0" indent="-171450">
              <a:buFont typeface="Arial"/>
              <a:buChar char="•"/>
            </a:pPr>
            <a:r>
              <a:rPr lang="en-US" sz="1200" dirty="0"/>
              <a:t>Here’s how power-to-gas works. </a:t>
            </a:r>
          </a:p>
          <a:p>
            <a:pPr marL="537744" lvl="1" indent="-171450">
              <a:buFont typeface="Arial"/>
              <a:buChar char="•"/>
            </a:pPr>
            <a:r>
              <a:rPr lang="en-US" sz="1200" dirty="0"/>
              <a:t>Currently, CA frequently overproduces electricity from solar and wind generation during the day and has to either dump it or pay other states to take it from us. </a:t>
            </a:r>
          </a:p>
          <a:p>
            <a:pPr marL="537744" lvl="1" indent="-171450">
              <a:buFont typeface="Arial"/>
              <a:buChar char="•"/>
            </a:pPr>
            <a:r>
              <a:rPr lang="en-US" sz="1200" dirty="0"/>
              <a:t>Rather than losing the excess electricity that is generated from wind and solar fields, we combine it with water and put it through electrolysis. </a:t>
            </a:r>
          </a:p>
          <a:p>
            <a:pPr marL="537744" lvl="1" indent="-171450">
              <a:buFont typeface="Arial"/>
              <a:buChar char="•"/>
            </a:pPr>
            <a:r>
              <a:rPr lang="en-US" sz="1200" dirty="0"/>
              <a:t>The electrolysis process converts the electrical energy into chemical energy and splits the molecules into pure Hydrogen and Oxygen. The Oxygen can be sold and used for other applications—such as healthcare.</a:t>
            </a:r>
          </a:p>
          <a:p>
            <a:pPr marL="537744" lvl="1" indent="-171450">
              <a:buFont typeface="Arial"/>
              <a:buChar char="•"/>
            </a:pPr>
            <a:r>
              <a:rPr lang="en-US" sz="1200" dirty="0"/>
              <a:t>The hydrogen gas can be used as a fuel. Or, some of it can be stored in our existing pipelines. Or, we can combine the Hydrogen with CO2 and run it through the process of </a:t>
            </a:r>
            <a:r>
              <a:rPr lang="en-US" sz="1200" dirty="0" err="1"/>
              <a:t>methanization</a:t>
            </a:r>
            <a:r>
              <a:rPr lang="en-US" sz="1200" dirty="0"/>
              <a:t> to create methane—and store this renewable energy in our natural gas pipeline. </a:t>
            </a:r>
          </a:p>
          <a:p>
            <a:pPr marL="537744" lvl="1" indent="-171450">
              <a:buFont typeface="Arial"/>
              <a:buChar char="•"/>
            </a:pPr>
            <a:r>
              <a:rPr lang="en-US" sz="1200" dirty="0"/>
              <a:t>Here’s another cool aspect of this process. The CO2 can be supplied through carbon capture technologies—so CO2 emissions from industrial plants that would normally be released into the air can be repurposed in this process to form clean, renewable natural gas.  Again, we have a case of double the environmental benefit.</a:t>
            </a:r>
          </a:p>
          <a:p>
            <a:pPr marL="537744" lvl="1" indent="-171450">
              <a:buFont typeface="Arial"/>
              <a:buChar char="•"/>
            </a:pPr>
            <a:r>
              <a:rPr lang="en-US" sz="1200" dirty="0"/>
              <a:t>The clean, renewable methane produced through the power-to-gas process can be stored in our existing pipeline system for use when people need it. That means the infrastructure is already in place to store and deliver the renewable energy.</a:t>
            </a:r>
          </a:p>
        </p:txBody>
      </p:sp>
      <p:sp>
        <p:nvSpPr>
          <p:cNvPr id="4" name="Slide Number Placeholder 3"/>
          <p:cNvSpPr>
            <a:spLocks noGrp="1"/>
          </p:cNvSpPr>
          <p:nvPr>
            <p:ph type="sldNum" sz="quarter" idx="10"/>
          </p:nvPr>
        </p:nvSpPr>
        <p:spPr/>
        <p:txBody>
          <a:bodyPr/>
          <a:lstStyle/>
          <a:p>
            <a:fld id="{216D2A63-21F4-4E20-8C10-D042C2A3247C}" type="slidenum">
              <a:rPr lang="en-US" smtClean="0"/>
              <a:pPr/>
              <a:t>12</a:t>
            </a:fld>
            <a:endParaRPr lang="en-US" dirty="0"/>
          </a:p>
        </p:txBody>
      </p:sp>
    </p:spTree>
    <p:extLst>
      <p:ext uri="{BB962C8B-B14F-4D97-AF65-F5344CB8AC3E}">
        <p14:creationId xmlns:p14="http://schemas.microsoft.com/office/powerpoint/2010/main" val="986281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Main Points: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a:t>We’re confident in Power-to-Gas technology because Europe—mainly Germany—is ahead of the curve and demonstrated its value.</a:t>
            </a:r>
          </a:p>
          <a:p>
            <a:pPr marL="171450" lvl="0" indent="-171450" defTabSz="914400">
              <a:buFont typeface="Arial"/>
              <a:buChar char="•"/>
              <a:defRPr/>
            </a:pPr>
            <a:r>
              <a:rPr lang="en-US" sz="1400" dirty="0"/>
              <a:t>In Europe, countries are looking at renewable electricity and renewable gas to deliver the energy needs of the building sector. </a:t>
            </a:r>
          </a:p>
          <a:p>
            <a:pPr marL="171450" lvl="0" indent="-171450" defTabSz="914400">
              <a:buFont typeface="Arial"/>
              <a:buChar char="•"/>
              <a:defRPr/>
            </a:pPr>
            <a:r>
              <a:rPr lang="en-US" sz="1400" dirty="0"/>
              <a:t>Right now there are more than 70 projects launched in Europe.</a:t>
            </a:r>
          </a:p>
          <a:p>
            <a:pPr marL="171450" indent="-171450" defTabSz="914400">
              <a:buFont typeface="Arial"/>
              <a:buChar char="•"/>
              <a:defRPr/>
            </a:pPr>
            <a:r>
              <a:rPr lang="en-US" sz="1400" dirty="0"/>
              <a:t>The </a:t>
            </a:r>
            <a:r>
              <a:rPr lang="en-US" sz="1400" b="1" dirty="0"/>
              <a:t>UN Climate Change Council </a:t>
            </a:r>
            <a:r>
              <a:rPr lang="en-US" sz="1400" dirty="0"/>
              <a:t>and the </a:t>
            </a:r>
            <a:r>
              <a:rPr lang="en-US" sz="1400" b="1" dirty="0"/>
              <a:t>World Green Building Council </a:t>
            </a:r>
            <a:r>
              <a:rPr lang="en-US" sz="1400" dirty="0"/>
              <a:t>are setting goals for buildings to achieve </a:t>
            </a:r>
            <a:r>
              <a:rPr lang="en-US" sz="1400" b="1" dirty="0">
                <a:solidFill>
                  <a:srgbClr val="FF0000"/>
                </a:solidFill>
              </a:rPr>
              <a:t>net zero carbon </a:t>
            </a:r>
            <a:r>
              <a:rPr lang="en-US" sz="1400" dirty="0"/>
              <a:t>– NOT net zero energy or zero emissions – by 2050.  </a:t>
            </a:r>
          </a:p>
          <a:p>
            <a:pPr marL="171450" indent="-171450">
              <a:buFont typeface="Arial" panose="020B0604020202020204" pitchFamily="34" charset="0"/>
              <a:buChar char="•"/>
            </a:pPr>
            <a:r>
              <a:rPr lang="en-US" sz="1400" dirty="0"/>
              <a:t>They are demonstrating the tremendous potential when you integrate your energy system and look at opportunities across the whole.</a:t>
            </a:r>
          </a:p>
          <a:p>
            <a:pPr marL="0" indent="0" eaLnBrk="1" hangingPunct="1">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216D2A63-21F4-4E20-8C10-D042C2A3247C}" type="slidenum">
              <a:rPr lang="en-US" smtClean="0"/>
              <a:pPr/>
              <a:t>13</a:t>
            </a:fld>
            <a:endParaRPr lang="en-US" dirty="0"/>
          </a:p>
        </p:txBody>
      </p:sp>
    </p:spTree>
    <p:extLst>
      <p:ext uri="{BB962C8B-B14F-4D97-AF65-F5344CB8AC3E}">
        <p14:creationId xmlns:p14="http://schemas.microsoft.com/office/powerpoint/2010/main" val="119062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b="1" dirty="0"/>
              <a:t>While you think of your questions I’d like to just go over what we discussed. First of all, diesel and all of that pollution has to go. We can do that with natural gas engines. These brand new low-NOx engines can replace the power and the range all with the same emissions we get coming out of the power plants in California. If these vehicles are fueled with RNG, which can be bought today, these vehicles can be carbon neutral or even carbon negative. In California today, RNG is over 60 percent of the transportation natural gas consumed. So when you are working with customers who are considering construction projects, contracting for services, or even their own heavy duty vehicle operations, consider natural gas vehicles, or companies who are operating natural gas vehicles. CNG vehicles are a smart sustainability solution that is affordable and available right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Lastly, I want to thank you, the Southern California  chapter of AEE for the opportunity to share this exciting new sustainable transportation story.</a:t>
            </a:r>
          </a:p>
          <a:p>
            <a:endParaRPr lang="en-US" sz="1000" b="1" dirty="0"/>
          </a:p>
        </p:txBody>
      </p:sp>
      <p:sp>
        <p:nvSpPr>
          <p:cNvPr id="4" name="Slide Number Placeholder 3"/>
          <p:cNvSpPr>
            <a:spLocks noGrp="1"/>
          </p:cNvSpPr>
          <p:nvPr>
            <p:ph type="sldNum" sz="quarter" idx="10"/>
          </p:nvPr>
        </p:nvSpPr>
        <p:spPr/>
        <p:txBody>
          <a:bodyPr/>
          <a:lstStyle/>
          <a:p>
            <a:fld id="{3A861F3E-0761-4834-B938-48AD1B513D7D}" type="slidenum">
              <a:rPr lang="en-US" smtClean="0"/>
              <a:pPr/>
              <a:t>14</a:t>
            </a:fld>
            <a:endParaRPr lang="en-US" dirty="0"/>
          </a:p>
        </p:txBody>
      </p:sp>
    </p:spTree>
    <p:extLst>
      <p:ext uri="{BB962C8B-B14F-4D97-AF65-F5344CB8AC3E}">
        <p14:creationId xmlns:p14="http://schemas.microsoft.com/office/powerpoint/2010/main" val="292723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00" b="1" dirty="0"/>
          </a:p>
        </p:txBody>
      </p:sp>
      <p:sp>
        <p:nvSpPr>
          <p:cNvPr id="4" name="Slide Number Placeholder 3"/>
          <p:cNvSpPr>
            <a:spLocks noGrp="1"/>
          </p:cNvSpPr>
          <p:nvPr>
            <p:ph type="sldNum" sz="quarter" idx="10"/>
          </p:nvPr>
        </p:nvSpPr>
        <p:spPr/>
        <p:txBody>
          <a:bodyPr/>
          <a:lstStyle/>
          <a:p>
            <a:fld id="{3A861F3E-0761-4834-B938-48AD1B513D7D}" type="slidenum">
              <a:rPr lang="en-US" smtClean="0"/>
              <a:pPr/>
              <a:t>15</a:t>
            </a:fld>
            <a:endParaRPr lang="en-US" dirty="0"/>
          </a:p>
        </p:txBody>
      </p:sp>
    </p:spTree>
    <p:extLst>
      <p:ext uri="{BB962C8B-B14F-4D97-AF65-F5344CB8AC3E}">
        <p14:creationId xmlns:p14="http://schemas.microsoft.com/office/powerpoint/2010/main" val="8018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38F1D236-592D-9244-9DF7-BCD648B5987F}" type="slidenum">
              <a:rPr lang="en-US" smtClean="0">
                <a:solidFill>
                  <a:prstClr val="black"/>
                </a:solidFill>
              </a:rPr>
              <a:pPr/>
              <a:t>16</a:t>
            </a:fld>
            <a:endParaRPr lang="en-US" dirty="0">
              <a:solidFill>
                <a:prstClr val="black"/>
              </a:solidFill>
            </a:endParaRPr>
          </a:p>
        </p:txBody>
      </p:sp>
      <p:sp>
        <p:nvSpPr>
          <p:cNvPr id="5" name="Notes Placeholder 2"/>
          <p:cNvSpPr>
            <a:spLocks noGrp="1"/>
          </p:cNvSpPr>
          <p:nvPr>
            <p:ph type="body" idx="3"/>
          </p:nvPr>
        </p:nvSpPr>
        <p:spPr>
          <a:xfrm>
            <a:off x="701040" y="4415790"/>
            <a:ext cx="5608320" cy="4183380"/>
          </a:xfrm>
        </p:spPr>
        <p:txBody>
          <a:bodyPr/>
          <a:lstStyle/>
          <a:p>
            <a:r>
              <a:rPr lang="en-US" sz="1400" dirty="0"/>
              <a:t>Thanks for listening and I’m happy to take any questions you have for me. </a:t>
            </a:r>
          </a:p>
        </p:txBody>
      </p:sp>
    </p:spTree>
    <p:extLst>
      <p:ext uri="{BB962C8B-B14F-4D97-AF65-F5344CB8AC3E}">
        <p14:creationId xmlns:p14="http://schemas.microsoft.com/office/powerpoint/2010/main" val="160674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pPr lvl="0"/>
            <a:endParaRPr lang="en-US" sz="1700" b="1" dirty="0">
              <a:solidFill>
                <a:srgbClr val="FF0000"/>
              </a:solidFill>
            </a:endParaRPr>
          </a:p>
          <a:p>
            <a:pPr marL="171450" lvl="0" indent="-171450">
              <a:buFont typeface="Arial"/>
              <a:buChar char="•"/>
            </a:pPr>
            <a:r>
              <a:rPr lang="en-US" sz="1700" dirty="0"/>
              <a:t>California leads the nation in setting the most aggressive climate goals and policies. </a:t>
            </a:r>
          </a:p>
          <a:p>
            <a:pPr marL="171450" lvl="0" indent="-171450">
              <a:buFont typeface="Arial"/>
              <a:buChar char="•"/>
            </a:pPr>
            <a:r>
              <a:rPr lang="en-US" sz="1700" dirty="0"/>
              <a:t>The state met its 2020 GHG goals ahead of time and is not slowing down.</a:t>
            </a:r>
          </a:p>
          <a:p>
            <a:pPr marL="171450" lvl="0" indent="-171450">
              <a:buFont typeface="Arial"/>
              <a:buChar char="•"/>
            </a:pPr>
            <a:r>
              <a:rPr lang="en-US" sz="1700" dirty="0"/>
              <a:t>Recently, the state established even more ambitious GHG reduction targets. </a:t>
            </a:r>
          </a:p>
          <a:p>
            <a:pPr marL="537744" lvl="1" indent="-171450">
              <a:buFont typeface="Arial"/>
              <a:buChar char="•"/>
            </a:pPr>
            <a:r>
              <a:rPr lang="en-US" sz="1700" dirty="0"/>
              <a:t>Earlier this month, Governor Brown signed into law SB100, which sets a 60% Renewable Portfolio Standard (RPS) for the state’s electricity sources by 2030; that target increases to 100% renewable electricity by 2045.</a:t>
            </a:r>
          </a:p>
          <a:p>
            <a:pPr marL="537744" lvl="1" indent="-171450">
              <a:buFont typeface="Arial"/>
              <a:buChar char="•"/>
            </a:pPr>
            <a:r>
              <a:rPr lang="en-US" sz="1700" dirty="0"/>
              <a:t>The state is also focused on Short-Lived Climate Pollutants—like methane—which represents a significant portion of the state’s plans to reduce GHG—achieving a 40% reduction by 2030.</a:t>
            </a:r>
          </a:p>
          <a:p>
            <a:pPr marL="537744" lvl="1" indent="-171450">
              <a:buFont typeface="Arial"/>
              <a:buChar char="•"/>
            </a:pPr>
            <a:r>
              <a:rPr lang="en-US" sz="1700" dirty="0"/>
              <a:t>And perhaps most significantly, this month Governor Brown also issued an executive order, committing California to total, economy-wide carbon neutrality by 2045.</a:t>
            </a:r>
          </a:p>
          <a:p>
            <a:pPr marL="171450" indent="-171450">
              <a:buFont typeface="Arial"/>
              <a:buChar char="•"/>
            </a:pPr>
            <a:r>
              <a:rPr lang="en-US" sz="1700" dirty="0"/>
              <a:t>We support these goals—but the state needs a viable path to achieve them.</a:t>
            </a:r>
          </a:p>
          <a:p>
            <a:pPr marL="171450" indent="-171450">
              <a:buFont typeface="Arial"/>
              <a:buChar char="•"/>
            </a:pPr>
            <a:r>
              <a:rPr lang="en-US" sz="1700" dirty="0"/>
              <a:t>CA is a bit unique, in that our policy environment is more aggressive than other states. </a:t>
            </a:r>
          </a:p>
          <a:p>
            <a:pPr marL="171450" indent="-171450">
              <a:buFont typeface="Arial"/>
              <a:buChar char="•"/>
            </a:pPr>
            <a:r>
              <a:rPr lang="en-US" sz="1700" dirty="0"/>
              <a:t>How that’s playing out is that unlike other states where natural gas is replacing coal and is seen as a positive tool in battling climate change—in California, that’s not the case. There is an active, growing effort to eliminate natural gas.</a:t>
            </a:r>
          </a:p>
          <a:p>
            <a:endParaRPr lang="en-US" sz="1400" dirty="0">
              <a:latin typeface="Calibri"/>
              <a:cs typeface="Calibri"/>
            </a:endParaRPr>
          </a:p>
        </p:txBody>
      </p:sp>
      <p:sp>
        <p:nvSpPr>
          <p:cNvPr id="4" name="Slide Number Placeholder 3"/>
          <p:cNvSpPr>
            <a:spLocks noGrp="1"/>
          </p:cNvSpPr>
          <p:nvPr>
            <p:ph type="sldNum" sz="quarter" idx="10"/>
          </p:nvPr>
        </p:nvSpPr>
        <p:spPr/>
        <p:txBody>
          <a:bodyPr/>
          <a:lstStyle/>
          <a:p>
            <a:fld id="{216D2A63-21F4-4E20-8C10-D042C2A3247C}" type="slidenum">
              <a:rPr lang="en-US" smtClean="0"/>
              <a:pPr/>
              <a:t>2</a:t>
            </a:fld>
            <a:endParaRPr lang="en-US" dirty="0"/>
          </a:p>
        </p:txBody>
      </p:sp>
    </p:spTree>
    <p:extLst>
      <p:ext uri="{BB962C8B-B14F-4D97-AF65-F5344CB8AC3E}">
        <p14:creationId xmlns:p14="http://schemas.microsoft.com/office/powerpoint/2010/main" val="156212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So, what does Nonattainment mean? </a:t>
            </a:r>
            <a:r>
              <a:rPr lang="en-US" sz="1200" b="0" i="0" kern="1200" dirty="0">
                <a:solidFill>
                  <a:schemeClr val="tx1"/>
                </a:solidFill>
                <a:effectLst/>
                <a:latin typeface="+mn-lt"/>
                <a:ea typeface="+mn-ea"/>
                <a:cs typeface="+mn-cs"/>
              </a:rPr>
              <a:t>Any area that does not meet (or that contributes to ambient air quality in a nearby area that does not meet) the national primary or secondary ambient air quality standard for a National Ambient Air Quality Standard. How do we get to ozone? The ozone is produced in our atmosphere from a reaction of nitrous oxide emissions from certain types of combustion. This pollution is not just unsightly, it is a large contributor to health problems, especially for the young and elderly. So where is all of this pollution coming from? </a:t>
            </a:r>
            <a:endParaRPr lang="en-US" sz="1000" b="1" dirty="0"/>
          </a:p>
        </p:txBody>
      </p:sp>
      <p:sp>
        <p:nvSpPr>
          <p:cNvPr id="4" name="Slide Number Placeholder 3"/>
          <p:cNvSpPr>
            <a:spLocks noGrp="1"/>
          </p:cNvSpPr>
          <p:nvPr>
            <p:ph type="sldNum" sz="quarter" idx="10"/>
          </p:nvPr>
        </p:nvSpPr>
        <p:spPr/>
        <p:txBody>
          <a:bodyPr/>
          <a:lstStyle/>
          <a:p>
            <a:fld id="{3A861F3E-0761-4834-B938-48AD1B513D7D}" type="slidenum">
              <a:rPr lang="en-US" smtClean="0"/>
              <a:pPr/>
              <a:t>3</a:t>
            </a:fld>
            <a:endParaRPr lang="en-US" dirty="0"/>
          </a:p>
        </p:txBody>
      </p:sp>
    </p:spTree>
    <p:extLst>
      <p:ext uri="{BB962C8B-B14F-4D97-AF65-F5344CB8AC3E}">
        <p14:creationId xmlns:p14="http://schemas.microsoft.com/office/powerpoint/2010/main" val="197789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38F1D236-592D-9244-9DF7-BCD648B5987F}" type="slidenum">
              <a:rPr lang="en-US" smtClean="0">
                <a:solidFill>
                  <a:prstClr val="black"/>
                </a:solidFill>
              </a:rPr>
              <a:pPr/>
              <a:t>4</a:t>
            </a:fld>
            <a:endParaRPr lang="en-US" dirty="0">
              <a:solidFill>
                <a:prstClr val="black"/>
              </a:solidFill>
            </a:endParaRPr>
          </a:p>
        </p:txBody>
      </p:sp>
      <p:sp>
        <p:nvSpPr>
          <p:cNvPr id="5" name="Notes Placeholder 2"/>
          <p:cNvSpPr>
            <a:spLocks noGrp="1"/>
          </p:cNvSpPr>
          <p:nvPr>
            <p:ph type="body" idx="3"/>
          </p:nvPr>
        </p:nvSpPr>
        <p:spPr>
          <a:xfrm>
            <a:off x="701040" y="4415790"/>
            <a:ext cx="5608320" cy="465732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It’s Transportation! </a:t>
            </a:r>
          </a:p>
          <a:p>
            <a:r>
              <a:rPr lang="en-US" sz="1000" dirty="0"/>
              <a:t>The other good news is…we know what we need to do to meet the goals—we have a clear focus.</a:t>
            </a:r>
          </a:p>
          <a:p>
            <a:endParaRPr lang="en-US" sz="1000" dirty="0"/>
          </a:p>
          <a:p>
            <a:r>
              <a:rPr lang="en-US" sz="1000" dirty="0"/>
              <a:t>The TRANSPORTATION SECTOR is California’s biggest emissions challenge and opportunity…</a:t>
            </a:r>
          </a:p>
          <a:p>
            <a:pPr marL="291179" indent="-291179">
              <a:buFont typeface="Arial"/>
              <a:buChar char="•"/>
            </a:pPr>
            <a:r>
              <a:rPr lang="en-US" sz="1000" dirty="0"/>
              <a:t>More than 80% of the region’s NOx emissions or air pollution comes from the transportation sector.</a:t>
            </a:r>
          </a:p>
          <a:p>
            <a:pPr marL="291179" indent="-291179">
              <a:buFont typeface="Arial"/>
              <a:buChar char="•"/>
            </a:pPr>
            <a:r>
              <a:rPr lang="en-US" sz="1000" dirty="0"/>
              <a:t>This sector also contributes more than 40% of the region’s GHG emissions—the emissions that lead to climate change.</a:t>
            </a:r>
          </a:p>
          <a:p>
            <a:pPr marL="291179" indent="-291179">
              <a:buFont typeface="Arial"/>
              <a:buChar char="•"/>
            </a:pPr>
            <a:endParaRPr lang="en-US" sz="1000" dirty="0"/>
          </a:p>
          <a:p>
            <a:r>
              <a:rPr lang="en-US" sz="1000" dirty="0"/>
              <a:t>When you take a step back and think about it, it makes sense—we love our cars. Southern California’s cities were built and backed by the great industrialists of the 20</a:t>
            </a:r>
            <a:r>
              <a:rPr lang="en-US" sz="1000" baseline="30000" dirty="0"/>
              <a:t>th</a:t>
            </a:r>
            <a:r>
              <a:rPr lang="en-US" sz="1000" dirty="0"/>
              <a:t> Century, who saw the automobile as the symbol of the future.</a:t>
            </a:r>
          </a:p>
          <a:p>
            <a:endParaRPr lang="en-US" sz="1000" dirty="0"/>
          </a:p>
          <a:p>
            <a:r>
              <a:rPr lang="en-US" sz="1000" dirty="0"/>
              <a:t>What’s less obvious, is that the largest portion of emissions in this sector come from commercial applications—big rig trucks, cargo ships and railways. If we want to make a dent in emissions, we need to think across consumer </a:t>
            </a:r>
            <a:r>
              <a:rPr lang="en-US" sz="1000" i="1" dirty="0"/>
              <a:t>and </a:t>
            </a:r>
            <a:r>
              <a:rPr lang="en-US" sz="1000" dirty="0"/>
              <a:t>commercial applications. And that means we have to reduce emissions without crippling commerce and our economy. </a:t>
            </a:r>
          </a:p>
          <a:p>
            <a:endParaRPr lang="en-US" sz="1000" dirty="0"/>
          </a:p>
        </p:txBody>
      </p:sp>
    </p:spTree>
    <p:extLst>
      <p:ext uri="{BB962C8B-B14F-4D97-AF65-F5344CB8AC3E}">
        <p14:creationId xmlns:p14="http://schemas.microsoft.com/office/powerpoint/2010/main" val="155693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b="1" dirty="0"/>
              <a:t>NGV Game Changer: New “Near-Zero” Truck Engine to be Ready for Prime Time</a:t>
            </a:r>
          </a:p>
        </p:txBody>
      </p:sp>
      <p:sp>
        <p:nvSpPr>
          <p:cNvPr id="4" name="Slide Number Placeholder 3"/>
          <p:cNvSpPr>
            <a:spLocks noGrp="1"/>
          </p:cNvSpPr>
          <p:nvPr>
            <p:ph type="sldNum" sz="quarter" idx="10"/>
          </p:nvPr>
        </p:nvSpPr>
        <p:spPr/>
        <p:txBody>
          <a:bodyPr/>
          <a:lstStyle/>
          <a:p>
            <a:fld id="{3A861F3E-0761-4834-B938-48AD1B513D7D}" type="slidenum">
              <a:rPr lang="en-US" smtClean="0"/>
              <a:pPr/>
              <a:t>5</a:t>
            </a:fld>
            <a:endParaRPr lang="en-US" dirty="0"/>
          </a:p>
        </p:txBody>
      </p:sp>
    </p:spTree>
    <p:extLst>
      <p:ext uri="{BB962C8B-B14F-4D97-AF65-F5344CB8AC3E}">
        <p14:creationId xmlns:p14="http://schemas.microsoft.com/office/powerpoint/2010/main" val="14683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b="1" dirty="0"/>
              <a:t>This figure comes from UC Riverside, and it shows just how much NOx we can avoid by switching away from dirty diesel engines to the cleanest burning engines using natural gas. The same fuel that heated the water for your shower this morning, and you use in your house for cooking and space heating can power the heavy duty engines traveling on our highways delivering goods and people.</a:t>
            </a:r>
          </a:p>
        </p:txBody>
      </p:sp>
      <p:sp>
        <p:nvSpPr>
          <p:cNvPr id="4" name="Slide Number Placeholder 3"/>
          <p:cNvSpPr>
            <a:spLocks noGrp="1"/>
          </p:cNvSpPr>
          <p:nvPr>
            <p:ph type="sldNum" sz="quarter" idx="10"/>
          </p:nvPr>
        </p:nvSpPr>
        <p:spPr/>
        <p:txBody>
          <a:bodyPr/>
          <a:lstStyle/>
          <a:p>
            <a:fld id="{3A861F3E-0761-4834-B938-48AD1B513D7D}" type="slidenum">
              <a:rPr lang="en-US" smtClean="0"/>
              <a:pPr/>
              <a:t>6</a:t>
            </a:fld>
            <a:endParaRPr lang="en-US" dirty="0"/>
          </a:p>
        </p:txBody>
      </p:sp>
    </p:spTree>
    <p:extLst>
      <p:ext uri="{BB962C8B-B14F-4D97-AF65-F5344CB8AC3E}">
        <p14:creationId xmlns:p14="http://schemas.microsoft.com/office/powerpoint/2010/main" val="79813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r>
              <a:rPr lang="en-US" sz="1400" dirty="0">
                <a:solidFill>
                  <a:srgbClr val="000000"/>
                </a:solidFill>
              </a:rPr>
              <a:t>Main Points;</a:t>
            </a:r>
          </a:p>
          <a:p>
            <a:pPr marL="285750" indent="-285750">
              <a:buFont typeface="Arial"/>
              <a:buChar char="•"/>
              <a:defRPr/>
            </a:pPr>
            <a:r>
              <a:rPr lang="en-US" sz="1400" dirty="0">
                <a:solidFill>
                  <a:srgbClr val="000000"/>
                </a:solidFill>
              </a:rPr>
              <a:t>CARB recognizes this challenge in their current Scoping Plan—it’s the state’s roadmap to achieve the 2030 emissions reduction targets.</a:t>
            </a:r>
          </a:p>
          <a:p>
            <a:pPr marL="285750" indent="-285750">
              <a:buFont typeface="Arial"/>
              <a:buChar char="•"/>
              <a:defRPr/>
            </a:pPr>
            <a:r>
              <a:rPr lang="en-US" sz="1400" dirty="0">
                <a:solidFill>
                  <a:srgbClr val="000000"/>
                </a:solidFill>
              </a:rPr>
              <a:t>More than a third of the state’s plan to reach the 2030 goals relies on reducing short-lived climate pollutants like black carbon (released from wildfires) and methane (from agriculture, dairies and landfills) </a:t>
            </a:r>
          </a:p>
          <a:p>
            <a:pPr marL="652044" lvl="1" indent="-285750">
              <a:buFont typeface="Arial"/>
              <a:buChar char="•"/>
              <a:defRPr/>
            </a:pPr>
            <a:r>
              <a:rPr lang="en-US" sz="1400" dirty="0">
                <a:solidFill>
                  <a:srgbClr val="000000"/>
                </a:solidFill>
              </a:rPr>
              <a:t>In fact, 62% of the SLCP goal comes from reducing methane. So clearly, we need a way to address emissions from the sectors emitting the most methane emissions.</a:t>
            </a:r>
          </a:p>
          <a:p>
            <a:pPr marL="285750" indent="-285750">
              <a:buFont typeface="Arial"/>
              <a:buChar char="•"/>
              <a:defRPr/>
            </a:pPr>
            <a:r>
              <a:rPr lang="en-US" sz="1400" dirty="0">
                <a:solidFill>
                  <a:srgbClr val="000000"/>
                </a:solidFill>
              </a:rPr>
              <a:t>RNG gives us an actionable way to meet CA’s environmental law while also harnessing that waste for clean, renewable fuel. </a:t>
            </a:r>
            <a:endParaRPr lang="en-US" dirty="0">
              <a:solidFill>
                <a:srgbClr val="000000"/>
              </a:solidFill>
            </a:endParaRPr>
          </a:p>
          <a:p>
            <a:r>
              <a:rPr lang="en-US" sz="1200" b="0" i="0" kern="1200" dirty="0">
                <a:solidFill>
                  <a:schemeClr val="tx1"/>
                </a:solidFill>
                <a:effectLst/>
                <a:latin typeface="+mn-lt"/>
                <a:ea typeface="+mn-ea"/>
                <a:cs typeface="+mn-cs"/>
              </a:rPr>
              <a:t> </a:t>
            </a:r>
            <a:endParaRPr lang="en-US" sz="1000" b="1" dirty="0"/>
          </a:p>
        </p:txBody>
      </p:sp>
      <p:sp>
        <p:nvSpPr>
          <p:cNvPr id="4" name="Slide Number Placeholder 3"/>
          <p:cNvSpPr>
            <a:spLocks noGrp="1"/>
          </p:cNvSpPr>
          <p:nvPr>
            <p:ph type="sldNum" sz="quarter" idx="10"/>
          </p:nvPr>
        </p:nvSpPr>
        <p:spPr/>
        <p:txBody>
          <a:bodyPr/>
          <a:lstStyle/>
          <a:p>
            <a:fld id="{3A861F3E-0761-4834-B938-48AD1B513D7D}" type="slidenum">
              <a:rPr lang="en-US" smtClean="0"/>
              <a:pPr/>
              <a:t>7</a:t>
            </a:fld>
            <a:endParaRPr lang="en-US" dirty="0"/>
          </a:p>
        </p:txBody>
      </p:sp>
    </p:spTree>
    <p:extLst>
      <p:ext uri="{BB962C8B-B14F-4D97-AF65-F5344CB8AC3E}">
        <p14:creationId xmlns:p14="http://schemas.microsoft.com/office/powerpoint/2010/main" val="317933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Autofit/>
          </a:bodyPr>
          <a:lstStyle/>
          <a:p>
            <a:pPr marL="0" marR="0" lvl="0" indent="0" algn="l" defTabSz="732588" rtl="0" eaLnBrk="1" fontAlgn="auto" latinLnBrk="0" hangingPunct="1">
              <a:lnSpc>
                <a:spcPct val="100000"/>
              </a:lnSpc>
              <a:spcBef>
                <a:spcPts val="0"/>
              </a:spcBef>
              <a:spcAft>
                <a:spcPts val="0"/>
              </a:spcAft>
              <a:buClrTx/>
              <a:buSzTx/>
              <a:buFont typeface="Arial"/>
              <a:buNone/>
              <a:tabLst/>
              <a:defRPr/>
            </a:pPr>
            <a:r>
              <a:rPr lang="en-US" sz="1100" dirty="0"/>
              <a:t>Main Points:</a:t>
            </a:r>
          </a:p>
          <a:p>
            <a:pPr marL="171450" marR="0" lvl="0" indent="-171450" algn="l" defTabSz="732588" rtl="0" eaLnBrk="1" fontAlgn="auto" latinLnBrk="0" hangingPunct="1">
              <a:lnSpc>
                <a:spcPct val="100000"/>
              </a:lnSpc>
              <a:spcBef>
                <a:spcPts val="0"/>
              </a:spcBef>
              <a:spcAft>
                <a:spcPts val="0"/>
              </a:spcAft>
              <a:buClrTx/>
              <a:buSzTx/>
              <a:buFontTx/>
              <a:buChar char="-"/>
              <a:tabLst/>
              <a:defRPr/>
            </a:pPr>
            <a:r>
              <a:rPr lang="en-US" sz="1100" baseline="0" dirty="0">
                <a:solidFill>
                  <a:srgbClr val="FF0000"/>
                </a:solidFill>
              </a:rPr>
              <a:t>That’s important because these emissions are a huge part of CARB’s scoping plan.</a:t>
            </a:r>
          </a:p>
          <a:p>
            <a:pPr marL="537744" marR="0" lvl="1" indent="-171450" algn="l" defTabSz="732588" rtl="0" eaLnBrk="1" fontAlgn="auto" latinLnBrk="0" hangingPunct="1">
              <a:lnSpc>
                <a:spcPct val="100000"/>
              </a:lnSpc>
              <a:spcBef>
                <a:spcPts val="0"/>
              </a:spcBef>
              <a:spcAft>
                <a:spcPts val="0"/>
              </a:spcAft>
              <a:buClrTx/>
              <a:buSzTx/>
              <a:buFontTx/>
              <a:buChar char="-"/>
              <a:tabLst/>
              <a:defRPr/>
            </a:pPr>
            <a:r>
              <a:rPr lang="en-US" sz="1100" baseline="0" dirty="0">
                <a:solidFill>
                  <a:srgbClr val="FF0000"/>
                </a:solidFill>
              </a:rPr>
              <a:t>Over 80% </a:t>
            </a:r>
            <a:r>
              <a:rPr lang="en-US" sz="1100" dirty="0"/>
              <a:t>of the state’s current methane emissions come from dairies, landfills and wastewater.</a:t>
            </a:r>
          </a:p>
          <a:p>
            <a:pPr marL="537744" marR="0" lvl="1" indent="-171450" algn="l" defTabSz="732588" rtl="0" eaLnBrk="1" fontAlgn="auto" latinLnBrk="0" hangingPunct="1">
              <a:lnSpc>
                <a:spcPct val="100000"/>
              </a:lnSpc>
              <a:spcBef>
                <a:spcPts val="0"/>
              </a:spcBef>
              <a:spcAft>
                <a:spcPts val="0"/>
              </a:spcAft>
              <a:buClrTx/>
              <a:buSzTx/>
              <a:buFontTx/>
              <a:buChar char="-"/>
              <a:tabLst/>
              <a:defRPr/>
            </a:pPr>
            <a:r>
              <a:rPr lang="en-US" sz="1100" baseline="0" dirty="0">
                <a:solidFill>
                  <a:srgbClr val="FF0000"/>
                </a:solidFill>
              </a:rPr>
              <a:t>Capturing 40% these emissions is required by CA law SB1383 and is a key part of CARB’s scoping plan. </a:t>
            </a:r>
          </a:p>
          <a:p>
            <a:pPr marL="171450" marR="0" lvl="0" indent="-171450" algn="l" defTabSz="732588" rtl="0" eaLnBrk="1" fontAlgn="auto" latinLnBrk="0" hangingPunct="1">
              <a:lnSpc>
                <a:spcPct val="100000"/>
              </a:lnSpc>
              <a:spcBef>
                <a:spcPts val="0"/>
              </a:spcBef>
              <a:spcAft>
                <a:spcPts val="0"/>
              </a:spcAft>
              <a:buClrTx/>
              <a:buSzTx/>
              <a:buFontTx/>
              <a:buChar char="-"/>
              <a:tabLst/>
              <a:defRPr/>
            </a:pPr>
            <a:r>
              <a:rPr lang="en-US" sz="1100" baseline="0" dirty="0">
                <a:solidFill>
                  <a:srgbClr val="FF0000"/>
                </a:solidFill>
              </a:rPr>
              <a:t>RNG gives us an actionable way to meet CA’s environmental law while also harnessing that waste for clean, renewable fuel. </a:t>
            </a:r>
          </a:p>
        </p:txBody>
      </p:sp>
      <p:sp>
        <p:nvSpPr>
          <p:cNvPr id="4" name="Slide Number Placeholder 3"/>
          <p:cNvSpPr>
            <a:spLocks noGrp="1"/>
          </p:cNvSpPr>
          <p:nvPr>
            <p:ph type="sldNum" sz="quarter" idx="10"/>
          </p:nvPr>
        </p:nvSpPr>
        <p:spPr/>
        <p:txBody>
          <a:bodyPr/>
          <a:lstStyle/>
          <a:p>
            <a:fld id="{216D2A63-21F4-4E20-8C10-D042C2A3247C}" type="slidenum">
              <a:rPr lang="en-US" smtClean="0"/>
              <a:pPr/>
              <a:t>8</a:t>
            </a:fld>
            <a:endParaRPr lang="en-US" dirty="0"/>
          </a:p>
        </p:txBody>
      </p:sp>
    </p:spTree>
    <p:extLst>
      <p:ext uri="{BB962C8B-B14F-4D97-AF65-F5344CB8AC3E}">
        <p14:creationId xmlns:p14="http://schemas.microsoft.com/office/powerpoint/2010/main" val="63794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00" b="1" dirty="0"/>
              <a:t>Decarbonizing</a:t>
            </a:r>
            <a:r>
              <a:rPr lang="en-US" sz="1000" b="1" baseline="0" dirty="0"/>
              <a:t> the Pipeline:</a:t>
            </a:r>
            <a:r>
              <a:rPr lang="en-US" sz="1000" b="1" dirty="0"/>
              <a:t>  Biomethane/Renewable Natural Gas. </a:t>
            </a:r>
          </a:p>
          <a:p>
            <a:endParaRPr lang="en-US" sz="1000" dirty="0"/>
          </a:p>
          <a:p>
            <a:pPr marL="171450" indent="-171450">
              <a:buFont typeface="Arial" panose="020B0604020202020204" pitchFamily="34" charset="0"/>
              <a:buChar char="•"/>
            </a:pPr>
            <a:r>
              <a:rPr lang="en-US" sz="1000" dirty="0"/>
              <a:t>Moving from geologic to biologic gas supply. </a:t>
            </a:r>
          </a:p>
          <a:p>
            <a:pPr marL="171450" indent="-171450" defTabSz="931774">
              <a:buFont typeface="Arial" panose="020B0604020202020204" pitchFamily="34" charset="0"/>
              <a:buChar char="•"/>
              <a:defRPr/>
            </a:pPr>
            <a:r>
              <a:rPr lang="en-US" sz="1000" dirty="0"/>
              <a:t>This shows digester gas production, with the extra step of injection into the existing natural gas pipeline system and mixed with the other gas supplies.</a:t>
            </a:r>
          </a:p>
          <a:p>
            <a:pPr marL="171450" indent="-171450" defTabSz="931774">
              <a:buFont typeface="Arial" panose="020B0604020202020204" pitchFamily="34" charset="0"/>
              <a:buChar char="•"/>
              <a:defRPr/>
            </a:pPr>
            <a:r>
              <a:rPr lang="en-US" sz="1000" dirty="0"/>
              <a:t>First focus is on moving existing biological resources into the pipeline in the short- to mid- term.  The next focus is on purpose grown crops – switch grasses and algae – in the mid- to long-term.  This longer-term approach is consistent with ARB’s bio diesel pathway in the AB 32 Scoping Plan.  </a:t>
            </a:r>
          </a:p>
          <a:p>
            <a:pPr marL="171450" indent="-171450" defTabSz="931774">
              <a:buFont typeface="Arial" panose="020B0604020202020204" pitchFamily="34" charset="0"/>
              <a:buChar char="•"/>
              <a:defRPr/>
            </a:pPr>
            <a:r>
              <a:rPr lang="en-US" sz="1000" dirty="0"/>
              <a:t>Studies suggest current available biological resources – dairies, agricultural waste, woodland waste, urban waste, landfills, waste water treatment – could potentially displace 20% of our throughput.  That’s effectively 20% de-carbonization.  Currently probably</a:t>
            </a:r>
            <a:r>
              <a:rPr lang="en-US" sz="1000" baseline="0" dirty="0"/>
              <a:t> </a:t>
            </a:r>
            <a:r>
              <a:rPr lang="en-US" sz="1000" dirty="0"/>
              <a:t>5% is economic, so we have a long way to go to solve the problems of moving biogas into the pipeline.  Key problems include heat content – BTUs, constituent elements and location</a:t>
            </a:r>
          </a:p>
          <a:p>
            <a:pPr defTabSz="931774">
              <a:defRPr/>
            </a:pPr>
            <a:r>
              <a:rPr lang="en-US" sz="1000" dirty="0"/>
              <a:t>     – needed pipeline infrastructure to connect biologic supply with the pipeline system.  </a:t>
            </a:r>
          </a:p>
          <a:p>
            <a:pPr marL="171450" indent="-171450" defTabSz="931774">
              <a:buFont typeface="Arial" panose="020B0604020202020204" pitchFamily="34" charset="0"/>
              <a:buChar char="•"/>
              <a:defRPr/>
            </a:pPr>
            <a:r>
              <a:rPr lang="en-US" sz="1000" dirty="0"/>
              <a:t>Studies indicate that the longer-term pathway – purpose grown crops on non arable land</a:t>
            </a:r>
            <a:br>
              <a:rPr lang="en-US" sz="1000" dirty="0"/>
            </a:br>
            <a:r>
              <a:rPr lang="en-US" sz="1000" dirty="0"/>
              <a:t>– could also displace up to 20% of our throughput.  </a:t>
            </a:r>
          </a:p>
        </p:txBody>
      </p:sp>
      <p:sp>
        <p:nvSpPr>
          <p:cNvPr id="4" name="Slide Number Placeholder 3"/>
          <p:cNvSpPr>
            <a:spLocks noGrp="1"/>
          </p:cNvSpPr>
          <p:nvPr>
            <p:ph type="sldNum" sz="quarter" idx="10"/>
          </p:nvPr>
        </p:nvSpPr>
        <p:spPr/>
        <p:txBody>
          <a:bodyPr/>
          <a:lstStyle/>
          <a:p>
            <a:fld id="{AB3C5DA9-3374-4180-9506-076DBB0A83FA}" type="slidenum">
              <a:rPr lang="en-US" smtClean="0"/>
              <a:pPr/>
              <a:t>9</a:t>
            </a:fld>
            <a:endParaRPr lang="en-US" dirty="0"/>
          </a:p>
        </p:txBody>
      </p:sp>
    </p:spTree>
    <p:extLst>
      <p:ext uri="{BB962C8B-B14F-4D97-AF65-F5344CB8AC3E}">
        <p14:creationId xmlns:p14="http://schemas.microsoft.com/office/powerpoint/2010/main" val="363405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userDrawn="1">
            <p:ph type="subTitle" idx="1"/>
          </p:nvPr>
        </p:nvSpPr>
        <p:spPr>
          <a:xfrm>
            <a:off x="810498" y="2176192"/>
            <a:ext cx="4303305" cy="547100"/>
          </a:xfrm>
        </p:spPr>
        <p:txBody>
          <a:bodyPr>
            <a:normAutofit/>
          </a:bodyPr>
          <a:lstStyle>
            <a:lvl1pPr marL="0" indent="0" algn="l">
              <a:buNone/>
              <a:defRPr sz="2070">
                <a:solidFill>
                  <a:schemeClr val="bg1">
                    <a:lumMod val="50000"/>
                  </a:schemeClr>
                </a:solidFill>
              </a:defRPr>
            </a:lvl1pPr>
            <a:lvl2pPr marL="395598" indent="0" algn="ctr">
              <a:buNone/>
              <a:defRPr>
                <a:solidFill>
                  <a:schemeClr val="tx1">
                    <a:tint val="75000"/>
                  </a:schemeClr>
                </a:solidFill>
              </a:defRPr>
            </a:lvl2pPr>
            <a:lvl3pPr marL="791195" indent="0" algn="ctr">
              <a:buNone/>
              <a:defRPr>
                <a:solidFill>
                  <a:schemeClr val="tx1">
                    <a:tint val="75000"/>
                  </a:schemeClr>
                </a:solidFill>
              </a:defRPr>
            </a:lvl3pPr>
            <a:lvl4pPr marL="1186792" indent="0" algn="ctr">
              <a:buNone/>
              <a:defRPr>
                <a:solidFill>
                  <a:schemeClr val="tx1">
                    <a:tint val="75000"/>
                  </a:schemeClr>
                </a:solidFill>
              </a:defRPr>
            </a:lvl4pPr>
            <a:lvl5pPr marL="1582390" indent="0" algn="ctr">
              <a:buNone/>
              <a:defRPr>
                <a:solidFill>
                  <a:schemeClr val="tx1">
                    <a:tint val="75000"/>
                  </a:schemeClr>
                </a:solidFill>
              </a:defRPr>
            </a:lvl5pPr>
            <a:lvl6pPr marL="1977989" indent="0" algn="ctr">
              <a:buNone/>
              <a:defRPr>
                <a:solidFill>
                  <a:schemeClr val="tx1">
                    <a:tint val="75000"/>
                  </a:schemeClr>
                </a:solidFill>
              </a:defRPr>
            </a:lvl6pPr>
            <a:lvl7pPr marL="2373584" indent="0" algn="ctr">
              <a:buNone/>
              <a:defRPr>
                <a:solidFill>
                  <a:schemeClr val="tx1">
                    <a:tint val="75000"/>
                  </a:schemeClr>
                </a:solidFill>
              </a:defRPr>
            </a:lvl7pPr>
            <a:lvl8pPr marL="2769182" indent="0" algn="ctr">
              <a:buNone/>
              <a:defRPr>
                <a:solidFill>
                  <a:schemeClr val="tx1">
                    <a:tint val="75000"/>
                  </a:schemeClr>
                </a:solidFill>
              </a:defRPr>
            </a:lvl8pPr>
            <a:lvl9pPr marL="3164781"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userDrawn="1">
            <p:ph type="ctrTitle"/>
          </p:nvPr>
        </p:nvSpPr>
        <p:spPr>
          <a:xfrm>
            <a:off x="810722" y="1564096"/>
            <a:ext cx="4297426" cy="594425"/>
          </a:xfrm>
        </p:spPr>
        <p:txBody>
          <a:bodyPr anchor="b" anchorCtr="0">
            <a:normAutofit/>
          </a:bodyPr>
          <a:lstStyle>
            <a:lvl1pPr algn="l">
              <a:defRPr sz="3420" b="1" cap="none" baseline="0">
                <a:solidFill>
                  <a:srgbClr val="004B91"/>
                </a:solidFill>
              </a:defRPr>
            </a:lvl1pPr>
          </a:lstStyle>
          <a:p>
            <a:r>
              <a:rPr lang="en-US" dirty="0"/>
              <a:t>Click to edit Master title style</a:t>
            </a:r>
          </a:p>
        </p:txBody>
      </p:sp>
    </p:spTree>
    <p:extLst>
      <p:ext uri="{BB962C8B-B14F-4D97-AF65-F5344CB8AC3E}">
        <p14:creationId xmlns:p14="http://schemas.microsoft.com/office/powerpoint/2010/main" val="16342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7"/>
            <a:ext cx="4038600" cy="3093555"/>
          </a:xfrm>
        </p:spPr>
        <p:txBody>
          <a:bodyPr/>
          <a:lstStyle>
            <a:lvl1pPr>
              <a:defRPr sz="2430"/>
            </a:lvl1pPr>
            <a:lvl2pPr>
              <a:defRPr sz="2070"/>
            </a:lvl2pPr>
            <a:lvl3pPr>
              <a:defRPr sz="171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7"/>
            <a:ext cx="4038600" cy="3093555"/>
          </a:xfrm>
        </p:spPr>
        <p:txBody>
          <a:bodyPr/>
          <a:lstStyle>
            <a:lvl1pPr>
              <a:defRPr sz="2430"/>
            </a:lvl1pPr>
            <a:lvl2pPr>
              <a:defRPr sz="2070"/>
            </a:lvl2pPr>
            <a:lvl3pPr>
              <a:defRPr sz="171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426608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8"/>
            <a:ext cx="4040188" cy="479822"/>
          </a:xfrm>
        </p:spPr>
        <p:txBody>
          <a:bodyPr anchor="b"/>
          <a:lstStyle>
            <a:lvl1pPr marL="0" indent="0">
              <a:buNone/>
              <a:defRPr sz="2070" b="1"/>
            </a:lvl1pPr>
            <a:lvl2pPr marL="395598" indent="0">
              <a:buNone/>
              <a:defRPr sz="1710" b="1"/>
            </a:lvl2pPr>
            <a:lvl3pPr marL="791195" indent="0">
              <a:buNone/>
              <a:defRPr sz="1620" b="1"/>
            </a:lvl3pPr>
            <a:lvl4pPr marL="1186792" indent="0">
              <a:buNone/>
              <a:defRPr sz="1350" b="1"/>
            </a:lvl4pPr>
            <a:lvl5pPr marL="1582390" indent="0">
              <a:buNone/>
              <a:defRPr sz="1350" b="1"/>
            </a:lvl5pPr>
            <a:lvl6pPr marL="1977989" indent="0">
              <a:buNone/>
              <a:defRPr sz="1350" b="1"/>
            </a:lvl6pPr>
            <a:lvl7pPr marL="2373584" indent="0">
              <a:buNone/>
              <a:defRPr sz="1350" b="1"/>
            </a:lvl7pPr>
            <a:lvl8pPr marL="2769182" indent="0">
              <a:buNone/>
              <a:defRPr sz="1350" b="1"/>
            </a:lvl8pPr>
            <a:lvl9pPr marL="3164781" indent="0">
              <a:buNone/>
              <a:defRPr sz="1350" b="1"/>
            </a:lvl9pPr>
          </a:lstStyle>
          <a:p>
            <a:pPr lvl="0"/>
            <a:r>
              <a:rPr lang="en-US"/>
              <a:t>Click to edit Master text styles</a:t>
            </a:r>
          </a:p>
        </p:txBody>
      </p:sp>
      <p:sp>
        <p:nvSpPr>
          <p:cNvPr id="4" name="Content Placeholder 3"/>
          <p:cNvSpPr>
            <a:spLocks noGrp="1"/>
          </p:cNvSpPr>
          <p:nvPr>
            <p:ph sz="half" idx="2"/>
          </p:nvPr>
        </p:nvSpPr>
        <p:spPr>
          <a:xfrm>
            <a:off x="457201" y="1631157"/>
            <a:ext cx="4040188" cy="2699820"/>
          </a:xfrm>
        </p:spPr>
        <p:txBody>
          <a:bodyPr/>
          <a:lstStyle>
            <a:lvl1pPr>
              <a:defRPr sz="2070"/>
            </a:lvl1pPr>
            <a:lvl2pPr>
              <a:defRPr sz="171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8"/>
            <a:ext cx="4041775" cy="479822"/>
          </a:xfrm>
        </p:spPr>
        <p:txBody>
          <a:bodyPr anchor="b"/>
          <a:lstStyle>
            <a:lvl1pPr marL="0" indent="0">
              <a:buNone/>
              <a:defRPr sz="2070" b="1"/>
            </a:lvl1pPr>
            <a:lvl2pPr marL="395598" indent="0">
              <a:buNone/>
              <a:defRPr sz="1710" b="1"/>
            </a:lvl2pPr>
            <a:lvl3pPr marL="791195" indent="0">
              <a:buNone/>
              <a:defRPr sz="1620" b="1"/>
            </a:lvl3pPr>
            <a:lvl4pPr marL="1186792" indent="0">
              <a:buNone/>
              <a:defRPr sz="1350" b="1"/>
            </a:lvl4pPr>
            <a:lvl5pPr marL="1582390" indent="0">
              <a:buNone/>
              <a:defRPr sz="1350" b="1"/>
            </a:lvl5pPr>
            <a:lvl6pPr marL="1977989" indent="0">
              <a:buNone/>
              <a:defRPr sz="1350" b="1"/>
            </a:lvl6pPr>
            <a:lvl7pPr marL="2373584" indent="0">
              <a:buNone/>
              <a:defRPr sz="1350" b="1"/>
            </a:lvl7pPr>
            <a:lvl8pPr marL="2769182" indent="0">
              <a:buNone/>
              <a:defRPr sz="1350" b="1"/>
            </a:lvl8pPr>
            <a:lvl9pPr marL="3164781" indent="0">
              <a:buNone/>
              <a:defRPr sz="1350" b="1"/>
            </a:lvl9pPr>
          </a:lstStyle>
          <a:p>
            <a:pPr lvl="0"/>
            <a:r>
              <a:rPr lang="en-US"/>
              <a:t>Click to edit Master text styles</a:t>
            </a:r>
          </a:p>
        </p:txBody>
      </p:sp>
      <p:sp>
        <p:nvSpPr>
          <p:cNvPr id="6" name="Content Placeholder 5"/>
          <p:cNvSpPr>
            <a:spLocks noGrp="1"/>
          </p:cNvSpPr>
          <p:nvPr>
            <p:ph sz="quarter" idx="4"/>
          </p:nvPr>
        </p:nvSpPr>
        <p:spPr>
          <a:xfrm>
            <a:off x="4645033" y="1631157"/>
            <a:ext cx="4041775" cy="2699820"/>
          </a:xfrm>
        </p:spPr>
        <p:txBody>
          <a:bodyPr/>
          <a:lstStyle>
            <a:lvl1pPr>
              <a:defRPr sz="2070"/>
            </a:lvl1pPr>
            <a:lvl2pPr>
              <a:defRPr sz="171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7568260" y="4885035"/>
            <a:ext cx="1120307" cy="202304"/>
          </a:xfrm>
          <a:prstGeom prst="rect">
            <a:avLst/>
          </a:prstGeom>
        </p:spPr>
        <p:txBody>
          <a:bodyPr vert="horz" lIns="87910" tIns="43955" rIns="87910" bIns="43955" rtlCol="0" anchor="ctr"/>
          <a:lstStyle>
            <a:lvl1pPr algn="r">
              <a:defRPr sz="990">
                <a:solidFill>
                  <a:srgbClr val="615452"/>
                </a:solidFill>
                <a:latin typeface="Arial" pitchFamily="34" charset="0"/>
                <a:cs typeface="Arial" pitchFamily="34" charset="0"/>
              </a:defRPr>
            </a:lvl1pPr>
          </a:lstStyle>
          <a:p>
            <a:endParaRPr lang="en-US" dirty="0"/>
          </a:p>
        </p:txBody>
      </p:sp>
      <p:sp>
        <p:nvSpPr>
          <p:cNvPr id="11"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3695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10"/>
          </p:nvPr>
        </p:nvSpPr>
        <p:spPr>
          <a:xfrm>
            <a:off x="7568260" y="4885035"/>
            <a:ext cx="1120307" cy="202304"/>
          </a:xfrm>
          <a:prstGeom prst="rect">
            <a:avLst/>
          </a:prstGeom>
        </p:spPr>
        <p:txBody>
          <a:bodyPr vert="horz" lIns="87910" tIns="43955" rIns="87910" bIns="43955" rtlCol="0" anchor="ctr"/>
          <a:lstStyle>
            <a:lvl1pPr algn="r">
              <a:defRPr sz="990">
                <a:solidFill>
                  <a:srgbClr val="615452"/>
                </a:solidFill>
                <a:latin typeface="Arial" pitchFamily="34" charset="0"/>
                <a:cs typeface="Arial" pitchFamily="34" charset="0"/>
              </a:defRPr>
            </a:lvl1pPr>
          </a:lstStyle>
          <a:p>
            <a:endParaRPr lang="en-US" dirty="0"/>
          </a:p>
        </p:txBody>
      </p:sp>
      <p:sp>
        <p:nvSpPr>
          <p:cNvPr id="9"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4278743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68260" y="4885035"/>
            <a:ext cx="1120307" cy="202304"/>
          </a:xfrm>
          <a:prstGeom prst="rect">
            <a:avLst/>
          </a:prstGeom>
        </p:spPr>
        <p:txBody>
          <a:bodyPr vert="horz" lIns="87910" tIns="43955" rIns="87910" bIns="43955" rtlCol="0" anchor="ctr"/>
          <a:lstStyle>
            <a:lvl1pPr algn="r">
              <a:defRPr sz="990">
                <a:solidFill>
                  <a:srgbClr val="615452"/>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86364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90"/>
            <a:ext cx="3008313" cy="871538"/>
          </a:xfrm>
        </p:spPr>
        <p:txBody>
          <a:bodyPr anchor="b"/>
          <a:lstStyle>
            <a:lvl1pPr algn="l">
              <a:defRPr sz="1710" b="1"/>
            </a:lvl1pPr>
          </a:lstStyle>
          <a:p>
            <a:r>
              <a:rPr lang="en-US"/>
              <a:t>Click to edit Master title style</a:t>
            </a:r>
          </a:p>
        </p:txBody>
      </p:sp>
      <p:sp>
        <p:nvSpPr>
          <p:cNvPr id="3" name="Content Placeholder 2"/>
          <p:cNvSpPr>
            <a:spLocks noGrp="1"/>
          </p:cNvSpPr>
          <p:nvPr>
            <p:ph idx="1"/>
          </p:nvPr>
        </p:nvSpPr>
        <p:spPr>
          <a:xfrm>
            <a:off x="3575050" y="204791"/>
            <a:ext cx="5111750" cy="4326115"/>
          </a:xfrm>
        </p:spPr>
        <p:txBody>
          <a:bodyPr/>
          <a:lstStyle>
            <a:lvl1pPr>
              <a:defRPr sz="2700"/>
            </a:lvl1pPr>
            <a:lvl2pPr>
              <a:defRPr sz="2430"/>
            </a:lvl2pPr>
            <a:lvl3pPr>
              <a:defRPr sz="2070"/>
            </a:lvl3pPr>
            <a:lvl4pPr>
              <a:defRPr sz="1710"/>
            </a:lvl4pPr>
            <a:lvl5pPr>
              <a:defRPr sz="1710"/>
            </a:lvl5pPr>
            <a:lvl6pPr>
              <a:defRPr sz="1710"/>
            </a:lvl6pPr>
            <a:lvl7pPr>
              <a:defRPr sz="1710"/>
            </a:lvl7pPr>
            <a:lvl8pPr>
              <a:defRPr sz="1710"/>
            </a:lvl8pPr>
            <a:lvl9pPr>
              <a:defRPr sz="1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076326"/>
            <a:ext cx="3008313" cy="3217378"/>
          </a:xfrm>
        </p:spPr>
        <p:txBody>
          <a:bodyPr/>
          <a:lstStyle>
            <a:lvl1pPr marL="0" indent="0">
              <a:buNone/>
              <a:defRPr sz="1260"/>
            </a:lvl1pPr>
            <a:lvl2pPr marL="395598" indent="0">
              <a:buNone/>
              <a:defRPr sz="990"/>
            </a:lvl2pPr>
            <a:lvl3pPr marL="791195" indent="0">
              <a:buNone/>
              <a:defRPr sz="900"/>
            </a:lvl3pPr>
            <a:lvl4pPr marL="1186792" indent="0">
              <a:buNone/>
              <a:defRPr sz="810"/>
            </a:lvl4pPr>
            <a:lvl5pPr marL="1582390" indent="0">
              <a:buNone/>
              <a:defRPr sz="810"/>
            </a:lvl5pPr>
            <a:lvl6pPr marL="1977989" indent="0">
              <a:buNone/>
              <a:defRPr sz="810"/>
            </a:lvl6pPr>
            <a:lvl7pPr marL="2373584" indent="0">
              <a:buNone/>
              <a:defRPr sz="810"/>
            </a:lvl7pPr>
            <a:lvl8pPr marL="2769182" indent="0">
              <a:buNone/>
              <a:defRPr sz="810"/>
            </a:lvl8pPr>
            <a:lvl9pPr marL="3164781" indent="0">
              <a:buNone/>
              <a:defRPr sz="810"/>
            </a:lvl9pPr>
          </a:lstStyle>
          <a:p>
            <a:pPr lvl="0"/>
            <a:r>
              <a:rPr lang="en-US"/>
              <a:t>Click to edit Master text styles</a:t>
            </a:r>
          </a:p>
        </p:txBody>
      </p:sp>
      <p:sp>
        <p:nvSpPr>
          <p:cNvPr id="7" name="Date Placeholder 3"/>
          <p:cNvSpPr>
            <a:spLocks noGrp="1"/>
          </p:cNvSpPr>
          <p:nvPr>
            <p:ph type="dt" sz="half" idx="10"/>
          </p:nvPr>
        </p:nvSpPr>
        <p:spPr>
          <a:xfrm>
            <a:off x="7568260" y="4885035"/>
            <a:ext cx="1120307" cy="202304"/>
          </a:xfrm>
          <a:prstGeom prst="rect">
            <a:avLst/>
          </a:prstGeom>
        </p:spPr>
        <p:txBody>
          <a:bodyPr vert="horz" lIns="87910" tIns="43955" rIns="87910" bIns="43955" rtlCol="0" anchor="ctr"/>
          <a:lstStyle>
            <a:lvl1pPr algn="r">
              <a:defRPr sz="990">
                <a:solidFill>
                  <a:srgbClr val="615452"/>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825650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71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95598" indent="0">
              <a:buNone/>
              <a:defRPr sz="2430"/>
            </a:lvl2pPr>
            <a:lvl3pPr marL="791195" indent="0">
              <a:buNone/>
              <a:defRPr sz="2070"/>
            </a:lvl3pPr>
            <a:lvl4pPr marL="1186792" indent="0">
              <a:buNone/>
              <a:defRPr sz="1710"/>
            </a:lvl4pPr>
            <a:lvl5pPr marL="1582390" indent="0">
              <a:buNone/>
              <a:defRPr sz="1710"/>
            </a:lvl5pPr>
            <a:lvl6pPr marL="1977989" indent="0">
              <a:buNone/>
              <a:defRPr sz="1710"/>
            </a:lvl6pPr>
            <a:lvl7pPr marL="2373584" indent="0">
              <a:buNone/>
              <a:defRPr sz="1710"/>
            </a:lvl7pPr>
            <a:lvl8pPr marL="2769182" indent="0">
              <a:buNone/>
              <a:defRPr sz="1710"/>
            </a:lvl8pPr>
            <a:lvl9pPr marL="3164781" indent="0">
              <a:buNone/>
              <a:defRPr sz="1710"/>
            </a:lvl9pPr>
          </a:lstStyle>
          <a:p>
            <a:endParaRPr lang="en-US" dirty="0"/>
          </a:p>
        </p:txBody>
      </p:sp>
      <p:sp>
        <p:nvSpPr>
          <p:cNvPr id="4" name="Text Placeholder 3"/>
          <p:cNvSpPr>
            <a:spLocks noGrp="1"/>
          </p:cNvSpPr>
          <p:nvPr>
            <p:ph type="body" sz="half" idx="2"/>
          </p:nvPr>
        </p:nvSpPr>
        <p:spPr>
          <a:xfrm>
            <a:off x="1792288" y="4025512"/>
            <a:ext cx="5486400" cy="436049"/>
          </a:xfrm>
        </p:spPr>
        <p:txBody>
          <a:bodyPr/>
          <a:lstStyle>
            <a:lvl1pPr marL="0" indent="0">
              <a:buNone/>
              <a:defRPr sz="1260"/>
            </a:lvl1pPr>
            <a:lvl2pPr marL="395598" indent="0">
              <a:buNone/>
              <a:defRPr sz="990"/>
            </a:lvl2pPr>
            <a:lvl3pPr marL="791195" indent="0">
              <a:buNone/>
              <a:defRPr sz="900"/>
            </a:lvl3pPr>
            <a:lvl4pPr marL="1186792" indent="0">
              <a:buNone/>
              <a:defRPr sz="810"/>
            </a:lvl4pPr>
            <a:lvl5pPr marL="1582390" indent="0">
              <a:buNone/>
              <a:defRPr sz="810"/>
            </a:lvl5pPr>
            <a:lvl6pPr marL="1977989" indent="0">
              <a:buNone/>
              <a:defRPr sz="810"/>
            </a:lvl6pPr>
            <a:lvl7pPr marL="2373584" indent="0">
              <a:buNone/>
              <a:defRPr sz="810"/>
            </a:lvl7pPr>
            <a:lvl8pPr marL="2769182" indent="0">
              <a:buNone/>
              <a:defRPr sz="810"/>
            </a:lvl8pPr>
            <a:lvl9pPr marL="3164781" indent="0">
              <a:buNone/>
              <a:defRPr sz="810"/>
            </a:lvl9pPr>
          </a:lstStyle>
          <a:p>
            <a:pPr lvl="0"/>
            <a:r>
              <a:rPr lang="en-US"/>
              <a:t>Click to edit Master text styles</a:t>
            </a:r>
          </a:p>
        </p:txBody>
      </p:sp>
      <p:sp>
        <p:nvSpPr>
          <p:cNvPr id="7" name="Date Placeholder 3"/>
          <p:cNvSpPr>
            <a:spLocks noGrp="1"/>
          </p:cNvSpPr>
          <p:nvPr>
            <p:ph type="dt" sz="half" idx="10"/>
          </p:nvPr>
        </p:nvSpPr>
        <p:spPr>
          <a:xfrm>
            <a:off x="7568260" y="4885035"/>
            <a:ext cx="1120307" cy="202304"/>
          </a:xfrm>
          <a:prstGeom prst="rect">
            <a:avLst/>
          </a:prstGeom>
        </p:spPr>
        <p:txBody>
          <a:bodyPr vert="horz" lIns="87910" tIns="43955" rIns="87910" bIns="43955" rtlCol="0" anchor="ctr"/>
          <a:lstStyle>
            <a:lvl1pPr algn="r">
              <a:defRPr sz="990">
                <a:solidFill>
                  <a:srgbClr val="615452"/>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19675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1600" y="278608"/>
            <a:ext cx="6346825" cy="532210"/>
          </a:xfrm>
        </p:spPr>
        <p:txBody>
          <a:bodyPr/>
          <a:lstStyle/>
          <a:p>
            <a:r>
              <a:rPr lang="en-US"/>
              <a:t>Click to edit Master title style</a:t>
            </a:r>
          </a:p>
        </p:txBody>
      </p:sp>
      <p:sp>
        <p:nvSpPr>
          <p:cNvPr id="3" name="Text Placeholder 2"/>
          <p:cNvSpPr>
            <a:spLocks noGrp="1"/>
          </p:cNvSpPr>
          <p:nvPr>
            <p:ph type="body" sz="half" idx="1"/>
          </p:nvPr>
        </p:nvSpPr>
        <p:spPr>
          <a:xfrm>
            <a:off x="381000" y="120015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20015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fld id="{7F4451E7-3C43-4FB9-8D36-CC2838AFDE54}" type="datetime1">
              <a:rPr lang="en-US"/>
              <a:pPr>
                <a:defRPr/>
              </a:pPr>
              <a:t>4/4/2019</a:t>
            </a:fld>
            <a:endParaRPr lang="en-US" dirty="0"/>
          </a:p>
        </p:txBody>
      </p:sp>
      <p:sp>
        <p:nvSpPr>
          <p:cNvPr id="6" name="Rectangle 42"/>
          <p:cNvSpPr>
            <a:spLocks noGrp="1" noChangeArrowheads="1"/>
          </p:cNvSpPr>
          <p:nvPr>
            <p:ph type="sldNum" sz="quarter" idx="11"/>
          </p:nvPr>
        </p:nvSpPr>
        <p:spPr>
          <a:ln/>
        </p:spPr>
        <p:txBody>
          <a:bodyPr/>
          <a:lstStyle>
            <a:lvl1pPr>
              <a:defRPr/>
            </a:lvl1pPr>
          </a:lstStyle>
          <a:p>
            <a:pPr>
              <a:defRPr/>
            </a:pPr>
            <a:fld id="{A042542F-86B4-4458-9434-23EA25467BB4}" type="slidenum">
              <a:rPr lang="en-US"/>
              <a:pPr>
                <a:defRPr/>
              </a:pPr>
              <a:t>‹#›</a:t>
            </a:fld>
            <a:endParaRPr lang="en-US" dirty="0"/>
          </a:p>
        </p:txBody>
      </p:sp>
    </p:spTree>
    <p:extLst>
      <p:ext uri="{BB962C8B-B14F-4D97-AF65-F5344CB8AC3E}">
        <p14:creationId xmlns:p14="http://schemas.microsoft.com/office/powerpoint/2010/main" val="36806876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585298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Rectangle 6"/>
          <p:cNvSpPr/>
          <p:nvPr userDrawn="1"/>
        </p:nvSpPr>
        <p:spPr>
          <a:xfrm>
            <a:off x="9" y="4033157"/>
            <a:ext cx="1923143" cy="111034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40" dirty="0"/>
          </a:p>
        </p:txBody>
      </p:sp>
    </p:spTree>
    <p:extLst>
      <p:ext uri="{BB962C8B-B14F-4D97-AF65-F5344CB8AC3E}">
        <p14:creationId xmlns:p14="http://schemas.microsoft.com/office/powerpoint/2010/main" val="26593645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tx1">
                    <a:lumMod val="65000"/>
                    <a:lumOff val="35000"/>
                  </a:schemeClr>
                </a:solidFill>
              </a:defRPr>
            </a:lvl1pPr>
            <a:lvl2pPr marL="642846" indent="-247249">
              <a:spcBef>
                <a:spcPts val="1200"/>
              </a:spcBef>
              <a:buFont typeface="Arial" charset="0"/>
              <a:buChar char="•"/>
              <a:defRPr sz="2000">
                <a:solidFill>
                  <a:schemeClr val="tx1">
                    <a:lumMod val="65000"/>
                    <a:lumOff val="35000"/>
                  </a:schemeClr>
                </a:solidFill>
              </a:defRPr>
            </a:lvl2pPr>
            <a:lvl3pPr marL="988994" indent="-197798">
              <a:spcBef>
                <a:spcPts val="1200"/>
              </a:spcBef>
              <a:buFont typeface="Arial" charset="0"/>
              <a:buChar char="•"/>
              <a:defRPr sz="1800">
                <a:solidFill>
                  <a:schemeClr val="tx1">
                    <a:lumMod val="65000"/>
                    <a:lumOff val="35000"/>
                  </a:schemeClr>
                </a:solidFill>
              </a:defRPr>
            </a:lvl3pPr>
            <a:lvl4pPr marL="1384592" indent="-197798">
              <a:spcBef>
                <a:spcPts val="1200"/>
              </a:spcBef>
              <a:buFont typeface="Arial" charset="0"/>
              <a:buChar char="•"/>
              <a:defRPr sz="1400">
                <a:solidFill>
                  <a:schemeClr val="tx1">
                    <a:lumMod val="65000"/>
                    <a:lumOff val="35000"/>
                  </a:schemeClr>
                </a:solidFill>
              </a:defRPr>
            </a:lvl4pPr>
            <a:lvl5pPr marL="1780189" indent="-197798">
              <a:spcBef>
                <a:spcPts val="1200"/>
              </a:spcBef>
              <a:buFont typeface="Arial" charset="0"/>
              <a:buChar char="•"/>
              <a:defRPr sz="14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tx1">
                    <a:lumMod val="65000"/>
                    <a:lumOff val="35000"/>
                  </a:schemeClr>
                </a:solidFill>
                <a:latin typeface="Arial" charset="0"/>
                <a:ea typeface="Arial" charset="0"/>
                <a:cs typeface="Arial" charset="0"/>
              </a:rPr>
              <a:pPr algn="r"/>
              <a:t>‹#›</a:t>
            </a:fld>
            <a:endParaRPr lang="en-US" sz="800"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230305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bg1"/>
                </a:solidFill>
              </a:defRPr>
            </a:lvl1pPr>
            <a:lvl2pPr marL="642846" indent="-247249">
              <a:spcBef>
                <a:spcPts val="1200"/>
              </a:spcBef>
              <a:buFont typeface="Arial" charset="0"/>
              <a:buChar char="•"/>
              <a:defRPr sz="2000">
                <a:solidFill>
                  <a:schemeClr val="bg1"/>
                </a:solidFill>
              </a:defRPr>
            </a:lvl2pPr>
            <a:lvl3pPr marL="988994" indent="-197798">
              <a:spcBef>
                <a:spcPts val="1200"/>
              </a:spcBef>
              <a:buFont typeface="Arial" charset="0"/>
              <a:buChar char="•"/>
              <a:defRPr sz="1800">
                <a:solidFill>
                  <a:schemeClr val="bg1"/>
                </a:solidFill>
              </a:defRPr>
            </a:lvl3pPr>
            <a:lvl4pPr marL="1384592" indent="-197798">
              <a:spcBef>
                <a:spcPts val="1200"/>
              </a:spcBef>
              <a:buFont typeface="Arial" charset="0"/>
              <a:buChar char="•"/>
              <a:defRPr sz="1400">
                <a:solidFill>
                  <a:schemeClr val="bg1"/>
                </a:solidFill>
              </a:defRPr>
            </a:lvl4pPr>
            <a:lvl5pPr marL="1780189" indent="-197798">
              <a:spcBef>
                <a:spcPts val="1200"/>
              </a:spcBef>
              <a:buFont typeface="Arial"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bg1"/>
                </a:solidFill>
                <a:latin typeface="Arial" charset="0"/>
                <a:ea typeface="Arial" charset="0"/>
                <a:cs typeface="Arial" charset="0"/>
              </a:rPr>
              <a:pPr algn="r"/>
              <a:t>‹#›</a:t>
            </a:fld>
            <a:endParaRPr lang="en-US" sz="800" dirty="0">
              <a:solidFill>
                <a:schemeClr val="bg1"/>
              </a:solidFill>
              <a:latin typeface="Arial" charset="0"/>
              <a:ea typeface="Arial" charset="0"/>
              <a:cs typeface="Arial"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bg1"/>
                </a:solidFill>
              </a:defRPr>
            </a:lvl1pPr>
            <a:lvl2pPr marL="642846" indent="-247249">
              <a:spcBef>
                <a:spcPts val="1200"/>
              </a:spcBef>
              <a:buFont typeface="Arial" charset="0"/>
              <a:buChar char="•"/>
              <a:defRPr sz="2000">
                <a:solidFill>
                  <a:schemeClr val="bg1"/>
                </a:solidFill>
              </a:defRPr>
            </a:lvl2pPr>
            <a:lvl3pPr marL="988994" indent="-197798">
              <a:spcBef>
                <a:spcPts val="1200"/>
              </a:spcBef>
              <a:buFont typeface="Arial" charset="0"/>
              <a:buChar char="•"/>
              <a:defRPr sz="1800">
                <a:solidFill>
                  <a:schemeClr val="bg1"/>
                </a:solidFill>
              </a:defRPr>
            </a:lvl3pPr>
            <a:lvl4pPr marL="1384592" indent="-197798">
              <a:spcBef>
                <a:spcPts val="1200"/>
              </a:spcBef>
              <a:buFont typeface="Arial" charset="0"/>
              <a:buChar char="•"/>
              <a:defRPr sz="1400">
                <a:solidFill>
                  <a:schemeClr val="bg1"/>
                </a:solidFill>
              </a:defRPr>
            </a:lvl4pPr>
            <a:lvl5pPr marL="1780189" indent="-197798">
              <a:spcBef>
                <a:spcPts val="1200"/>
              </a:spcBef>
              <a:buFont typeface="Arial"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bg1"/>
                </a:solidFill>
                <a:latin typeface="Arial" charset="0"/>
                <a:ea typeface="Arial" charset="0"/>
                <a:cs typeface="Arial" charset="0"/>
              </a:rPr>
              <a:pPr algn="r"/>
              <a:t>‹#›</a:t>
            </a:fld>
            <a:endParaRPr lang="en-US" sz="800" dirty="0">
              <a:solidFill>
                <a:schemeClr val="bg1"/>
              </a:solidFill>
              <a:latin typeface="Arial" charset="0"/>
              <a:ea typeface="Arial" charset="0"/>
              <a:cs typeface="Arial" charset="0"/>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bg1"/>
                </a:solidFill>
              </a:defRPr>
            </a:lvl1pPr>
            <a:lvl2pPr marL="642846" indent="-247249">
              <a:spcBef>
                <a:spcPts val="1200"/>
              </a:spcBef>
              <a:buFont typeface="Arial" charset="0"/>
              <a:buChar char="•"/>
              <a:defRPr sz="2000">
                <a:solidFill>
                  <a:schemeClr val="bg1"/>
                </a:solidFill>
              </a:defRPr>
            </a:lvl2pPr>
            <a:lvl3pPr marL="988994" indent="-197798">
              <a:spcBef>
                <a:spcPts val="1200"/>
              </a:spcBef>
              <a:buFont typeface="Arial" charset="0"/>
              <a:buChar char="•"/>
              <a:defRPr sz="1800">
                <a:solidFill>
                  <a:schemeClr val="bg1"/>
                </a:solidFill>
              </a:defRPr>
            </a:lvl3pPr>
            <a:lvl4pPr marL="1384592" indent="-197798">
              <a:spcBef>
                <a:spcPts val="1200"/>
              </a:spcBef>
              <a:buFont typeface="Arial" charset="0"/>
              <a:buChar char="•"/>
              <a:defRPr sz="1400">
                <a:solidFill>
                  <a:schemeClr val="bg1"/>
                </a:solidFill>
              </a:defRPr>
            </a:lvl4pPr>
            <a:lvl5pPr marL="1780189" indent="-197798">
              <a:spcBef>
                <a:spcPts val="1200"/>
              </a:spcBef>
              <a:buFont typeface="Arial"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bg1"/>
                </a:solidFill>
                <a:latin typeface="Arial" charset="0"/>
                <a:ea typeface="Arial" charset="0"/>
                <a:cs typeface="Arial" charset="0"/>
              </a:rPr>
              <a:pPr algn="r"/>
              <a:t>‹#›</a:t>
            </a:fld>
            <a:endParaRPr lang="en-US" sz="800" dirty="0">
              <a:solidFill>
                <a:schemeClr val="bg1"/>
              </a:solidFill>
              <a:latin typeface="Arial" charset="0"/>
              <a:ea typeface="Arial" charset="0"/>
              <a:cs typeface="Arial" charset="0"/>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bg1"/>
                </a:solidFill>
              </a:defRPr>
            </a:lvl1pPr>
            <a:lvl2pPr marL="642846" indent="-247249">
              <a:spcBef>
                <a:spcPts val="1200"/>
              </a:spcBef>
              <a:buFont typeface="Arial" charset="0"/>
              <a:buChar char="•"/>
              <a:defRPr sz="2000">
                <a:solidFill>
                  <a:schemeClr val="bg1"/>
                </a:solidFill>
              </a:defRPr>
            </a:lvl2pPr>
            <a:lvl3pPr marL="988994" indent="-197798">
              <a:spcBef>
                <a:spcPts val="1200"/>
              </a:spcBef>
              <a:buFont typeface="Arial" charset="0"/>
              <a:buChar char="•"/>
              <a:defRPr sz="1800">
                <a:solidFill>
                  <a:schemeClr val="bg1"/>
                </a:solidFill>
              </a:defRPr>
            </a:lvl3pPr>
            <a:lvl4pPr marL="1384592" indent="-197798">
              <a:spcBef>
                <a:spcPts val="1200"/>
              </a:spcBef>
              <a:buFont typeface="Arial" charset="0"/>
              <a:buChar char="•"/>
              <a:defRPr sz="1400">
                <a:solidFill>
                  <a:schemeClr val="bg1"/>
                </a:solidFill>
              </a:defRPr>
            </a:lvl4pPr>
            <a:lvl5pPr marL="1780189" indent="-197798">
              <a:spcBef>
                <a:spcPts val="1200"/>
              </a:spcBef>
              <a:buFont typeface="Arial"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tx1">
                    <a:lumMod val="65000"/>
                    <a:lumOff val="35000"/>
                  </a:schemeClr>
                </a:solidFill>
                <a:latin typeface="Arial" charset="0"/>
                <a:ea typeface="Arial" charset="0"/>
                <a:cs typeface="Arial" charset="0"/>
              </a:rPr>
              <a:pPr algn="r"/>
              <a:t>‹#›</a:t>
            </a:fld>
            <a:endParaRPr lang="en-US" sz="800" dirty="0">
              <a:solidFill>
                <a:schemeClr val="tx1">
                  <a:lumMod val="65000"/>
                  <a:lumOff val="35000"/>
                </a:schemeClr>
              </a:solidFill>
              <a:latin typeface="Arial" charset="0"/>
              <a:ea typeface="Arial" charset="0"/>
              <a:cs typeface="Arial" charset="0"/>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bg1"/>
                </a:solidFill>
              </a:defRPr>
            </a:lvl1pPr>
            <a:lvl2pPr marL="642846" indent="-247249">
              <a:spcBef>
                <a:spcPts val="1200"/>
              </a:spcBef>
              <a:buFont typeface="Arial" charset="0"/>
              <a:buChar char="•"/>
              <a:defRPr sz="2000">
                <a:solidFill>
                  <a:schemeClr val="bg1"/>
                </a:solidFill>
              </a:defRPr>
            </a:lvl2pPr>
            <a:lvl3pPr marL="988994" indent="-197798">
              <a:spcBef>
                <a:spcPts val="1200"/>
              </a:spcBef>
              <a:buFont typeface="Arial" charset="0"/>
              <a:buChar char="•"/>
              <a:defRPr sz="1800">
                <a:solidFill>
                  <a:schemeClr val="bg1"/>
                </a:solidFill>
              </a:defRPr>
            </a:lvl3pPr>
            <a:lvl4pPr marL="1384592" indent="-197798">
              <a:spcBef>
                <a:spcPts val="1200"/>
              </a:spcBef>
              <a:buFont typeface="Arial" charset="0"/>
              <a:buChar char="•"/>
              <a:defRPr sz="1400">
                <a:solidFill>
                  <a:schemeClr val="bg1"/>
                </a:solidFill>
              </a:defRPr>
            </a:lvl4pPr>
            <a:lvl5pPr marL="1780189" indent="-197798">
              <a:spcBef>
                <a:spcPts val="1200"/>
              </a:spcBef>
              <a:buFont typeface="Arial"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tx1">
                    <a:lumMod val="65000"/>
                    <a:lumOff val="35000"/>
                  </a:schemeClr>
                </a:solidFill>
                <a:latin typeface="Arial" charset="0"/>
                <a:ea typeface="Arial" charset="0"/>
                <a:cs typeface="Arial" charset="0"/>
              </a:rPr>
              <a:pPr algn="r"/>
              <a:t>‹#›</a:t>
            </a:fld>
            <a:endParaRPr lang="en-US" sz="800" dirty="0">
              <a:solidFill>
                <a:schemeClr val="tx1">
                  <a:lumMod val="65000"/>
                  <a:lumOff val="35000"/>
                </a:schemeClr>
              </a:solidFill>
              <a:latin typeface="Arial" charset="0"/>
              <a:ea typeface="Arial" charset="0"/>
              <a:cs typeface="Arial" charset="0"/>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7" y="369796"/>
            <a:ext cx="8229600" cy="721537"/>
          </a:xfrm>
        </p:spPr>
        <p:txBody>
          <a:bodyPr lIns="0" tIns="0" rIns="0" bIns="0" anchor="t">
            <a:noAutofit/>
          </a:bodyPr>
          <a:lstStyle>
            <a:lvl1pPr>
              <a:defRPr sz="2800" cap="none" spc="-1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4717" y="1257004"/>
            <a:ext cx="8229600" cy="3268016"/>
          </a:xfrm>
        </p:spPr>
        <p:txBody>
          <a:bodyPr lIns="0" tIns="0" rIns="0" bIns="0">
            <a:noAutofit/>
          </a:bodyPr>
          <a:lstStyle>
            <a:lvl1pPr marL="0" indent="0">
              <a:spcBef>
                <a:spcPts val="1200"/>
              </a:spcBef>
              <a:buNone/>
              <a:defRPr sz="2000">
                <a:solidFill>
                  <a:schemeClr val="bg1"/>
                </a:solidFill>
              </a:defRPr>
            </a:lvl1pPr>
            <a:lvl2pPr marL="642846" indent="-247249">
              <a:spcBef>
                <a:spcPts val="1200"/>
              </a:spcBef>
              <a:buFont typeface="Arial" charset="0"/>
              <a:buChar char="•"/>
              <a:defRPr sz="2000">
                <a:solidFill>
                  <a:schemeClr val="bg1"/>
                </a:solidFill>
              </a:defRPr>
            </a:lvl2pPr>
            <a:lvl3pPr marL="988994" indent="-197798">
              <a:spcBef>
                <a:spcPts val="1200"/>
              </a:spcBef>
              <a:buFont typeface="Arial" charset="0"/>
              <a:buChar char="•"/>
              <a:defRPr sz="1800">
                <a:solidFill>
                  <a:schemeClr val="bg1"/>
                </a:solidFill>
              </a:defRPr>
            </a:lvl3pPr>
            <a:lvl4pPr marL="1384592" indent="-197798">
              <a:spcBef>
                <a:spcPts val="1200"/>
              </a:spcBef>
              <a:buFont typeface="Arial" charset="0"/>
              <a:buChar char="•"/>
              <a:defRPr sz="1400">
                <a:solidFill>
                  <a:schemeClr val="bg1"/>
                </a:solidFill>
              </a:defRPr>
            </a:lvl4pPr>
            <a:lvl5pPr marL="1780189" indent="-197798">
              <a:spcBef>
                <a:spcPts val="1200"/>
              </a:spcBef>
              <a:buFont typeface="Arial"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377004" y="4746449"/>
            <a:ext cx="474625" cy="160984"/>
          </a:xfrm>
          <a:prstGeom prst="rect">
            <a:avLst/>
          </a:prstGeom>
          <a:noFill/>
        </p:spPr>
        <p:txBody>
          <a:bodyPr wrap="none" lIns="0" tIns="0" rIns="0" bIns="0" rtlCol="0" anchor="b">
            <a:noAutofit/>
          </a:bodyPr>
          <a:lstStyle/>
          <a:p>
            <a:pPr algn="r"/>
            <a:fld id="{AAB7EF8B-9F1A-914E-8864-1D0D5505BC92}" type="slidenum">
              <a:rPr lang="en-US" sz="800" smtClean="0">
                <a:solidFill>
                  <a:schemeClr val="bg1"/>
                </a:solidFill>
                <a:latin typeface="Arial" charset="0"/>
                <a:ea typeface="Arial" charset="0"/>
                <a:cs typeface="Arial" charset="0"/>
              </a:rPr>
              <a:pPr algn="r"/>
              <a:t>‹#›</a:t>
            </a:fld>
            <a:endParaRPr lang="en-US" sz="800" dirty="0">
              <a:solidFill>
                <a:schemeClr val="bg1"/>
              </a:solidFill>
              <a:latin typeface="Arial" charset="0"/>
              <a:ea typeface="Arial" charset="0"/>
              <a:cs typeface="Arial" charset="0"/>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63548"/>
            <a:ext cx="7772400" cy="1021557"/>
          </a:xfrm>
        </p:spPr>
        <p:txBody>
          <a:bodyPr anchor="t"/>
          <a:lstStyle>
            <a:lvl1pPr algn="l">
              <a:defRPr sz="3420" b="1" cap="all"/>
            </a:lvl1pPr>
          </a:lstStyle>
          <a:p>
            <a:r>
              <a:rPr lang="en-US"/>
              <a:t>Click to edit Master title style</a:t>
            </a:r>
          </a:p>
        </p:txBody>
      </p:sp>
      <p:sp>
        <p:nvSpPr>
          <p:cNvPr id="3" name="Text Placeholder 2"/>
          <p:cNvSpPr>
            <a:spLocks noGrp="1"/>
          </p:cNvSpPr>
          <p:nvPr>
            <p:ph type="body" idx="1"/>
          </p:nvPr>
        </p:nvSpPr>
        <p:spPr>
          <a:xfrm>
            <a:off x="722313" y="2038402"/>
            <a:ext cx="7772400" cy="1125140"/>
          </a:xfrm>
        </p:spPr>
        <p:txBody>
          <a:bodyPr anchor="b"/>
          <a:lstStyle>
            <a:lvl1pPr marL="0" indent="0">
              <a:buNone/>
              <a:defRPr sz="1710">
                <a:solidFill>
                  <a:schemeClr val="tx1">
                    <a:tint val="75000"/>
                  </a:schemeClr>
                </a:solidFill>
              </a:defRPr>
            </a:lvl1pPr>
            <a:lvl2pPr marL="395598" indent="0">
              <a:buNone/>
              <a:defRPr sz="1620">
                <a:solidFill>
                  <a:schemeClr val="tx1">
                    <a:tint val="75000"/>
                  </a:schemeClr>
                </a:solidFill>
              </a:defRPr>
            </a:lvl2pPr>
            <a:lvl3pPr marL="791195" indent="0">
              <a:buNone/>
              <a:defRPr sz="1350">
                <a:solidFill>
                  <a:schemeClr val="tx1">
                    <a:tint val="75000"/>
                  </a:schemeClr>
                </a:solidFill>
              </a:defRPr>
            </a:lvl3pPr>
            <a:lvl4pPr marL="1186792" indent="0">
              <a:buNone/>
              <a:defRPr sz="1260">
                <a:solidFill>
                  <a:schemeClr val="tx1">
                    <a:tint val="75000"/>
                  </a:schemeClr>
                </a:solidFill>
              </a:defRPr>
            </a:lvl4pPr>
            <a:lvl5pPr marL="1582390" indent="0">
              <a:buNone/>
              <a:defRPr sz="1260">
                <a:solidFill>
                  <a:schemeClr val="tx1">
                    <a:tint val="75000"/>
                  </a:schemeClr>
                </a:solidFill>
              </a:defRPr>
            </a:lvl5pPr>
            <a:lvl6pPr marL="1977989" indent="0">
              <a:buNone/>
              <a:defRPr sz="1260">
                <a:solidFill>
                  <a:schemeClr val="tx1">
                    <a:tint val="75000"/>
                  </a:schemeClr>
                </a:solidFill>
              </a:defRPr>
            </a:lvl6pPr>
            <a:lvl7pPr marL="2373584" indent="0">
              <a:buNone/>
              <a:defRPr sz="1260">
                <a:solidFill>
                  <a:schemeClr val="tx1">
                    <a:tint val="75000"/>
                  </a:schemeClr>
                </a:solidFill>
              </a:defRPr>
            </a:lvl7pPr>
            <a:lvl8pPr marL="2769182" indent="0">
              <a:buNone/>
              <a:defRPr sz="1260">
                <a:solidFill>
                  <a:schemeClr val="tx1">
                    <a:tint val="75000"/>
                  </a:schemeClr>
                </a:solidFill>
              </a:defRPr>
            </a:lvl8pPr>
            <a:lvl9pPr marL="3164781" indent="0">
              <a:buNone/>
              <a:defRPr sz="126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1"/>
          </p:nvPr>
        </p:nvSpPr>
        <p:spPr>
          <a:xfrm>
            <a:off x="4141200" y="4885035"/>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42536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0233"/>
            <a:ext cx="8229600" cy="721537"/>
          </a:xfrm>
          <a:prstGeom prst="rect">
            <a:avLst/>
          </a:prstGeom>
        </p:spPr>
        <p:txBody>
          <a:bodyPr vert="horz" lIns="87910" tIns="43955" rIns="87910" bIns="43955" rtlCol="0" anchor="ctr">
            <a:normAutofit/>
          </a:bodyPr>
          <a:lstStyle/>
          <a:p>
            <a:r>
              <a:rPr lang="en-US" dirty="0"/>
              <a:t>Click to edit Master title style</a:t>
            </a:r>
          </a:p>
        </p:txBody>
      </p:sp>
      <p:sp>
        <p:nvSpPr>
          <p:cNvPr id="3" name="Text Placeholder 2"/>
          <p:cNvSpPr>
            <a:spLocks noGrp="1"/>
          </p:cNvSpPr>
          <p:nvPr>
            <p:ph type="body" idx="1"/>
          </p:nvPr>
        </p:nvSpPr>
        <p:spPr>
          <a:xfrm>
            <a:off x="457200" y="1077870"/>
            <a:ext cx="8229600" cy="3208382"/>
          </a:xfrm>
          <a:prstGeom prst="rect">
            <a:avLst/>
          </a:prstGeom>
        </p:spPr>
        <p:txBody>
          <a:bodyPr vert="horz" lIns="87910" tIns="43955" rIns="87910" bIns="4395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40467" y="4851429"/>
            <a:ext cx="1120307" cy="202304"/>
          </a:xfrm>
          <a:prstGeom prst="rect">
            <a:avLst/>
          </a:prstGeom>
        </p:spPr>
        <p:txBody>
          <a:bodyPr vert="horz" lIns="87910" tIns="43955" rIns="87910" bIns="43955" rtlCol="0" anchor="ctr"/>
          <a:lstStyle>
            <a:lvl1pPr algn="r">
              <a:defRPr sz="990">
                <a:solidFill>
                  <a:srgbClr val="615452"/>
                </a:solidFill>
                <a:latin typeface="Arial" pitchFamily="34" charset="0"/>
                <a:cs typeface="Arial" pitchFamily="34" charset="0"/>
              </a:defRPr>
            </a:lvl1pPr>
          </a:lstStyle>
          <a:p>
            <a:pPr defTabSz="395598"/>
            <a:endParaRPr lang="en-US" dirty="0"/>
          </a:p>
        </p:txBody>
      </p:sp>
      <p:sp>
        <p:nvSpPr>
          <p:cNvPr id="6" name="Slide Number Placeholder 5"/>
          <p:cNvSpPr>
            <a:spLocks noGrp="1"/>
          </p:cNvSpPr>
          <p:nvPr>
            <p:ph type="sldNum" sz="quarter" idx="4"/>
          </p:nvPr>
        </p:nvSpPr>
        <p:spPr>
          <a:xfrm>
            <a:off x="4344151" y="4840139"/>
            <a:ext cx="861600" cy="202304"/>
          </a:xfrm>
          <a:prstGeom prst="rect">
            <a:avLst/>
          </a:prstGeom>
        </p:spPr>
        <p:txBody>
          <a:bodyPr vert="horz" lIns="87910" tIns="43955" rIns="87910" bIns="43955" rtlCol="0" anchor="ctr"/>
          <a:lstStyle>
            <a:lvl1pPr algn="ctr">
              <a:defRPr sz="990">
                <a:solidFill>
                  <a:srgbClr val="615452"/>
                </a:solidFill>
                <a:latin typeface="Arial" pitchFamily="34" charset="0"/>
                <a:cs typeface="Arial" pitchFamily="34" charset="0"/>
              </a:defRPr>
            </a:lvl1pPr>
          </a:lstStyle>
          <a:p>
            <a:pPr defTabSz="395598"/>
            <a:fld id="{72410227-0A74-4DD0-97A1-EFCFB8B7378B}" type="slidenum">
              <a:rPr lang="en-US" smtClean="0"/>
              <a:pPr defTabSz="395598"/>
              <a:t>‹#›</a:t>
            </a:fld>
            <a:endParaRPr lang="en-US" dirty="0"/>
          </a:p>
        </p:txBody>
      </p:sp>
    </p:spTree>
    <p:extLst>
      <p:ext uri="{BB962C8B-B14F-4D97-AF65-F5344CB8AC3E}">
        <p14:creationId xmlns:p14="http://schemas.microsoft.com/office/powerpoint/2010/main" val="7456944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26" r:id="rId3"/>
    <p:sldLayoutId id="2147483827" r:id="rId4"/>
    <p:sldLayoutId id="2147483831" r:id="rId5"/>
    <p:sldLayoutId id="2147483828" r:id="rId6"/>
    <p:sldLayoutId id="2147483829" r:id="rId7"/>
    <p:sldLayoutId id="2147483830"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25" r:id="rId18"/>
  </p:sldLayoutIdLst>
  <p:hf hdr="0" ftr="0" dt="0"/>
  <p:txStyles>
    <p:titleStyle>
      <a:lvl1pPr algn="l" defTabSz="791195" rtl="0" eaLnBrk="1" latinLnBrk="0" hangingPunct="1">
        <a:spcBef>
          <a:spcPct val="0"/>
        </a:spcBef>
        <a:buNone/>
        <a:defRPr sz="2970" b="1" kern="1200">
          <a:solidFill>
            <a:schemeClr val="tx2"/>
          </a:solidFill>
          <a:latin typeface="Arial" pitchFamily="34" charset="0"/>
          <a:ea typeface="+mj-ea"/>
          <a:cs typeface="Arial" pitchFamily="34" charset="0"/>
        </a:defRPr>
      </a:lvl1pPr>
    </p:titleStyle>
    <p:bodyStyle>
      <a:lvl1pPr marL="296698" indent="-296698" algn="l" defTabSz="791195" rtl="0" eaLnBrk="1" latinLnBrk="0" hangingPunct="1">
        <a:spcBef>
          <a:spcPct val="20000"/>
        </a:spcBef>
        <a:buClr>
          <a:schemeClr val="tx2"/>
        </a:buClr>
        <a:buSzPct val="100000"/>
        <a:buFont typeface="Arial" pitchFamily="34" charset="0"/>
        <a:buChar char="»"/>
        <a:defRPr sz="2700" kern="1200">
          <a:solidFill>
            <a:srgbClr val="615452"/>
          </a:solidFill>
          <a:latin typeface="Arial" pitchFamily="34" charset="0"/>
          <a:ea typeface="+mn-ea"/>
          <a:cs typeface="Arial" pitchFamily="34" charset="0"/>
        </a:defRPr>
      </a:lvl1pPr>
      <a:lvl2pPr marL="642846" indent="-247249" algn="l" defTabSz="791195" rtl="0" eaLnBrk="1" latinLnBrk="0" hangingPunct="1">
        <a:spcBef>
          <a:spcPct val="20000"/>
        </a:spcBef>
        <a:buClr>
          <a:schemeClr val="tx2"/>
        </a:buClr>
        <a:buFont typeface="Wingdings" pitchFamily="2" charset="2"/>
        <a:buChar char="§"/>
        <a:defRPr sz="2430" kern="1200">
          <a:solidFill>
            <a:srgbClr val="615452"/>
          </a:solidFill>
          <a:latin typeface="Arial" pitchFamily="34" charset="0"/>
          <a:ea typeface="+mn-ea"/>
          <a:cs typeface="Arial" pitchFamily="34" charset="0"/>
        </a:defRPr>
      </a:lvl2pPr>
      <a:lvl3pPr marL="988994" indent="-197798" algn="l" defTabSz="791195" rtl="0" eaLnBrk="1" latinLnBrk="0" hangingPunct="1">
        <a:spcBef>
          <a:spcPct val="20000"/>
        </a:spcBef>
        <a:buClr>
          <a:schemeClr val="tx2"/>
        </a:buClr>
        <a:buFont typeface="Arial" pitchFamily="34" charset="0"/>
        <a:buChar char="•"/>
        <a:defRPr sz="2070" kern="1200">
          <a:solidFill>
            <a:srgbClr val="615452"/>
          </a:solidFill>
          <a:latin typeface="Arial" pitchFamily="34" charset="0"/>
          <a:ea typeface="+mn-ea"/>
          <a:cs typeface="Arial" pitchFamily="34" charset="0"/>
        </a:defRPr>
      </a:lvl3pPr>
      <a:lvl4pPr marL="1384592" indent="-197798" algn="l" defTabSz="791195" rtl="0" eaLnBrk="1" latinLnBrk="0" hangingPunct="1">
        <a:spcBef>
          <a:spcPct val="20000"/>
        </a:spcBef>
        <a:buClr>
          <a:schemeClr val="tx2"/>
        </a:buClr>
        <a:buFont typeface="Arial" pitchFamily="34" charset="0"/>
        <a:buChar char="–"/>
        <a:defRPr sz="1710" kern="1200">
          <a:solidFill>
            <a:srgbClr val="615452"/>
          </a:solidFill>
          <a:latin typeface="Arial" pitchFamily="34" charset="0"/>
          <a:ea typeface="+mn-ea"/>
          <a:cs typeface="Arial" pitchFamily="34" charset="0"/>
        </a:defRPr>
      </a:lvl4pPr>
      <a:lvl5pPr marL="1780189" indent="-197798" algn="l" defTabSz="791195" rtl="0" eaLnBrk="1" latinLnBrk="0" hangingPunct="1">
        <a:spcBef>
          <a:spcPct val="20000"/>
        </a:spcBef>
        <a:buClr>
          <a:schemeClr val="tx2"/>
        </a:buClr>
        <a:buFont typeface="Arial" pitchFamily="34" charset="0"/>
        <a:buChar char="»"/>
        <a:defRPr sz="1710" kern="1200">
          <a:solidFill>
            <a:srgbClr val="615452"/>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p:bodyStyle>
    <p:otherStyle>
      <a:defPPr>
        <a:defRPr lang="en-US"/>
      </a:defPPr>
      <a:lvl1pPr marL="0" algn="l" defTabSz="791195" rtl="0" eaLnBrk="1" latinLnBrk="0" hangingPunct="1">
        <a:defRPr sz="1620" kern="1200">
          <a:solidFill>
            <a:schemeClr val="tx1"/>
          </a:solidFill>
          <a:latin typeface="+mn-lt"/>
          <a:ea typeface="+mn-ea"/>
          <a:cs typeface="+mn-cs"/>
        </a:defRPr>
      </a:lvl1pPr>
      <a:lvl2pPr marL="395598" algn="l" defTabSz="791195" rtl="0" eaLnBrk="1" latinLnBrk="0" hangingPunct="1">
        <a:defRPr sz="1620" kern="1200">
          <a:solidFill>
            <a:schemeClr val="tx1"/>
          </a:solidFill>
          <a:latin typeface="+mn-lt"/>
          <a:ea typeface="+mn-ea"/>
          <a:cs typeface="+mn-cs"/>
        </a:defRPr>
      </a:lvl2pPr>
      <a:lvl3pPr marL="791195" algn="l" defTabSz="791195" rtl="0" eaLnBrk="1" latinLnBrk="0" hangingPunct="1">
        <a:defRPr sz="1620" kern="1200">
          <a:solidFill>
            <a:schemeClr val="tx1"/>
          </a:solidFill>
          <a:latin typeface="+mn-lt"/>
          <a:ea typeface="+mn-ea"/>
          <a:cs typeface="+mn-cs"/>
        </a:defRPr>
      </a:lvl3pPr>
      <a:lvl4pPr marL="1186792" algn="l" defTabSz="791195" rtl="0" eaLnBrk="1" latinLnBrk="0" hangingPunct="1">
        <a:defRPr sz="1620" kern="1200">
          <a:solidFill>
            <a:schemeClr val="tx1"/>
          </a:solidFill>
          <a:latin typeface="+mn-lt"/>
          <a:ea typeface="+mn-ea"/>
          <a:cs typeface="+mn-cs"/>
        </a:defRPr>
      </a:lvl4pPr>
      <a:lvl5pPr marL="1582390" algn="l" defTabSz="791195" rtl="0" eaLnBrk="1" latinLnBrk="0" hangingPunct="1">
        <a:defRPr sz="1620" kern="1200">
          <a:solidFill>
            <a:schemeClr val="tx1"/>
          </a:solidFill>
          <a:latin typeface="+mn-lt"/>
          <a:ea typeface="+mn-ea"/>
          <a:cs typeface="+mn-cs"/>
        </a:defRPr>
      </a:lvl5pPr>
      <a:lvl6pPr marL="1977989" algn="l" defTabSz="791195" rtl="0" eaLnBrk="1" latinLnBrk="0" hangingPunct="1">
        <a:defRPr sz="1620" kern="1200">
          <a:solidFill>
            <a:schemeClr val="tx1"/>
          </a:solidFill>
          <a:latin typeface="+mn-lt"/>
          <a:ea typeface="+mn-ea"/>
          <a:cs typeface="+mn-cs"/>
        </a:defRPr>
      </a:lvl6pPr>
      <a:lvl7pPr marL="2373584" algn="l" defTabSz="791195" rtl="0" eaLnBrk="1" latinLnBrk="0" hangingPunct="1">
        <a:defRPr sz="1620" kern="1200">
          <a:solidFill>
            <a:schemeClr val="tx1"/>
          </a:solidFill>
          <a:latin typeface="+mn-lt"/>
          <a:ea typeface="+mn-ea"/>
          <a:cs typeface="+mn-cs"/>
        </a:defRPr>
      </a:lvl7pPr>
      <a:lvl8pPr marL="2769182" algn="l" defTabSz="791195" rtl="0" eaLnBrk="1" latinLnBrk="0" hangingPunct="1">
        <a:defRPr sz="1620" kern="1200">
          <a:solidFill>
            <a:schemeClr val="tx1"/>
          </a:solidFill>
          <a:latin typeface="+mn-lt"/>
          <a:ea typeface="+mn-ea"/>
          <a:cs typeface="+mn-cs"/>
        </a:defRPr>
      </a:lvl8pPr>
      <a:lvl9pPr marL="3164781" algn="l" defTabSz="791195"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69"/>
          <p:cNvSpPr>
            <a:spLocks noEditPoints="1"/>
          </p:cNvSpPr>
          <p:nvPr/>
        </p:nvSpPr>
        <p:spPr bwMode="auto">
          <a:xfrm>
            <a:off x="747372" y="0"/>
            <a:ext cx="3066936" cy="5143500"/>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accent1"/>
          </a:solidFill>
          <a:ln w="4763">
            <a:noFill/>
            <a:prstDash val="solid"/>
            <a:round/>
            <a:headEnd/>
            <a:tailEnd/>
          </a:ln>
        </p:spPr>
        <p:txBody>
          <a:bodyPr/>
          <a:lstStyle/>
          <a:p>
            <a:endParaRPr lang="en-US" dirty="0"/>
          </a:p>
        </p:txBody>
      </p:sp>
      <p:sp>
        <p:nvSpPr>
          <p:cNvPr id="2" name="Title 1"/>
          <p:cNvSpPr>
            <a:spLocks noGrp="1"/>
          </p:cNvSpPr>
          <p:nvPr>
            <p:ph type="ctrTitle"/>
          </p:nvPr>
        </p:nvSpPr>
        <p:spPr>
          <a:xfrm>
            <a:off x="2401381" y="705776"/>
            <a:ext cx="6232255" cy="1544276"/>
          </a:xfrm>
        </p:spPr>
        <p:txBody>
          <a:bodyPr anchor="t">
            <a:noAutofit/>
          </a:bodyPr>
          <a:lstStyle/>
          <a:p>
            <a:pPr>
              <a:lnSpc>
                <a:spcPct val="80000"/>
              </a:lnSpc>
            </a:pPr>
            <a:r>
              <a:rPr lang="en-US" sz="4800" spc="-200" dirty="0">
                <a:solidFill>
                  <a:schemeClr val="bg1"/>
                </a:solidFill>
              </a:rPr>
              <a:t>Natural Gas – Part of a Balanced Energy Approach that Can Work for Everyone</a:t>
            </a:r>
          </a:p>
        </p:txBody>
      </p:sp>
      <p:sp>
        <p:nvSpPr>
          <p:cNvPr id="4" name="Subtitle 2"/>
          <p:cNvSpPr txBox="1">
            <a:spLocks/>
          </p:cNvSpPr>
          <p:nvPr/>
        </p:nvSpPr>
        <p:spPr>
          <a:xfrm>
            <a:off x="2454546" y="3755971"/>
            <a:ext cx="4756958" cy="936101"/>
          </a:xfrm>
          <a:prstGeom prst="rect">
            <a:avLst/>
          </a:prstGeom>
        </p:spPr>
        <p:txBody>
          <a:bodyPr vert="horz" lIns="79119" tIns="39560" rIns="79119" bIns="39560" rtlCol="0">
            <a:normAutofit fontScale="55000" lnSpcReduction="20000"/>
          </a:bodyPr>
          <a:lstStyle>
            <a:lvl1pPr marL="0" indent="0" algn="l" defTabSz="879105" rtl="0" eaLnBrk="1" latinLnBrk="0" hangingPunct="1">
              <a:spcBef>
                <a:spcPct val="20000"/>
              </a:spcBef>
              <a:buClr>
                <a:schemeClr val="tx2"/>
              </a:buClr>
              <a:buSzPct val="100000"/>
              <a:buFont typeface="Arial" pitchFamily="34" charset="0"/>
              <a:buNone/>
              <a:defRPr sz="2300" kern="1200">
                <a:solidFill>
                  <a:schemeClr val="bg1">
                    <a:lumMod val="50000"/>
                  </a:schemeClr>
                </a:solidFill>
                <a:latin typeface="Arial" pitchFamily="34" charset="0"/>
                <a:ea typeface="+mn-ea"/>
                <a:cs typeface="Arial" pitchFamily="34" charset="0"/>
              </a:defRPr>
            </a:lvl1pPr>
            <a:lvl2pPr marL="439553" indent="0" algn="ctr" defTabSz="879105" rtl="0" eaLnBrk="1" latinLnBrk="0" hangingPunct="1">
              <a:spcBef>
                <a:spcPct val="20000"/>
              </a:spcBef>
              <a:buClr>
                <a:schemeClr val="tx2"/>
              </a:buClr>
              <a:buFont typeface="Wingdings" pitchFamily="2" charset="2"/>
              <a:buNone/>
              <a:defRPr sz="2700" kern="1200">
                <a:solidFill>
                  <a:schemeClr val="tx1">
                    <a:tint val="75000"/>
                  </a:schemeClr>
                </a:solidFill>
                <a:latin typeface="Arial" pitchFamily="34" charset="0"/>
                <a:ea typeface="+mn-ea"/>
                <a:cs typeface="Arial" pitchFamily="34" charset="0"/>
              </a:defRPr>
            </a:lvl2pPr>
            <a:lvl3pPr marL="879105" indent="0" algn="ctr" defTabSz="879105" rtl="0" eaLnBrk="1" latinLnBrk="0" hangingPunct="1">
              <a:spcBef>
                <a:spcPct val="20000"/>
              </a:spcBef>
              <a:buClr>
                <a:schemeClr val="tx2"/>
              </a:buClr>
              <a:buFont typeface="Arial" pitchFamily="34" charset="0"/>
              <a:buNone/>
              <a:defRPr sz="2300" kern="1200">
                <a:solidFill>
                  <a:schemeClr val="tx1">
                    <a:tint val="75000"/>
                  </a:schemeClr>
                </a:solidFill>
                <a:latin typeface="Arial" pitchFamily="34" charset="0"/>
                <a:ea typeface="+mn-ea"/>
                <a:cs typeface="Arial" pitchFamily="34" charset="0"/>
              </a:defRPr>
            </a:lvl3pPr>
            <a:lvl4pPr marL="1318658" indent="0" algn="ctr" defTabSz="879105" rtl="0" eaLnBrk="1" latinLnBrk="0" hangingPunct="1">
              <a:spcBef>
                <a:spcPct val="20000"/>
              </a:spcBef>
              <a:buClr>
                <a:schemeClr val="tx2"/>
              </a:buClr>
              <a:buFont typeface="Arial" pitchFamily="34" charset="0"/>
              <a:buNone/>
              <a:defRPr sz="1900" kern="1200">
                <a:solidFill>
                  <a:schemeClr val="tx1">
                    <a:tint val="75000"/>
                  </a:schemeClr>
                </a:solidFill>
                <a:latin typeface="Arial" pitchFamily="34" charset="0"/>
                <a:ea typeface="+mn-ea"/>
                <a:cs typeface="Arial" pitchFamily="34" charset="0"/>
              </a:defRPr>
            </a:lvl4pPr>
            <a:lvl5pPr marL="1758211" indent="0" algn="ctr" defTabSz="879105" rtl="0" eaLnBrk="1" latinLnBrk="0" hangingPunct="1">
              <a:spcBef>
                <a:spcPct val="20000"/>
              </a:spcBef>
              <a:buClr>
                <a:schemeClr val="tx2"/>
              </a:buClr>
              <a:buFont typeface="Arial" pitchFamily="34" charset="0"/>
              <a:buNone/>
              <a:defRPr sz="1900" kern="1200">
                <a:solidFill>
                  <a:schemeClr val="tx1">
                    <a:tint val="75000"/>
                  </a:schemeClr>
                </a:solidFill>
                <a:latin typeface="Arial" pitchFamily="34" charset="0"/>
                <a:ea typeface="+mn-ea"/>
                <a:cs typeface="Arial" pitchFamily="34" charset="0"/>
              </a:defRPr>
            </a:lvl5pPr>
            <a:lvl6pPr marL="2197765" indent="0" algn="ctr" defTabSz="87910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2637316" indent="0" algn="ctr" defTabSz="87910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3076869" indent="0" algn="ctr" defTabSz="87910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3516423" indent="0" algn="ctr" defTabSz="87910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endParaRPr lang="en-US" sz="2070" b="1" dirty="0">
              <a:solidFill>
                <a:schemeClr val="bg1"/>
              </a:solidFill>
            </a:endParaRPr>
          </a:p>
          <a:p>
            <a:endParaRPr lang="en-US" sz="2070" b="1" dirty="0">
              <a:solidFill>
                <a:schemeClr val="bg1"/>
              </a:solidFill>
            </a:endParaRPr>
          </a:p>
          <a:p>
            <a:r>
              <a:rPr lang="en-US" sz="2070" b="1" dirty="0">
                <a:solidFill>
                  <a:schemeClr val="bg1"/>
                </a:solidFill>
              </a:rPr>
              <a:t>Ventura County Transportation Commission</a:t>
            </a:r>
          </a:p>
          <a:p>
            <a:r>
              <a:rPr lang="en-US" sz="2070" b="1" dirty="0">
                <a:solidFill>
                  <a:schemeClr val="bg1"/>
                </a:solidFill>
              </a:rPr>
              <a:t>April 5, 2019</a:t>
            </a:r>
          </a:p>
          <a:p>
            <a:r>
              <a:rPr lang="en-US" sz="2070" b="1" dirty="0">
                <a:solidFill>
                  <a:schemeClr val="bg1"/>
                </a:solidFill>
              </a:rPr>
              <a:t>Ken Chawkins, SoCalGas Business Policy Manager</a:t>
            </a:r>
            <a:endParaRPr lang="en-US" sz="1710" b="1" dirty="0">
              <a:solidFill>
                <a:schemeClr val="bg1"/>
              </a:solidFill>
            </a:endParaRPr>
          </a:p>
        </p:txBody>
      </p:sp>
    </p:spTree>
    <p:extLst>
      <p:ext uri="{BB962C8B-B14F-4D97-AF65-F5344CB8AC3E}">
        <p14:creationId xmlns:p14="http://schemas.microsoft.com/office/powerpoint/2010/main" val="67561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BE3C5-86CC-4F78-AF60-E5E6ED941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80332"/>
            <a:ext cx="9143999" cy="4280573"/>
          </a:xfrm>
          <a:prstGeom prst="rect">
            <a:avLst/>
          </a:prstGeom>
        </p:spPr>
      </p:pic>
      <p:sp>
        <p:nvSpPr>
          <p:cNvPr id="12" name="TextBox 11"/>
          <p:cNvSpPr txBox="1"/>
          <p:nvPr/>
        </p:nvSpPr>
        <p:spPr>
          <a:xfrm>
            <a:off x="1371600" y="1085850"/>
            <a:ext cx="2971800" cy="461665"/>
          </a:xfrm>
          <a:prstGeom prst="rect">
            <a:avLst/>
          </a:prstGeom>
          <a:noFill/>
        </p:spPr>
        <p:txBody>
          <a:bodyPr wrap="square" rtlCol="0">
            <a:spAutoFit/>
          </a:bodyPr>
          <a:lstStyle/>
          <a:p>
            <a:pPr marL="177404" lvl="1" indent="-177404">
              <a:buClr>
                <a:schemeClr val="accent1">
                  <a:lumMod val="75000"/>
                </a:schemeClr>
              </a:buClr>
              <a:buFont typeface="Verdana" pitchFamily="34" charset="0"/>
              <a:buChar char="•"/>
            </a:pPr>
            <a:endParaRPr lang="en-US"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endPar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angle 13"/>
          <p:cNvSpPr/>
          <p:nvPr/>
        </p:nvSpPr>
        <p:spPr>
          <a:xfrm>
            <a:off x="0" y="0"/>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Renewable Natural Gas: a Game Changer Fuel</a:t>
            </a: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10" name="TextBox 9">
            <a:extLst>
              <a:ext uri="{FF2B5EF4-FFF2-40B4-BE49-F238E27FC236}">
                <a16:creationId xmlns:a16="http://schemas.microsoft.com/office/drawing/2014/main" id="{A1A05C3F-8B89-4345-BDFA-2228636C030D}"/>
              </a:ext>
            </a:extLst>
          </p:cNvPr>
          <p:cNvSpPr txBox="1"/>
          <p:nvPr/>
        </p:nvSpPr>
        <p:spPr>
          <a:xfrm>
            <a:off x="1285875" y="2745086"/>
            <a:ext cx="6515100" cy="415498"/>
          </a:xfrm>
          <a:prstGeom prst="rect">
            <a:avLst/>
          </a:prstGeom>
          <a:noFill/>
        </p:spPr>
        <p:txBody>
          <a:bodyPr wrap="square" rtlCol="0">
            <a:spAutoFit/>
          </a:bodyPr>
          <a:lstStyle/>
          <a:p>
            <a:pPr marL="0" lvl="1">
              <a:buClr>
                <a:schemeClr val="accent1">
                  <a:lumMod val="75000"/>
                </a:schemeClr>
              </a:buClr>
            </a:pPr>
            <a:r>
              <a:rPr lang="en-US" sz="2100" dirty="0">
                <a:solidFill>
                  <a:schemeClr val="accent3">
                    <a:lumMod val="75000"/>
                  </a:schemeClr>
                </a:solidFill>
                <a:latin typeface="Arial" panose="020B0604020202020204" pitchFamily="34" charset="0"/>
                <a:ea typeface="Verdana" panose="020B0604030504040204" pitchFamily="34" charset="0"/>
                <a:cs typeface="Arial" panose="020B0604020202020204" pitchFamily="34" charset="0"/>
              </a:rPr>
              <a:t>Technology </a:t>
            </a:r>
            <a:r>
              <a:rPr lang="en-US" sz="2100" b="1" u="sng" dirty="0">
                <a:solidFill>
                  <a:schemeClr val="accent3">
                    <a:lumMod val="75000"/>
                  </a:schemeClr>
                </a:solidFill>
                <a:latin typeface="Arial" panose="020B0604020202020204" pitchFamily="34" charset="0"/>
                <a:ea typeface="Verdana" panose="020B0604030504040204" pitchFamily="34" charset="0"/>
                <a:cs typeface="Arial" panose="020B0604020202020204" pitchFamily="34" charset="0"/>
              </a:rPr>
              <a:t>available now</a:t>
            </a:r>
            <a:r>
              <a:rPr lang="en-US" sz="2100" dirty="0">
                <a:solidFill>
                  <a:schemeClr val="accent3">
                    <a:lumMod val="75000"/>
                  </a:schemeClr>
                </a:solidFill>
                <a:latin typeface="Arial" panose="020B0604020202020204" pitchFamily="34" charset="0"/>
                <a:ea typeface="Verdana" panose="020B0604030504040204" pitchFamily="34" charset="0"/>
                <a:cs typeface="Arial" panose="020B0604020202020204" pitchFamily="34" charset="0"/>
              </a:rPr>
              <a:t> to reduce </a:t>
            </a:r>
            <a:r>
              <a:rPr lang="en-US" sz="2100" b="1" i="1" dirty="0">
                <a:solidFill>
                  <a:schemeClr val="accent3">
                    <a:lumMod val="75000"/>
                  </a:schemeClr>
                </a:solidFill>
                <a:latin typeface="Arial" panose="020B0604020202020204" pitchFamily="34" charset="0"/>
                <a:ea typeface="Verdana" panose="020B0604030504040204" pitchFamily="34" charset="0"/>
                <a:cs typeface="Arial" panose="020B0604020202020204" pitchFamily="34" charset="0"/>
              </a:rPr>
              <a:t>NOx and CO</a:t>
            </a:r>
            <a:r>
              <a:rPr lang="en-US" sz="2100" b="1" i="1" baseline="-25000" dirty="0">
                <a:solidFill>
                  <a:schemeClr val="accent3">
                    <a:lumMod val="75000"/>
                  </a:schemeClr>
                </a:solidFill>
                <a:latin typeface="Arial" panose="020B0604020202020204" pitchFamily="34" charset="0"/>
                <a:ea typeface="Verdana" panose="020B0604030504040204" pitchFamily="34" charset="0"/>
                <a:cs typeface="Arial" panose="020B0604020202020204" pitchFamily="34" charset="0"/>
              </a:rPr>
              <a:t>2</a:t>
            </a:r>
          </a:p>
        </p:txBody>
      </p:sp>
      <p:sp>
        <p:nvSpPr>
          <p:cNvPr id="4" name="TextBox 3">
            <a:extLst>
              <a:ext uri="{FF2B5EF4-FFF2-40B4-BE49-F238E27FC236}">
                <a16:creationId xmlns:a16="http://schemas.microsoft.com/office/drawing/2014/main" id="{A127E482-A786-4675-A6DC-84957DBB7021}"/>
              </a:ext>
            </a:extLst>
          </p:cNvPr>
          <p:cNvSpPr txBox="1"/>
          <p:nvPr/>
        </p:nvSpPr>
        <p:spPr>
          <a:xfrm>
            <a:off x="1285875" y="4837740"/>
            <a:ext cx="6572250" cy="323165"/>
          </a:xfrm>
          <a:prstGeom prst="rect">
            <a:avLst/>
          </a:prstGeom>
          <a:noFill/>
        </p:spPr>
        <p:txBody>
          <a:bodyPr wrap="square" rtlCol="0">
            <a:spAutoFit/>
          </a:bodyPr>
          <a:lstStyle/>
          <a:p>
            <a:r>
              <a:rPr lang="en-US" sz="750" dirty="0"/>
              <a:t>1: http://www.arb.ca.gov/fuels/lcfs/fuelpathways/pathwaytable.htm, CARB, February 2017. </a:t>
            </a:r>
            <a:br>
              <a:rPr lang="en-US" sz="750" dirty="0"/>
            </a:br>
            <a:r>
              <a:rPr lang="en-US" sz="750" dirty="0"/>
              <a:t>Adjusted for heavy-duty truck applications, Adapted from https://cdn.ngvgamechanger.com/pdfs/game-changer-technical-fact-sheet.pdf</a:t>
            </a:r>
          </a:p>
        </p:txBody>
      </p:sp>
      <p:sp>
        <p:nvSpPr>
          <p:cNvPr id="6" name="Content Placeholder 5">
            <a:extLst>
              <a:ext uri="{FF2B5EF4-FFF2-40B4-BE49-F238E27FC236}">
                <a16:creationId xmlns:a16="http://schemas.microsoft.com/office/drawing/2014/main" id="{B215C6A6-75EA-4A00-9B52-7BE6D5EC9EE5}"/>
              </a:ext>
            </a:extLst>
          </p:cNvPr>
          <p:cNvSpPr>
            <a:spLocks noGrp="1"/>
          </p:cNvSpPr>
          <p:nvPr>
            <p:ph idx="1"/>
          </p:nvPr>
        </p:nvSpPr>
        <p:spPr>
          <a:xfrm>
            <a:off x="1485900" y="3200400"/>
            <a:ext cx="6172200" cy="1463003"/>
          </a:xfrm>
        </p:spPr>
        <p:txBody>
          <a:bodyPr>
            <a:normAutofit lnSpcReduction="10000"/>
          </a:bodyPr>
          <a:lstStyle/>
          <a:p>
            <a:r>
              <a:rPr lang="en-US" sz="1800" dirty="0"/>
              <a:t>RNG has the lowest carbon intensity rating of key transportation fuels and can reduce greenhouse gas emissions by 40 to 125% or more.</a:t>
            </a:r>
          </a:p>
          <a:p>
            <a:r>
              <a:rPr lang="en-US" sz="1800" dirty="0"/>
              <a:t>RNG is over 60% of the supply of CNG used in transportation</a:t>
            </a:r>
          </a:p>
          <a:p>
            <a:endParaRPr lang="en-US" dirty="0"/>
          </a:p>
        </p:txBody>
      </p:sp>
    </p:spTree>
    <p:extLst>
      <p:ext uri="{BB962C8B-B14F-4D97-AF65-F5344CB8AC3E}">
        <p14:creationId xmlns:p14="http://schemas.microsoft.com/office/powerpoint/2010/main" val="405938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1600" y="1085850"/>
            <a:ext cx="2971800" cy="461665"/>
          </a:xfrm>
          <a:prstGeom prst="rect">
            <a:avLst/>
          </a:prstGeom>
          <a:noFill/>
        </p:spPr>
        <p:txBody>
          <a:bodyPr wrap="square" rtlCol="0">
            <a:spAutoFit/>
          </a:bodyPr>
          <a:lstStyle/>
          <a:p>
            <a:pPr marL="177404" lvl="1" indent="-177404">
              <a:buClr>
                <a:schemeClr val="accent1">
                  <a:lumMod val="75000"/>
                </a:schemeClr>
              </a:buClr>
              <a:buFont typeface="Verdana" pitchFamily="34" charset="0"/>
              <a:buChar char="•"/>
            </a:pPr>
            <a:endParaRPr lang="en-US"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endPar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angle 13"/>
          <p:cNvSpPr/>
          <p:nvPr/>
        </p:nvSpPr>
        <p:spPr>
          <a:xfrm>
            <a:off x="0" y="0"/>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CNG Fueling Infrastructure</a:t>
            </a:r>
          </a:p>
          <a:p>
            <a:pPr marL="173831">
              <a:lnSpc>
                <a:spcPts val="2400"/>
              </a:lnSpc>
            </a:pPr>
            <a:r>
              <a:rPr lang="en-US" sz="2700" b="1" dirty="0">
                <a:solidFill>
                  <a:schemeClr val="bg1"/>
                </a:solidFill>
              </a:rPr>
              <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2" name="Rectangle 1"/>
          <p:cNvSpPr/>
          <p:nvPr/>
        </p:nvSpPr>
        <p:spPr>
          <a:xfrm>
            <a:off x="62751" y="1028700"/>
            <a:ext cx="3576919" cy="3311163"/>
          </a:xfrm>
          <a:prstGeom prst="rect">
            <a:avLst/>
          </a:prstGeom>
        </p:spPr>
        <p:txBody>
          <a:bodyPr wrap="square">
            <a:spAutoFit/>
          </a:bodyPr>
          <a:lstStyle/>
          <a:p>
            <a:pPr marL="257175" indent="-257175" defTabSz="329651">
              <a:spcAft>
                <a:spcPts val="450"/>
              </a:spcAft>
              <a:buFont typeface="Arial" panose="020B0604020202020204" pitchFamily="34" charset="0"/>
              <a:buChar char="•"/>
            </a:pPr>
            <a:r>
              <a:rPr lang="en-US" sz="1800" dirty="0">
                <a:solidFill>
                  <a:srgbClr val="3A79A6"/>
                </a:solidFill>
                <a:latin typeface="Arial" panose="020B0604020202020204" pitchFamily="34" charset="0"/>
                <a:cs typeface="Arial" panose="020B0604020202020204" pitchFamily="34" charset="0"/>
              </a:rPr>
              <a:t>378 stations in CA</a:t>
            </a:r>
          </a:p>
          <a:p>
            <a:pPr defTabSz="329651">
              <a:spcAft>
                <a:spcPts val="450"/>
              </a:spcAft>
            </a:pPr>
            <a:endParaRPr lang="en-US" sz="1800" dirty="0">
              <a:solidFill>
                <a:srgbClr val="3A79A6"/>
              </a:solidFill>
              <a:latin typeface="Arial" panose="020B0604020202020204" pitchFamily="34" charset="0"/>
              <a:cs typeface="Arial" panose="020B0604020202020204" pitchFamily="34" charset="0"/>
            </a:endParaRPr>
          </a:p>
          <a:p>
            <a:pPr marL="257175" indent="-257175" defTabSz="329651">
              <a:spcAft>
                <a:spcPts val="450"/>
              </a:spcAft>
              <a:buFont typeface="Arial" panose="020B0604020202020204" pitchFamily="34" charset="0"/>
              <a:buChar char="•"/>
            </a:pPr>
            <a:r>
              <a:rPr lang="en-US" sz="1800" dirty="0">
                <a:solidFill>
                  <a:srgbClr val="3A79A6"/>
                </a:solidFill>
                <a:latin typeface="Arial" panose="020B0604020202020204" pitchFamily="34" charset="0"/>
                <a:cs typeface="Arial" panose="020B0604020202020204" pitchFamily="34" charset="0"/>
              </a:rPr>
              <a:t>165 are open to the public</a:t>
            </a:r>
          </a:p>
          <a:p>
            <a:pPr defTabSz="329651">
              <a:spcAft>
                <a:spcPts val="450"/>
              </a:spcAft>
            </a:pPr>
            <a:endParaRPr lang="en-US" sz="1800" dirty="0">
              <a:solidFill>
                <a:srgbClr val="3A79A6"/>
              </a:solidFill>
              <a:latin typeface="Arial" panose="020B0604020202020204" pitchFamily="34" charset="0"/>
              <a:cs typeface="Arial" panose="020B0604020202020204" pitchFamily="34" charset="0"/>
            </a:endParaRPr>
          </a:p>
          <a:p>
            <a:pPr marL="257175" indent="-257175" defTabSz="329651">
              <a:spcAft>
                <a:spcPts val="450"/>
              </a:spcAft>
              <a:buFont typeface="Arial" panose="020B0604020202020204" pitchFamily="34" charset="0"/>
              <a:buChar char="•"/>
            </a:pPr>
            <a: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Grant financing available for CNG station building</a:t>
            </a:r>
          </a:p>
          <a:p>
            <a:pPr defTabSz="329651">
              <a:spcAft>
                <a:spcPts val="450"/>
              </a:spcAft>
            </a:pPr>
            <a:endPar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257175" indent="-257175" defTabSz="329651">
              <a:spcAft>
                <a:spcPts val="450"/>
              </a:spcAft>
              <a:buFont typeface="Arial" panose="020B0604020202020204" pitchFamily="34" charset="0"/>
              <a:buChar char="•"/>
            </a:pPr>
            <a: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CNG does not have time dependent premium pricing</a:t>
            </a:r>
          </a:p>
          <a:p>
            <a:pPr marL="257175" indent="-257175" defTabSz="329651">
              <a:spcAft>
                <a:spcPts val="450"/>
              </a:spcAft>
              <a:buFont typeface="Arial" panose="020B0604020202020204" pitchFamily="34" charset="0"/>
              <a:buChar char="•"/>
            </a:pPr>
            <a:endParaRPr lang="en-US" sz="1800" dirty="0">
              <a:solidFill>
                <a:srgbClr val="3A79A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3003EE6-24EF-469A-976C-2A06C147F965}"/>
              </a:ext>
            </a:extLst>
          </p:cNvPr>
          <p:cNvSpPr txBox="1"/>
          <p:nvPr/>
        </p:nvSpPr>
        <p:spPr>
          <a:xfrm>
            <a:off x="1143000" y="4958835"/>
            <a:ext cx="3248491" cy="207749"/>
          </a:xfrm>
          <a:prstGeom prst="rect">
            <a:avLst/>
          </a:prstGeom>
          <a:noFill/>
        </p:spPr>
        <p:txBody>
          <a:bodyPr wrap="square" rtlCol="0">
            <a:spAutoFit/>
          </a:bodyPr>
          <a:lstStyle/>
          <a:p>
            <a:r>
              <a:rPr lang="en-US" sz="750" dirty="0"/>
              <a:t>Map source: https://maps.cngnow.com/search/california</a:t>
            </a:r>
          </a:p>
        </p:txBody>
      </p:sp>
      <p:pic>
        <p:nvPicPr>
          <p:cNvPr id="4" name="Picture 3">
            <a:extLst>
              <a:ext uri="{FF2B5EF4-FFF2-40B4-BE49-F238E27FC236}">
                <a16:creationId xmlns:a16="http://schemas.microsoft.com/office/drawing/2014/main" id="{A787804C-33F4-46DE-AB62-C59CFA08C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344" y="1098175"/>
            <a:ext cx="4059629" cy="3128963"/>
          </a:xfrm>
          <a:prstGeom prst="rect">
            <a:avLst/>
          </a:prstGeom>
        </p:spPr>
      </p:pic>
    </p:spTree>
    <p:extLst>
      <p:ext uri="{BB962C8B-B14F-4D97-AF65-F5344CB8AC3E}">
        <p14:creationId xmlns:p14="http://schemas.microsoft.com/office/powerpoint/2010/main" val="16824312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1423" y="1874116"/>
            <a:ext cx="7818825" cy="2900594"/>
            <a:chOff x="432056" y="1780317"/>
            <a:chExt cx="8324510" cy="3088191"/>
          </a:xfrm>
        </p:grpSpPr>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b="-5150"/>
            <a:stretch/>
          </p:blipFill>
          <p:spPr>
            <a:xfrm>
              <a:off x="2045293" y="3872278"/>
              <a:ext cx="6084712" cy="99623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056" y="1780317"/>
              <a:ext cx="1339899" cy="1379889"/>
            </a:xfrm>
            <a:prstGeom prst="rect">
              <a:avLst/>
            </a:prstGeom>
          </p:spPr>
        </p:pic>
        <p:sp>
          <p:nvSpPr>
            <p:cNvPr id="18" name="object 16"/>
            <p:cNvSpPr txBox="1"/>
            <p:nvPr/>
          </p:nvSpPr>
          <p:spPr>
            <a:xfrm>
              <a:off x="548583" y="3246990"/>
              <a:ext cx="930522" cy="516099"/>
            </a:xfrm>
            <a:prstGeom prst="rect">
              <a:avLst/>
            </a:prstGeom>
          </p:spPr>
          <p:txBody>
            <a:bodyPr vert="horz" wrap="square" lIns="0" tIns="0" rIns="0" bIns="0" rtlCol="0" anchor="ctr">
              <a:spAutoFit/>
            </a:bodyPr>
            <a:lstStyle/>
            <a:p>
              <a:pPr marR="26034" algn="ctr"/>
              <a:r>
                <a:rPr lang="en-US" sz="1050" spc="-5" dirty="0">
                  <a:solidFill>
                    <a:schemeClr val="tx1">
                      <a:lumMod val="65000"/>
                      <a:lumOff val="35000"/>
                    </a:schemeClr>
                  </a:solidFill>
                  <a:latin typeface="Arial"/>
                  <a:cs typeface="Arial"/>
                </a:rPr>
                <a:t>excess</a:t>
              </a:r>
            </a:p>
            <a:p>
              <a:pPr marR="26034" algn="ctr"/>
              <a:r>
                <a:rPr lang="en-US" sz="1050" spc="-5" dirty="0">
                  <a:solidFill>
                    <a:schemeClr val="tx1">
                      <a:lumMod val="65000"/>
                      <a:lumOff val="35000"/>
                    </a:schemeClr>
                  </a:solidFill>
                  <a:latin typeface="Arial"/>
                  <a:cs typeface="Arial"/>
                </a:rPr>
                <a:t>renewable energy</a:t>
              </a:r>
              <a:endParaRPr sz="1050" dirty="0">
                <a:solidFill>
                  <a:schemeClr val="tx1">
                    <a:lumMod val="65000"/>
                    <a:lumOff val="35000"/>
                  </a:schemeClr>
                </a:solidFill>
                <a:latin typeface="Arial"/>
                <a:cs typeface="Arial"/>
              </a:endParaRPr>
            </a:p>
          </p:txBody>
        </p:sp>
        <p:sp>
          <p:nvSpPr>
            <p:cNvPr id="19" name="object 16"/>
            <p:cNvSpPr txBox="1"/>
            <p:nvPr/>
          </p:nvSpPr>
          <p:spPr>
            <a:xfrm>
              <a:off x="1895865" y="3333007"/>
              <a:ext cx="1386816" cy="344066"/>
            </a:xfrm>
            <a:prstGeom prst="rect">
              <a:avLst/>
            </a:prstGeom>
          </p:spPr>
          <p:txBody>
            <a:bodyPr vert="horz" wrap="square" lIns="0" tIns="0" rIns="0" bIns="0" rtlCol="0" anchor="ctr">
              <a:spAutoFit/>
            </a:bodyPr>
            <a:lstStyle/>
            <a:p>
              <a:pPr marR="26034" algn="ctr"/>
              <a:r>
                <a:rPr lang="en-US" sz="1050" spc="-5" dirty="0">
                  <a:solidFill>
                    <a:schemeClr val="tx1">
                      <a:lumMod val="65000"/>
                      <a:lumOff val="35000"/>
                    </a:schemeClr>
                  </a:solidFill>
                  <a:latin typeface="Arial"/>
                  <a:cs typeface="Arial"/>
                </a:rPr>
                <a:t>goes through</a:t>
              </a:r>
            </a:p>
            <a:p>
              <a:pPr marR="26034" algn="ctr"/>
              <a:r>
                <a:rPr lang="en-US" sz="1050" spc="-5" dirty="0">
                  <a:solidFill>
                    <a:schemeClr val="tx1">
                      <a:lumMod val="65000"/>
                      <a:lumOff val="35000"/>
                    </a:schemeClr>
                  </a:solidFill>
                  <a:latin typeface="Arial"/>
                  <a:cs typeface="Arial"/>
                </a:rPr>
                <a:t>electrolysis</a:t>
              </a:r>
              <a:endParaRPr sz="1050" dirty="0">
                <a:solidFill>
                  <a:schemeClr val="tx1">
                    <a:lumMod val="65000"/>
                    <a:lumOff val="35000"/>
                  </a:schemeClr>
                </a:solidFill>
                <a:latin typeface="Arial"/>
                <a:cs typeface="Arial"/>
              </a:endParaRPr>
            </a:p>
          </p:txBody>
        </p:sp>
        <p:sp>
          <p:nvSpPr>
            <p:cNvPr id="20" name="object 16"/>
            <p:cNvSpPr txBox="1"/>
            <p:nvPr/>
          </p:nvSpPr>
          <p:spPr>
            <a:xfrm>
              <a:off x="3435109" y="3333007"/>
              <a:ext cx="1538840" cy="344066"/>
            </a:xfrm>
            <a:prstGeom prst="rect">
              <a:avLst/>
            </a:prstGeom>
          </p:spPr>
          <p:txBody>
            <a:bodyPr vert="horz" wrap="square" lIns="0" tIns="0" rIns="0" bIns="0" rtlCol="0" anchor="ctr">
              <a:spAutoFit/>
            </a:bodyPr>
            <a:lstStyle/>
            <a:p>
              <a:pPr marR="26034" algn="ctr"/>
              <a:r>
                <a:rPr lang="en-US" sz="1050" spc="-5" dirty="0">
                  <a:solidFill>
                    <a:schemeClr val="tx1">
                      <a:lumMod val="65000"/>
                      <a:lumOff val="35000"/>
                    </a:schemeClr>
                  </a:solidFill>
                  <a:latin typeface="Arial"/>
                  <a:cs typeface="Arial"/>
                </a:rPr>
                <a:t>which splits </a:t>
              </a:r>
            </a:p>
            <a:p>
              <a:pPr marR="26034" algn="ctr"/>
              <a:r>
                <a:rPr lang="en-US" sz="1050" spc="-5" dirty="0">
                  <a:solidFill>
                    <a:schemeClr val="tx1">
                      <a:lumMod val="65000"/>
                      <a:lumOff val="35000"/>
                    </a:schemeClr>
                  </a:solidFill>
                  <a:latin typeface="Arial"/>
                  <a:cs typeface="Arial"/>
                </a:rPr>
                <a:t>the molecule</a:t>
              </a:r>
              <a:endParaRPr sz="1050" dirty="0">
                <a:solidFill>
                  <a:schemeClr val="tx1">
                    <a:lumMod val="65000"/>
                    <a:lumOff val="35000"/>
                  </a:schemeClr>
                </a:solidFill>
                <a:latin typeface="Arial"/>
                <a:cs typeface="Arial"/>
              </a:endParaRPr>
            </a:p>
          </p:txBody>
        </p:sp>
        <p:sp>
          <p:nvSpPr>
            <p:cNvPr id="21" name="object 16"/>
            <p:cNvSpPr txBox="1"/>
            <p:nvPr/>
          </p:nvSpPr>
          <p:spPr>
            <a:xfrm>
              <a:off x="5125306" y="3246989"/>
              <a:ext cx="1670618" cy="516099"/>
            </a:xfrm>
            <a:prstGeom prst="rect">
              <a:avLst/>
            </a:prstGeom>
          </p:spPr>
          <p:txBody>
            <a:bodyPr vert="horz" wrap="square" lIns="0" tIns="0" rIns="0" bIns="0" rtlCol="0" anchor="ctr">
              <a:spAutoFit/>
            </a:bodyPr>
            <a:lstStyle/>
            <a:p>
              <a:pPr marR="26034" algn="ctr"/>
              <a:r>
                <a:rPr lang="en-US" sz="1050" spc="-5" dirty="0">
                  <a:solidFill>
                    <a:schemeClr val="tx1">
                      <a:lumMod val="65000"/>
                      <a:lumOff val="35000"/>
                    </a:schemeClr>
                  </a:solidFill>
                  <a:latin typeface="Arial"/>
                  <a:cs typeface="Arial"/>
                </a:rPr>
                <a:t>hydrogen &amp; carbon combine through </a:t>
              </a:r>
              <a:r>
                <a:rPr lang="en-US" sz="1050" spc="-5" dirty="0" err="1">
                  <a:solidFill>
                    <a:schemeClr val="tx1">
                      <a:lumMod val="65000"/>
                      <a:lumOff val="35000"/>
                    </a:schemeClr>
                  </a:solidFill>
                  <a:latin typeface="Arial"/>
                  <a:cs typeface="Arial"/>
                </a:rPr>
                <a:t>methanization</a:t>
              </a:r>
              <a:endParaRPr sz="1050" dirty="0">
                <a:solidFill>
                  <a:schemeClr val="tx1">
                    <a:lumMod val="65000"/>
                    <a:lumOff val="35000"/>
                  </a:schemeClr>
                </a:solidFill>
                <a:latin typeface="Arial"/>
                <a:cs typeface="Arial"/>
              </a:endParaRPr>
            </a:p>
          </p:txBody>
        </p:sp>
        <p:sp>
          <p:nvSpPr>
            <p:cNvPr id="22" name="object 16"/>
            <p:cNvSpPr txBox="1"/>
            <p:nvPr/>
          </p:nvSpPr>
          <p:spPr>
            <a:xfrm>
              <a:off x="6822367" y="4234438"/>
              <a:ext cx="1099387" cy="450563"/>
            </a:xfrm>
            <a:prstGeom prst="rect">
              <a:avLst/>
            </a:prstGeom>
          </p:spPr>
          <p:txBody>
            <a:bodyPr vert="horz" wrap="square" lIns="0" tIns="0" rIns="0" bIns="0" rtlCol="0">
              <a:spAutoFit/>
            </a:bodyPr>
            <a:lstStyle/>
            <a:p>
              <a:pPr marR="26034">
                <a:lnSpc>
                  <a:spcPts val="1080"/>
                </a:lnSpc>
              </a:pPr>
              <a:r>
                <a:rPr lang="en-US" sz="1050" spc="-5" dirty="0">
                  <a:solidFill>
                    <a:schemeClr val="tx1">
                      <a:lumMod val="65000"/>
                      <a:lumOff val="35000"/>
                    </a:schemeClr>
                  </a:solidFill>
                  <a:latin typeface="Arial"/>
                  <a:cs typeface="Arial"/>
                </a:rPr>
                <a:t>carbon captured from factories and plants</a:t>
              </a:r>
              <a:endParaRPr sz="1050" dirty="0">
                <a:solidFill>
                  <a:schemeClr val="tx1">
                    <a:lumMod val="65000"/>
                    <a:lumOff val="35000"/>
                  </a:schemeClr>
                </a:solidFill>
                <a:latin typeface="Arial"/>
                <a:cs typeface="Arial"/>
              </a:endParaRPr>
            </a:p>
          </p:txBody>
        </p:sp>
        <p:sp>
          <p:nvSpPr>
            <p:cNvPr id="23" name="object 16"/>
            <p:cNvSpPr txBox="1"/>
            <p:nvPr/>
          </p:nvSpPr>
          <p:spPr>
            <a:xfrm>
              <a:off x="7354559" y="3246989"/>
              <a:ext cx="1402007" cy="516099"/>
            </a:xfrm>
            <a:prstGeom prst="rect">
              <a:avLst/>
            </a:prstGeom>
          </p:spPr>
          <p:txBody>
            <a:bodyPr vert="horz" wrap="square" lIns="0" tIns="0" rIns="0" bIns="0" rtlCol="0" anchor="ctr">
              <a:spAutoFit/>
            </a:bodyPr>
            <a:lstStyle/>
            <a:p>
              <a:pPr marR="26034" algn="ctr"/>
              <a:r>
                <a:rPr lang="en-US" sz="1050" spc="-5" dirty="0">
                  <a:solidFill>
                    <a:schemeClr val="tx1">
                      <a:lumMod val="65000"/>
                      <a:lumOff val="35000"/>
                    </a:schemeClr>
                  </a:solidFill>
                  <a:latin typeface="Arial"/>
                  <a:cs typeface="Arial"/>
                </a:rPr>
                <a:t>methane can be </a:t>
              </a:r>
              <a:br>
                <a:rPr lang="en-US" sz="1050" spc="-5" dirty="0">
                  <a:solidFill>
                    <a:schemeClr val="tx1">
                      <a:lumMod val="65000"/>
                      <a:lumOff val="35000"/>
                    </a:schemeClr>
                  </a:solidFill>
                  <a:latin typeface="Arial"/>
                  <a:cs typeface="Arial"/>
                </a:rPr>
              </a:br>
              <a:r>
                <a:rPr lang="en-US" sz="1050" spc="-5" dirty="0">
                  <a:solidFill>
                    <a:schemeClr val="tx1">
                      <a:lumMod val="65000"/>
                      <a:lumOff val="35000"/>
                    </a:schemeClr>
                  </a:solidFill>
                  <a:latin typeface="Arial"/>
                  <a:cs typeface="Arial"/>
                </a:rPr>
                <a:t>stored in the pipeline for future use</a:t>
              </a:r>
              <a:endParaRPr sz="1050" dirty="0">
                <a:solidFill>
                  <a:schemeClr val="tx1">
                    <a:lumMod val="65000"/>
                    <a:lumOff val="35000"/>
                  </a:schemeClr>
                </a:solidFill>
                <a:latin typeface="Arial"/>
                <a:cs typeface="Arial"/>
              </a:endParaRPr>
            </a:p>
          </p:txBody>
        </p:sp>
        <p:grpSp>
          <p:nvGrpSpPr>
            <p:cNvPr id="27" name="Group 26"/>
            <p:cNvGrpSpPr/>
            <p:nvPr/>
          </p:nvGrpSpPr>
          <p:grpSpPr>
            <a:xfrm rot="10800000">
              <a:off x="1696231" y="3335762"/>
              <a:ext cx="183988" cy="420686"/>
              <a:chOff x="2813538" y="3576918"/>
              <a:chExt cx="685569" cy="1567544"/>
            </a:xfrm>
            <a:solidFill>
              <a:schemeClr val="bg1"/>
            </a:solidFill>
          </p:grpSpPr>
          <p:sp>
            <p:nvSpPr>
              <p:cNvPr id="25" name="Parallelogram 24"/>
              <p:cNvSpPr/>
              <p:nvPr/>
            </p:nvSpPr>
            <p:spPr>
              <a:xfrm>
                <a:off x="2813538" y="3576918"/>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Parallelogram 25"/>
              <p:cNvSpPr/>
              <p:nvPr/>
            </p:nvSpPr>
            <p:spPr>
              <a:xfrm flipV="1">
                <a:off x="2813538" y="4360690"/>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8" name="Group 27"/>
            <p:cNvGrpSpPr/>
            <p:nvPr/>
          </p:nvGrpSpPr>
          <p:grpSpPr>
            <a:xfrm rot="10800000">
              <a:off x="3306405" y="3335762"/>
              <a:ext cx="183988" cy="420686"/>
              <a:chOff x="2813538" y="3576918"/>
              <a:chExt cx="685569" cy="1567544"/>
            </a:xfrm>
            <a:solidFill>
              <a:schemeClr val="bg1"/>
            </a:solidFill>
          </p:grpSpPr>
          <p:sp>
            <p:nvSpPr>
              <p:cNvPr id="29" name="Parallelogram 28"/>
              <p:cNvSpPr/>
              <p:nvPr/>
            </p:nvSpPr>
            <p:spPr>
              <a:xfrm>
                <a:off x="2813538" y="3576918"/>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Parallelogram 29"/>
              <p:cNvSpPr/>
              <p:nvPr/>
            </p:nvSpPr>
            <p:spPr>
              <a:xfrm flipV="1">
                <a:off x="2813538" y="4360690"/>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1" name="Group 30"/>
            <p:cNvGrpSpPr/>
            <p:nvPr/>
          </p:nvGrpSpPr>
          <p:grpSpPr>
            <a:xfrm rot="10800000">
              <a:off x="4898047" y="3335762"/>
              <a:ext cx="183988" cy="420686"/>
              <a:chOff x="2813538" y="3576918"/>
              <a:chExt cx="685569" cy="1567544"/>
            </a:xfrm>
            <a:solidFill>
              <a:schemeClr val="bg1"/>
            </a:solidFill>
          </p:grpSpPr>
          <p:sp>
            <p:nvSpPr>
              <p:cNvPr id="32" name="Parallelogram 31"/>
              <p:cNvSpPr/>
              <p:nvPr/>
            </p:nvSpPr>
            <p:spPr>
              <a:xfrm>
                <a:off x="2813538" y="3576918"/>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Parallelogram 32"/>
              <p:cNvSpPr/>
              <p:nvPr/>
            </p:nvSpPr>
            <p:spPr>
              <a:xfrm flipV="1">
                <a:off x="2813538" y="4360690"/>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4" name="Group 33"/>
            <p:cNvGrpSpPr/>
            <p:nvPr/>
          </p:nvGrpSpPr>
          <p:grpSpPr>
            <a:xfrm rot="10800000">
              <a:off x="6895922" y="3335762"/>
              <a:ext cx="183988" cy="420686"/>
              <a:chOff x="2813538" y="3576918"/>
              <a:chExt cx="685569" cy="1567544"/>
            </a:xfrm>
            <a:solidFill>
              <a:schemeClr val="bg1"/>
            </a:solidFill>
          </p:grpSpPr>
          <p:sp>
            <p:nvSpPr>
              <p:cNvPr id="35" name="Parallelogram 34"/>
              <p:cNvSpPr/>
              <p:nvPr/>
            </p:nvSpPr>
            <p:spPr>
              <a:xfrm>
                <a:off x="2813538" y="3576918"/>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Parallelogram 35"/>
              <p:cNvSpPr/>
              <p:nvPr/>
            </p:nvSpPr>
            <p:spPr>
              <a:xfrm flipV="1">
                <a:off x="2813538" y="4360690"/>
                <a:ext cx="685569" cy="783772"/>
              </a:xfrm>
              <a:prstGeom prst="parallelogram">
                <a:avLst>
                  <a:gd name="adj" fmla="val 543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39" name="Picture 3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32947" y="1780317"/>
              <a:ext cx="1339899" cy="1379889"/>
            </a:xfrm>
            <a:prstGeom prst="rect">
              <a:avLst/>
            </a:prstGeom>
          </p:spPr>
        </p:pic>
        <p:pic>
          <p:nvPicPr>
            <p:cNvPr id="40" name="Picture 3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04838" y="1780317"/>
              <a:ext cx="1375763" cy="1379889"/>
            </a:xfrm>
            <a:prstGeom prst="rect">
              <a:avLst/>
            </a:prstGeom>
          </p:spPr>
        </p:pic>
        <p:pic>
          <p:nvPicPr>
            <p:cNvPr id="41" name="Picture 4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43803" y="1780317"/>
              <a:ext cx="1608884" cy="1379889"/>
            </a:xfrm>
            <a:prstGeom prst="rect">
              <a:avLst/>
            </a:prstGeom>
          </p:spPr>
        </p:pic>
        <p:pic>
          <p:nvPicPr>
            <p:cNvPr id="42" name="Picture 4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374718" y="1780317"/>
              <a:ext cx="1060746" cy="1379889"/>
            </a:xfrm>
            <a:prstGeom prst="rect">
              <a:avLst/>
            </a:prstGeom>
          </p:spPr>
        </p:pic>
        <p:cxnSp>
          <p:nvCxnSpPr>
            <p:cNvPr id="3" name="Straight Arrow Connector 2"/>
            <p:cNvCxnSpPr/>
            <p:nvPr/>
          </p:nvCxnSpPr>
          <p:spPr>
            <a:xfrm>
              <a:off x="6492781" y="2364667"/>
              <a:ext cx="1157151" cy="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422443" y="2857037"/>
              <a:ext cx="1157151" cy="0"/>
            </a:xfrm>
            <a:prstGeom prst="straightConnector1">
              <a:avLst/>
            </a:prstGeom>
            <a:ln w="1905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13366" y="2857037"/>
              <a:ext cx="467235" cy="0"/>
            </a:xfrm>
            <a:prstGeom prst="straightConnector1">
              <a:avLst/>
            </a:prstGeom>
            <a:ln w="1905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023158" y="2857037"/>
              <a:ext cx="259523" cy="0"/>
            </a:xfrm>
            <a:prstGeom prst="straightConnector1">
              <a:avLst/>
            </a:prstGeom>
            <a:ln w="1905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427016" y="2857037"/>
              <a:ext cx="259523" cy="0"/>
            </a:xfrm>
            <a:prstGeom prst="straightConnector1">
              <a:avLst/>
            </a:prstGeom>
            <a:ln w="1905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37" name="Title 1"/>
          <p:cNvSpPr txBox="1">
            <a:spLocks/>
          </p:cNvSpPr>
          <p:nvPr/>
        </p:nvSpPr>
        <p:spPr>
          <a:xfrm>
            <a:off x="364091" y="387904"/>
            <a:ext cx="7064839" cy="500002"/>
          </a:xfrm>
          <a:prstGeom prst="rect">
            <a:avLst/>
          </a:prstGeom>
        </p:spPr>
        <p:txBody>
          <a:bodyPr vert="horz" lIns="0" tIns="0" rIns="0" bIns="0" rtlCol="0" anchor="t">
            <a:noAutofit/>
          </a:bodyPr>
          <a:lstStyle>
            <a:lvl1pPr algn="l" defTabSz="791195" rtl="0" eaLnBrk="1" latinLnBrk="0" hangingPunct="1">
              <a:spcBef>
                <a:spcPct val="0"/>
              </a:spcBef>
              <a:buNone/>
              <a:defRPr sz="2970" b="1" kern="1200" cap="none" spc="-100" baseline="0">
                <a:solidFill>
                  <a:schemeClr val="tx2"/>
                </a:solidFill>
                <a:latin typeface="Arial" pitchFamily="34" charset="0"/>
                <a:ea typeface="+mj-ea"/>
                <a:cs typeface="Arial" pitchFamily="34" charset="0"/>
              </a:defRPr>
            </a:lvl1pPr>
          </a:lstStyle>
          <a:p>
            <a:pPr>
              <a:lnSpc>
                <a:spcPct val="80000"/>
              </a:lnSpc>
            </a:pPr>
            <a:r>
              <a:rPr lang="en-US" sz="5400" spc="-200" dirty="0">
                <a:solidFill>
                  <a:schemeClr val="accent1"/>
                </a:solidFill>
              </a:rPr>
              <a:t>Power-to-gas</a:t>
            </a:r>
          </a:p>
        </p:txBody>
      </p:sp>
      <p:sp>
        <p:nvSpPr>
          <p:cNvPr id="47" name="Title 1"/>
          <p:cNvSpPr txBox="1">
            <a:spLocks/>
          </p:cNvSpPr>
          <p:nvPr/>
        </p:nvSpPr>
        <p:spPr>
          <a:xfrm>
            <a:off x="903241" y="1021155"/>
            <a:ext cx="6847417" cy="736100"/>
          </a:xfrm>
          <a:prstGeom prst="rect">
            <a:avLst/>
          </a:prstGeom>
        </p:spPr>
        <p:txBody>
          <a:bodyPr vert="horz" lIns="0" tIns="0" rIns="0" bIns="0" rtlCol="0" anchor="t">
            <a:noAutofit/>
          </a:bodyPr>
          <a:lstStyle>
            <a:lvl1pPr algn="l" defTabSz="791195" rtl="0" eaLnBrk="1" latinLnBrk="0" hangingPunct="1">
              <a:spcBef>
                <a:spcPct val="0"/>
              </a:spcBef>
              <a:buNone/>
              <a:defRPr sz="2970" b="1" kern="1200" cap="none" spc="-100" baseline="0">
                <a:solidFill>
                  <a:schemeClr val="tx2"/>
                </a:solidFill>
                <a:latin typeface="Arial" pitchFamily="34" charset="0"/>
                <a:ea typeface="+mj-ea"/>
                <a:cs typeface="Arial" pitchFamily="34" charset="0"/>
              </a:defRPr>
            </a:lvl1pPr>
          </a:lstStyle>
          <a:p>
            <a:pPr>
              <a:lnSpc>
                <a:spcPct val="80000"/>
              </a:lnSpc>
            </a:pPr>
            <a:r>
              <a:rPr lang="en-US" sz="2800" spc="-50" dirty="0">
                <a:solidFill>
                  <a:schemeClr val="bg1"/>
                </a:solidFill>
              </a:rPr>
              <a:t>converts excess renewable electricity </a:t>
            </a:r>
            <a:br>
              <a:rPr lang="en-US" sz="2800" spc="-50" dirty="0">
                <a:solidFill>
                  <a:schemeClr val="bg1"/>
                </a:solidFill>
              </a:rPr>
            </a:br>
            <a:r>
              <a:rPr lang="en-US" sz="2800" spc="-50" dirty="0">
                <a:solidFill>
                  <a:schemeClr val="bg1"/>
                </a:solidFill>
              </a:rPr>
              <a:t>into renewable natural gas</a:t>
            </a:r>
            <a:endParaRPr lang="en-US" sz="2800" dirty="0">
              <a:solidFill>
                <a:schemeClr val="bg1"/>
              </a:solidFill>
            </a:endParaRPr>
          </a:p>
        </p:txBody>
      </p:sp>
    </p:spTree>
    <p:extLst>
      <p:ext uri="{BB962C8B-B14F-4D97-AF65-F5344CB8AC3E}">
        <p14:creationId xmlns:p14="http://schemas.microsoft.com/office/powerpoint/2010/main" val="404954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p:cNvGrpSpPr/>
          <p:nvPr/>
        </p:nvGrpSpPr>
        <p:grpSpPr>
          <a:xfrm>
            <a:off x="2988261" y="387904"/>
            <a:ext cx="4714722" cy="4836054"/>
            <a:chOff x="4231268" y="1846745"/>
            <a:chExt cx="756108" cy="775566"/>
          </a:xfrm>
          <a:solidFill>
            <a:schemeClr val="accent1">
              <a:lumMod val="20000"/>
              <a:lumOff val="80000"/>
            </a:schemeClr>
          </a:solidFill>
        </p:grpSpPr>
        <p:sp>
          <p:nvSpPr>
            <p:cNvPr id="16" name="Freeform 14"/>
            <p:cNvSpPr>
              <a:spLocks/>
            </p:cNvSpPr>
            <p:nvPr/>
          </p:nvSpPr>
          <p:spPr bwMode="auto">
            <a:xfrm>
              <a:off x="4575964" y="2431894"/>
              <a:ext cx="166788" cy="75055"/>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 name="Freeform 18"/>
            <p:cNvSpPr>
              <a:spLocks/>
            </p:cNvSpPr>
            <p:nvPr/>
          </p:nvSpPr>
          <p:spPr bwMode="auto">
            <a:xfrm>
              <a:off x="4416126" y="2363789"/>
              <a:ext cx="80614" cy="55596"/>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 name="Freeform 37"/>
            <p:cNvSpPr>
              <a:spLocks/>
            </p:cNvSpPr>
            <p:nvPr/>
          </p:nvSpPr>
          <p:spPr bwMode="auto">
            <a:xfrm>
              <a:off x="4498130" y="2466642"/>
              <a:ext cx="98684" cy="58376"/>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2" name="Freeform 50"/>
            <p:cNvSpPr>
              <a:spLocks/>
            </p:cNvSpPr>
            <p:nvPr/>
          </p:nvSpPr>
          <p:spPr bwMode="auto">
            <a:xfrm>
              <a:off x="4631561" y="2373518"/>
              <a:ext cx="148720" cy="72275"/>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3" name="Freeform 51"/>
            <p:cNvSpPr>
              <a:spLocks/>
            </p:cNvSpPr>
            <p:nvPr/>
          </p:nvSpPr>
          <p:spPr bwMode="auto">
            <a:xfrm>
              <a:off x="4492570" y="2266496"/>
              <a:ext cx="198757" cy="215435"/>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5" name="Freeform 53"/>
            <p:cNvSpPr>
              <a:spLocks/>
            </p:cNvSpPr>
            <p:nvPr/>
          </p:nvSpPr>
          <p:spPr bwMode="auto">
            <a:xfrm>
              <a:off x="4592643" y="2235918"/>
              <a:ext cx="37528" cy="36137"/>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6" name="Freeform 54"/>
            <p:cNvSpPr>
              <a:spLocks/>
            </p:cNvSpPr>
            <p:nvPr/>
          </p:nvSpPr>
          <p:spPr bwMode="auto">
            <a:xfrm>
              <a:off x="4531487" y="2191441"/>
              <a:ext cx="59766" cy="79225"/>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5" name="Freeform 63"/>
            <p:cNvSpPr>
              <a:spLocks/>
            </p:cNvSpPr>
            <p:nvPr/>
          </p:nvSpPr>
          <p:spPr bwMode="auto">
            <a:xfrm>
              <a:off x="4742753" y="1871763"/>
              <a:ext cx="244623" cy="262692"/>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9" name="Freeform 67"/>
            <p:cNvSpPr>
              <a:spLocks/>
            </p:cNvSpPr>
            <p:nvPr/>
          </p:nvSpPr>
          <p:spPr bwMode="auto">
            <a:xfrm>
              <a:off x="4257677" y="2373518"/>
              <a:ext cx="283540" cy="248793"/>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2" name="Freeform 70"/>
            <p:cNvSpPr>
              <a:spLocks/>
            </p:cNvSpPr>
            <p:nvPr/>
          </p:nvSpPr>
          <p:spPr bwMode="auto">
            <a:xfrm>
              <a:off x="4231268" y="2167812"/>
              <a:ext cx="166788" cy="239063"/>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7" name="Freeform 85"/>
            <p:cNvSpPr>
              <a:spLocks/>
            </p:cNvSpPr>
            <p:nvPr/>
          </p:nvSpPr>
          <p:spPr bwMode="auto">
            <a:xfrm>
              <a:off x="4727464" y="2444403"/>
              <a:ext cx="144550" cy="80614"/>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7" name="Freeform 115"/>
            <p:cNvSpPr>
              <a:spLocks/>
            </p:cNvSpPr>
            <p:nvPr/>
          </p:nvSpPr>
          <p:spPr bwMode="auto">
            <a:xfrm>
              <a:off x="4487011" y="2401316"/>
              <a:ext cx="12510" cy="19459"/>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7" name="Freeform 135"/>
            <p:cNvSpPr>
              <a:spLocks/>
            </p:cNvSpPr>
            <p:nvPr/>
          </p:nvSpPr>
          <p:spPr bwMode="auto">
            <a:xfrm>
              <a:off x="4434194" y="2308193"/>
              <a:ext cx="80614" cy="75055"/>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Freeform 136"/>
            <p:cNvSpPr>
              <a:spLocks/>
            </p:cNvSpPr>
            <p:nvPr/>
          </p:nvSpPr>
          <p:spPr bwMode="auto">
            <a:xfrm>
              <a:off x="4460603" y="1846745"/>
              <a:ext cx="472567" cy="334967"/>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3" name="Freeform 151"/>
            <p:cNvSpPr>
              <a:spLocks/>
            </p:cNvSpPr>
            <p:nvPr/>
          </p:nvSpPr>
          <p:spPr bwMode="auto">
            <a:xfrm>
              <a:off x="4666309" y="2270665"/>
              <a:ext cx="225164" cy="162619"/>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2" name="Freeform 160"/>
            <p:cNvSpPr>
              <a:spLocks/>
            </p:cNvSpPr>
            <p:nvPr/>
          </p:nvSpPr>
          <p:spPr bwMode="auto">
            <a:xfrm>
              <a:off x="4783060" y="2260936"/>
              <a:ext cx="66715" cy="23629"/>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7" name="Freeform 185"/>
            <p:cNvSpPr>
              <a:spLocks/>
            </p:cNvSpPr>
            <p:nvPr/>
          </p:nvSpPr>
          <p:spPr bwMode="auto">
            <a:xfrm>
              <a:off x="4739973" y="2417995"/>
              <a:ext cx="125091" cy="50037"/>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Freeform 186"/>
            <p:cNvSpPr>
              <a:spLocks/>
            </p:cNvSpPr>
            <p:nvPr/>
          </p:nvSpPr>
          <p:spPr bwMode="auto">
            <a:xfrm>
              <a:off x="4673258" y="2494440"/>
              <a:ext cx="63936" cy="40308"/>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9" name="Freeform 187"/>
            <p:cNvSpPr>
              <a:spLocks/>
            </p:cNvSpPr>
            <p:nvPr/>
          </p:nvSpPr>
          <p:spPr bwMode="auto">
            <a:xfrm>
              <a:off x="4588474" y="1896781"/>
              <a:ext cx="230724" cy="359985"/>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grpFill/>
            <a:ln w="1" cap="flat">
              <a:solidFill>
                <a:schemeClr val="accent1">
                  <a:lumMod val="40000"/>
                  <a:lumOff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grpSp>
      <p:sp>
        <p:nvSpPr>
          <p:cNvPr id="4" name="Title 1"/>
          <p:cNvSpPr txBox="1">
            <a:spLocks/>
          </p:cNvSpPr>
          <p:nvPr/>
        </p:nvSpPr>
        <p:spPr>
          <a:xfrm>
            <a:off x="364091" y="387904"/>
            <a:ext cx="7064839" cy="500002"/>
          </a:xfrm>
          <a:prstGeom prst="rect">
            <a:avLst/>
          </a:prstGeom>
        </p:spPr>
        <p:txBody>
          <a:bodyPr vert="horz" lIns="0" tIns="0" rIns="0" bIns="0" rtlCol="0" anchor="t">
            <a:noAutofit/>
          </a:bodyPr>
          <a:lstStyle>
            <a:lvl1pPr algn="l" defTabSz="791195" rtl="0" eaLnBrk="1" latinLnBrk="0" hangingPunct="1">
              <a:spcBef>
                <a:spcPct val="0"/>
              </a:spcBef>
              <a:buNone/>
              <a:defRPr sz="2970" b="1" kern="1200" cap="none" spc="-100" baseline="0">
                <a:solidFill>
                  <a:schemeClr val="tx2"/>
                </a:solidFill>
                <a:latin typeface="Arial" pitchFamily="34" charset="0"/>
                <a:ea typeface="+mj-ea"/>
                <a:cs typeface="Arial" pitchFamily="34" charset="0"/>
              </a:defRPr>
            </a:lvl1pPr>
          </a:lstStyle>
          <a:p>
            <a:pPr>
              <a:lnSpc>
                <a:spcPct val="80000"/>
              </a:lnSpc>
            </a:pPr>
            <a:r>
              <a:rPr lang="en-US" sz="5400" spc="-200" dirty="0">
                <a:solidFill>
                  <a:schemeClr val="accent1"/>
                </a:solidFill>
              </a:rPr>
              <a:t>Power-to-gas</a:t>
            </a:r>
          </a:p>
        </p:txBody>
      </p:sp>
      <p:sp>
        <p:nvSpPr>
          <p:cNvPr id="5" name="Title 1"/>
          <p:cNvSpPr txBox="1">
            <a:spLocks/>
          </p:cNvSpPr>
          <p:nvPr/>
        </p:nvSpPr>
        <p:spPr>
          <a:xfrm>
            <a:off x="903242" y="1021155"/>
            <a:ext cx="5841318" cy="736100"/>
          </a:xfrm>
          <a:prstGeom prst="rect">
            <a:avLst/>
          </a:prstGeom>
        </p:spPr>
        <p:txBody>
          <a:bodyPr vert="horz" lIns="0" tIns="0" rIns="0" bIns="0" rtlCol="0" anchor="t">
            <a:noAutofit/>
          </a:bodyPr>
          <a:lstStyle>
            <a:lvl1pPr algn="l" defTabSz="791195" rtl="0" eaLnBrk="1" latinLnBrk="0" hangingPunct="1">
              <a:spcBef>
                <a:spcPct val="0"/>
              </a:spcBef>
              <a:buNone/>
              <a:defRPr sz="2970" b="1" kern="1200" cap="none" spc="-100" baseline="0">
                <a:solidFill>
                  <a:schemeClr val="tx2"/>
                </a:solidFill>
                <a:latin typeface="Arial" pitchFamily="34" charset="0"/>
                <a:ea typeface="+mj-ea"/>
                <a:cs typeface="Arial" pitchFamily="34" charset="0"/>
              </a:defRPr>
            </a:lvl1pPr>
          </a:lstStyle>
          <a:p>
            <a:pPr>
              <a:lnSpc>
                <a:spcPct val="80000"/>
              </a:lnSpc>
            </a:pPr>
            <a:r>
              <a:rPr lang="en-US" sz="2800" spc="-50" dirty="0"/>
              <a:t>provides green hydrogen pathway and grid storage</a:t>
            </a:r>
          </a:p>
          <a:p>
            <a:pPr>
              <a:lnSpc>
                <a:spcPct val="80000"/>
              </a:lnSpc>
            </a:pPr>
            <a:r>
              <a:rPr lang="en-US" sz="2800" spc="-50" dirty="0"/>
              <a:t> </a:t>
            </a:r>
            <a:endParaRPr lang="en-US" sz="2800" dirty="0"/>
          </a:p>
        </p:txBody>
      </p:sp>
      <p:sp>
        <p:nvSpPr>
          <p:cNvPr id="6" name="Content Placeholder 2"/>
          <p:cNvSpPr txBox="1">
            <a:spLocks/>
          </p:cNvSpPr>
          <p:nvPr/>
        </p:nvSpPr>
        <p:spPr>
          <a:xfrm>
            <a:off x="903241" y="2328264"/>
            <a:ext cx="1959645" cy="1495184"/>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marL="171450" indent="-171450">
              <a:buSzPct val="85000"/>
              <a:buFont typeface="Arial" charset="0"/>
              <a:buChar char="•"/>
            </a:pPr>
            <a:r>
              <a:rPr lang="en-US" sz="1400" dirty="0"/>
              <a:t>70 Projects Now Launched In Europe</a:t>
            </a:r>
          </a:p>
          <a:p>
            <a:pPr marL="171450" indent="-171450">
              <a:buSzPct val="85000"/>
              <a:buFont typeface="Arial" charset="0"/>
              <a:buChar char="•"/>
            </a:pPr>
            <a:r>
              <a:rPr lang="en-US" sz="1400" dirty="0"/>
              <a:t>40 Projects Launched in Germany, with  more in development</a:t>
            </a:r>
          </a:p>
          <a:p>
            <a:pPr marL="171450" indent="-171450">
              <a:buSzPct val="85000"/>
              <a:buFont typeface="Arial" charset="0"/>
              <a:buChar char="•"/>
            </a:pPr>
            <a:r>
              <a:rPr lang="en-US" sz="1400" dirty="0"/>
              <a:t>30 MW of </a:t>
            </a:r>
            <a:br>
              <a:rPr lang="en-US" sz="1400" dirty="0"/>
            </a:br>
            <a:r>
              <a:rPr lang="en-US" sz="1400" dirty="0"/>
              <a:t>installed capacity</a:t>
            </a:r>
          </a:p>
        </p:txBody>
      </p:sp>
      <p:sp>
        <p:nvSpPr>
          <p:cNvPr id="225" name="Oval 224"/>
          <p:cNvSpPr/>
          <p:nvPr/>
        </p:nvSpPr>
        <p:spPr>
          <a:xfrm>
            <a:off x="4448948" y="2190671"/>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iangle 225"/>
          <p:cNvSpPr/>
          <p:nvPr/>
        </p:nvSpPr>
        <p:spPr>
          <a:xfrm>
            <a:off x="4619284" y="3290463"/>
            <a:ext cx="126536" cy="8666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5415562" y="2881760"/>
            <a:ext cx="95351" cy="953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565082" y="3302336"/>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3590982" y="3449671"/>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3515480" y="4310902"/>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111082" y="3639365"/>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854003" y="4196511"/>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215112" y="2834730"/>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5568246" y="3221217"/>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5650388" y="3318447"/>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558524" y="3421735"/>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697729" y="3454719"/>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5728044" y="3581518"/>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5621048" y="3651650"/>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453109" y="3608064"/>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5012413" y="3800510"/>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927682" y="3779841"/>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064388" y="3261304"/>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5095713" y="3279109"/>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5121089" y="3300304"/>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4780913" y="3454719"/>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729846" y="3678405"/>
            <a:ext cx="99204" cy="99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224286" y="3900334"/>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4845473" y="3840140"/>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731311" y="3261304"/>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854003" y="3260529"/>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956216" y="3039901"/>
            <a:ext cx="99204" cy="992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5466548" y="3133311"/>
            <a:ext cx="95351" cy="953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4969037" y="2714752"/>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4973371" y="3650609"/>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921361" y="4013303"/>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5042259" y="4058269"/>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449075" y="3975922"/>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5540607" y="4045277"/>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4341724" y="3489397"/>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4793645" y="3355695"/>
            <a:ext cx="95351" cy="953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5265138" y="2951325"/>
            <a:ext cx="99204" cy="992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4655286" y="3671166"/>
            <a:ext cx="95351" cy="95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iangle 263"/>
          <p:cNvSpPr/>
          <p:nvPr/>
        </p:nvSpPr>
        <p:spPr>
          <a:xfrm>
            <a:off x="4862316" y="3919611"/>
            <a:ext cx="126536" cy="866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ontent Placeholder 2"/>
          <p:cNvSpPr txBox="1">
            <a:spLocks/>
          </p:cNvSpPr>
          <p:nvPr/>
        </p:nvSpPr>
        <p:spPr>
          <a:xfrm>
            <a:off x="7402066" y="2332531"/>
            <a:ext cx="1413842" cy="232958"/>
          </a:xfrm>
          <a:prstGeom prst="rect">
            <a:avLst/>
          </a:prstGeom>
        </p:spPr>
        <p:txBody>
          <a:bodyPr vert="horz" lIns="0" tIns="0" rIns="0" bIns="0" rtlCol="0" anchor="ctr">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buSzPct val="85000"/>
            </a:pPr>
            <a:r>
              <a:rPr lang="en-US" sz="1400" b="1" spc="-50" dirty="0">
                <a:solidFill>
                  <a:schemeClr val="accent2"/>
                </a:solidFill>
              </a:rPr>
              <a:t>Operational</a:t>
            </a:r>
          </a:p>
        </p:txBody>
      </p:sp>
      <p:sp>
        <p:nvSpPr>
          <p:cNvPr id="266" name="Content Placeholder 2"/>
          <p:cNvSpPr txBox="1">
            <a:spLocks/>
          </p:cNvSpPr>
          <p:nvPr/>
        </p:nvSpPr>
        <p:spPr>
          <a:xfrm>
            <a:off x="7402066" y="2587714"/>
            <a:ext cx="1413842" cy="232958"/>
          </a:xfrm>
          <a:prstGeom prst="rect">
            <a:avLst/>
          </a:prstGeom>
        </p:spPr>
        <p:txBody>
          <a:bodyPr vert="horz" lIns="0" tIns="0" rIns="0" bIns="0" rtlCol="0" anchor="ctr">
            <a:noAutofit/>
          </a:bodyPr>
          <a:lstStyle>
            <a:defPPr>
              <a:defRPr lang="en-US"/>
            </a:defPPr>
            <a:lvl1pPr indent="0" defTabSz="791195">
              <a:spcBef>
                <a:spcPts val="1200"/>
              </a:spcBef>
              <a:buClr>
                <a:schemeClr val="tx2"/>
              </a:buClr>
              <a:buSzPct val="85000"/>
              <a:buFont typeface="Arial" pitchFamily="34" charset="0"/>
              <a:buNone/>
              <a:defRPr sz="1100" b="1" spc="-50">
                <a:solidFill>
                  <a:schemeClr val="accent2"/>
                </a:solidFill>
                <a:latin typeface="Arial" pitchFamily="34" charset="0"/>
                <a:cs typeface="Arial" pitchFamily="34" charset="0"/>
              </a:defRPr>
            </a:lvl1pPr>
            <a:lvl2pPr marL="642846" indent="-247249" defTabSz="791195">
              <a:spcBef>
                <a:spcPts val="1200"/>
              </a:spcBef>
              <a:buClr>
                <a:schemeClr val="tx2"/>
              </a:buClr>
              <a:buFont typeface="Arial" charset="0"/>
              <a:buChar char="•"/>
              <a:defRPr sz="2000">
                <a:solidFill>
                  <a:schemeClr val="tx1">
                    <a:lumMod val="65000"/>
                    <a:lumOff val="35000"/>
                  </a:schemeClr>
                </a:solidFill>
                <a:latin typeface="Arial" pitchFamily="34" charset="0"/>
                <a:cs typeface="Arial" pitchFamily="34" charset="0"/>
              </a:defRPr>
            </a:lvl2pPr>
            <a:lvl3pPr marL="988994" indent="-197798" defTabSz="791195">
              <a:spcBef>
                <a:spcPts val="1200"/>
              </a:spcBef>
              <a:buClr>
                <a:schemeClr val="tx2"/>
              </a:buClr>
              <a:buFont typeface="Arial" charset="0"/>
              <a:buChar char="•"/>
              <a:defRPr sz="1800">
                <a:solidFill>
                  <a:schemeClr val="tx1">
                    <a:lumMod val="65000"/>
                    <a:lumOff val="35000"/>
                  </a:schemeClr>
                </a:solidFill>
                <a:latin typeface="Arial" pitchFamily="34" charset="0"/>
                <a:cs typeface="Arial" pitchFamily="34" charset="0"/>
              </a:defRPr>
            </a:lvl3pPr>
            <a:lvl4pPr marL="1384592"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4pPr>
            <a:lvl5pPr marL="1780189"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5pPr>
            <a:lvl6pPr marL="2175786" indent="-197798" defTabSz="791195">
              <a:spcBef>
                <a:spcPct val="20000"/>
              </a:spcBef>
              <a:buFont typeface="Arial" pitchFamily="34" charset="0"/>
              <a:buChar char="•"/>
              <a:defRPr sz="1710"/>
            </a:lvl6pPr>
            <a:lvl7pPr marL="2571384" indent="-197798" defTabSz="791195">
              <a:spcBef>
                <a:spcPct val="20000"/>
              </a:spcBef>
              <a:buFont typeface="Arial" pitchFamily="34" charset="0"/>
              <a:buChar char="•"/>
              <a:defRPr sz="1710"/>
            </a:lvl7pPr>
            <a:lvl8pPr marL="2966981" indent="-197798" defTabSz="791195">
              <a:spcBef>
                <a:spcPct val="20000"/>
              </a:spcBef>
              <a:buFont typeface="Arial" pitchFamily="34" charset="0"/>
              <a:buChar char="•"/>
              <a:defRPr sz="1710"/>
            </a:lvl8pPr>
            <a:lvl9pPr marL="3362579" indent="-197798" defTabSz="791195">
              <a:spcBef>
                <a:spcPct val="20000"/>
              </a:spcBef>
              <a:buFont typeface="Arial" pitchFamily="34" charset="0"/>
              <a:buChar char="•"/>
              <a:defRPr sz="1710"/>
            </a:lvl9pPr>
          </a:lstStyle>
          <a:p>
            <a:r>
              <a:rPr lang="en-US" sz="1400" dirty="0">
                <a:solidFill>
                  <a:schemeClr val="accent6"/>
                </a:solidFill>
              </a:rPr>
              <a:t>Planned</a:t>
            </a:r>
          </a:p>
        </p:txBody>
      </p:sp>
      <p:sp>
        <p:nvSpPr>
          <p:cNvPr id="267" name="Content Placeholder 2"/>
          <p:cNvSpPr txBox="1">
            <a:spLocks/>
          </p:cNvSpPr>
          <p:nvPr/>
        </p:nvSpPr>
        <p:spPr>
          <a:xfrm>
            <a:off x="7402066" y="2842898"/>
            <a:ext cx="1413842" cy="232958"/>
          </a:xfrm>
          <a:prstGeom prst="rect">
            <a:avLst/>
          </a:prstGeom>
        </p:spPr>
        <p:txBody>
          <a:bodyPr vert="horz" lIns="0" tIns="0" rIns="0" bIns="0" rtlCol="0" anchor="ctr">
            <a:noAutofit/>
          </a:bodyPr>
          <a:lstStyle>
            <a:defPPr>
              <a:defRPr lang="en-US"/>
            </a:defPPr>
            <a:lvl1pPr indent="0" defTabSz="791195">
              <a:spcBef>
                <a:spcPts val="1200"/>
              </a:spcBef>
              <a:buClr>
                <a:schemeClr val="tx2"/>
              </a:buClr>
              <a:buSzPct val="85000"/>
              <a:buFont typeface="Arial" pitchFamily="34" charset="0"/>
              <a:buNone/>
              <a:defRPr sz="1100" b="1" spc="-50">
                <a:solidFill>
                  <a:schemeClr val="accent6"/>
                </a:solidFill>
                <a:latin typeface="Arial" pitchFamily="34" charset="0"/>
                <a:cs typeface="Arial" pitchFamily="34" charset="0"/>
              </a:defRPr>
            </a:lvl1pPr>
            <a:lvl2pPr marL="642846" indent="-247249" defTabSz="791195">
              <a:spcBef>
                <a:spcPts val="1200"/>
              </a:spcBef>
              <a:buClr>
                <a:schemeClr val="tx2"/>
              </a:buClr>
              <a:buFont typeface="Arial" charset="0"/>
              <a:buChar char="•"/>
              <a:defRPr sz="2000">
                <a:solidFill>
                  <a:schemeClr val="tx1">
                    <a:lumMod val="65000"/>
                    <a:lumOff val="35000"/>
                  </a:schemeClr>
                </a:solidFill>
                <a:latin typeface="Arial" pitchFamily="34" charset="0"/>
                <a:cs typeface="Arial" pitchFamily="34" charset="0"/>
              </a:defRPr>
            </a:lvl2pPr>
            <a:lvl3pPr marL="988994" indent="-197798" defTabSz="791195">
              <a:spcBef>
                <a:spcPts val="1200"/>
              </a:spcBef>
              <a:buClr>
                <a:schemeClr val="tx2"/>
              </a:buClr>
              <a:buFont typeface="Arial" charset="0"/>
              <a:buChar char="•"/>
              <a:defRPr sz="1800">
                <a:solidFill>
                  <a:schemeClr val="tx1">
                    <a:lumMod val="65000"/>
                    <a:lumOff val="35000"/>
                  </a:schemeClr>
                </a:solidFill>
                <a:latin typeface="Arial" pitchFamily="34" charset="0"/>
                <a:cs typeface="Arial" pitchFamily="34" charset="0"/>
              </a:defRPr>
            </a:lvl3pPr>
            <a:lvl4pPr marL="1384592"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4pPr>
            <a:lvl5pPr marL="1780189"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5pPr>
            <a:lvl6pPr marL="2175786" indent="-197798" defTabSz="791195">
              <a:spcBef>
                <a:spcPct val="20000"/>
              </a:spcBef>
              <a:buFont typeface="Arial" pitchFamily="34" charset="0"/>
              <a:buChar char="•"/>
              <a:defRPr sz="1710"/>
            </a:lvl6pPr>
            <a:lvl7pPr marL="2571384" indent="-197798" defTabSz="791195">
              <a:spcBef>
                <a:spcPct val="20000"/>
              </a:spcBef>
              <a:buFont typeface="Arial" pitchFamily="34" charset="0"/>
              <a:buChar char="•"/>
              <a:defRPr sz="1710"/>
            </a:lvl7pPr>
            <a:lvl8pPr marL="2966981" indent="-197798" defTabSz="791195">
              <a:spcBef>
                <a:spcPct val="20000"/>
              </a:spcBef>
              <a:buFont typeface="Arial" pitchFamily="34" charset="0"/>
              <a:buChar char="•"/>
              <a:defRPr sz="1710"/>
            </a:lvl8pPr>
            <a:lvl9pPr marL="3362579" indent="-197798" defTabSz="791195">
              <a:spcBef>
                <a:spcPct val="20000"/>
              </a:spcBef>
              <a:buFont typeface="Arial" pitchFamily="34" charset="0"/>
              <a:buChar char="•"/>
              <a:defRPr sz="1710"/>
            </a:lvl9pPr>
          </a:lstStyle>
          <a:p>
            <a:r>
              <a:rPr lang="en-US" sz="1400" dirty="0">
                <a:solidFill>
                  <a:schemeClr val="tx2"/>
                </a:solidFill>
              </a:rPr>
              <a:t>Project Finished</a:t>
            </a:r>
          </a:p>
        </p:txBody>
      </p:sp>
      <p:sp>
        <p:nvSpPr>
          <p:cNvPr id="268" name="Content Placeholder 2"/>
          <p:cNvSpPr txBox="1">
            <a:spLocks/>
          </p:cNvSpPr>
          <p:nvPr/>
        </p:nvSpPr>
        <p:spPr>
          <a:xfrm>
            <a:off x="7587534" y="3188096"/>
            <a:ext cx="1413842" cy="232958"/>
          </a:xfrm>
          <a:prstGeom prst="rect">
            <a:avLst/>
          </a:prstGeom>
        </p:spPr>
        <p:txBody>
          <a:bodyPr vert="horz" lIns="0" tIns="0" rIns="0" bIns="0" rtlCol="0" anchor="ctr">
            <a:noAutofit/>
          </a:bodyPr>
          <a:lstStyle>
            <a:defPPr>
              <a:defRPr lang="en-US"/>
            </a:defPPr>
            <a:lvl1pPr indent="0" defTabSz="791195">
              <a:spcBef>
                <a:spcPts val="1200"/>
              </a:spcBef>
              <a:buClr>
                <a:schemeClr val="tx2"/>
              </a:buClr>
              <a:buSzPct val="85000"/>
              <a:buFont typeface="Arial" pitchFamily="34" charset="0"/>
              <a:buNone/>
              <a:defRPr sz="1100" b="1" spc="-50">
                <a:solidFill>
                  <a:schemeClr val="accent6"/>
                </a:solidFill>
                <a:latin typeface="Arial" pitchFamily="34" charset="0"/>
                <a:cs typeface="Arial" pitchFamily="34" charset="0"/>
              </a:defRPr>
            </a:lvl1pPr>
            <a:lvl2pPr marL="642846" indent="-247249" defTabSz="791195">
              <a:spcBef>
                <a:spcPts val="1200"/>
              </a:spcBef>
              <a:buClr>
                <a:schemeClr val="tx2"/>
              </a:buClr>
              <a:buFont typeface="Arial" charset="0"/>
              <a:buChar char="•"/>
              <a:defRPr sz="2000">
                <a:solidFill>
                  <a:schemeClr val="tx1">
                    <a:lumMod val="65000"/>
                    <a:lumOff val="35000"/>
                  </a:schemeClr>
                </a:solidFill>
                <a:latin typeface="Arial" pitchFamily="34" charset="0"/>
                <a:cs typeface="Arial" pitchFamily="34" charset="0"/>
              </a:defRPr>
            </a:lvl2pPr>
            <a:lvl3pPr marL="988994" indent="-197798" defTabSz="791195">
              <a:spcBef>
                <a:spcPts val="1200"/>
              </a:spcBef>
              <a:buClr>
                <a:schemeClr val="tx2"/>
              </a:buClr>
              <a:buFont typeface="Arial" charset="0"/>
              <a:buChar char="•"/>
              <a:defRPr sz="1800">
                <a:solidFill>
                  <a:schemeClr val="tx1">
                    <a:lumMod val="65000"/>
                    <a:lumOff val="35000"/>
                  </a:schemeClr>
                </a:solidFill>
                <a:latin typeface="Arial" pitchFamily="34" charset="0"/>
                <a:cs typeface="Arial" pitchFamily="34" charset="0"/>
              </a:defRPr>
            </a:lvl3pPr>
            <a:lvl4pPr marL="1384592"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4pPr>
            <a:lvl5pPr marL="1780189"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5pPr>
            <a:lvl6pPr marL="2175786" indent="-197798" defTabSz="791195">
              <a:spcBef>
                <a:spcPct val="20000"/>
              </a:spcBef>
              <a:buFont typeface="Arial" pitchFamily="34" charset="0"/>
              <a:buChar char="•"/>
              <a:defRPr sz="1710"/>
            </a:lvl6pPr>
            <a:lvl7pPr marL="2571384" indent="-197798" defTabSz="791195">
              <a:spcBef>
                <a:spcPct val="20000"/>
              </a:spcBef>
              <a:buFont typeface="Arial" pitchFamily="34" charset="0"/>
              <a:buChar char="•"/>
              <a:defRPr sz="1710"/>
            </a:lvl7pPr>
            <a:lvl8pPr marL="2966981" indent="-197798" defTabSz="791195">
              <a:spcBef>
                <a:spcPct val="20000"/>
              </a:spcBef>
              <a:buFont typeface="Arial" pitchFamily="34" charset="0"/>
              <a:buChar char="•"/>
              <a:defRPr sz="1710"/>
            </a:lvl8pPr>
            <a:lvl9pPr marL="3362579" indent="-197798" defTabSz="791195">
              <a:spcBef>
                <a:spcPct val="20000"/>
              </a:spcBef>
              <a:buFont typeface="Arial" pitchFamily="34" charset="0"/>
              <a:buChar char="•"/>
              <a:defRPr sz="1710"/>
            </a:lvl9pPr>
          </a:lstStyle>
          <a:p>
            <a:r>
              <a:rPr lang="en-US" sz="1050" b="0" spc="0" dirty="0">
                <a:solidFill>
                  <a:schemeClr val="tx1">
                    <a:lumMod val="65000"/>
                    <a:lumOff val="35000"/>
                  </a:schemeClr>
                </a:solidFill>
              </a:rPr>
              <a:t>Hydrogen</a:t>
            </a:r>
          </a:p>
        </p:txBody>
      </p:sp>
      <p:sp>
        <p:nvSpPr>
          <p:cNvPr id="269" name="Content Placeholder 2"/>
          <p:cNvSpPr txBox="1">
            <a:spLocks/>
          </p:cNvSpPr>
          <p:nvPr/>
        </p:nvSpPr>
        <p:spPr>
          <a:xfrm>
            <a:off x="7587534" y="3397523"/>
            <a:ext cx="1413842" cy="232958"/>
          </a:xfrm>
          <a:prstGeom prst="rect">
            <a:avLst/>
          </a:prstGeom>
        </p:spPr>
        <p:txBody>
          <a:bodyPr vert="horz" lIns="0" tIns="0" rIns="0" bIns="0" rtlCol="0" anchor="ctr">
            <a:noAutofit/>
          </a:bodyPr>
          <a:lstStyle>
            <a:defPPr>
              <a:defRPr lang="en-US"/>
            </a:defPPr>
            <a:lvl1pPr indent="0" defTabSz="791195">
              <a:spcBef>
                <a:spcPts val="1200"/>
              </a:spcBef>
              <a:buClr>
                <a:schemeClr val="tx2"/>
              </a:buClr>
              <a:buSzPct val="85000"/>
              <a:buFont typeface="Arial" pitchFamily="34" charset="0"/>
              <a:buNone/>
              <a:defRPr sz="1100" b="1" spc="-50">
                <a:solidFill>
                  <a:schemeClr val="accent6"/>
                </a:solidFill>
                <a:latin typeface="Arial" pitchFamily="34" charset="0"/>
                <a:cs typeface="Arial" pitchFamily="34" charset="0"/>
              </a:defRPr>
            </a:lvl1pPr>
            <a:lvl2pPr marL="642846" indent="-247249" defTabSz="791195">
              <a:spcBef>
                <a:spcPts val="1200"/>
              </a:spcBef>
              <a:buClr>
                <a:schemeClr val="tx2"/>
              </a:buClr>
              <a:buFont typeface="Arial" charset="0"/>
              <a:buChar char="•"/>
              <a:defRPr sz="2000">
                <a:solidFill>
                  <a:schemeClr val="tx1">
                    <a:lumMod val="65000"/>
                    <a:lumOff val="35000"/>
                  </a:schemeClr>
                </a:solidFill>
                <a:latin typeface="Arial" pitchFamily="34" charset="0"/>
                <a:cs typeface="Arial" pitchFamily="34" charset="0"/>
              </a:defRPr>
            </a:lvl2pPr>
            <a:lvl3pPr marL="988994" indent="-197798" defTabSz="791195">
              <a:spcBef>
                <a:spcPts val="1200"/>
              </a:spcBef>
              <a:buClr>
                <a:schemeClr val="tx2"/>
              </a:buClr>
              <a:buFont typeface="Arial" charset="0"/>
              <a:buChar char="•"/>
              <a:defRPr sz="1800">
                <a:solidFill>
                  <a:schemeClr val="tx1">
                    <a:lumMod val="65000"/>
                    <a:lumOff val="35000"/>
                  </a:schemeClr>
                </a:solidFill>
                <a:latin typeface="Arial" pitchFamily="34" charset="0"/>
                <a:cs typeface="Arial" pitchFamily="34" charset="0"/>
              </a:defRPr>
            </a:lvl3pPr>
            <a:lvl4pPr marL="1384592"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4pPr>
            <a:lvl5pPr marL="1780189"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5pPr>
            <a:lvl6pPr marL="2175786" indent="-197798" defTabSz="791195">
              <a:spcBef>
                <a:spcPct val="20000"/>
              </a:spcBef>
              <a:buFont typeface="Arial" pitchFamily="34" charset="0"/>
              <a:buChar char="•"/>
              <a:defRPr sz="1710"/>
            </a:lvl6pPr>
            <a:lvl7pPr marL="2571384" indent="-197798" defTabSz="791195">
              <a:spcBef>
                <a:spcPct val="20000"/>
              </a:spcBef>
              <a:buFont typeface="Arial" pitchFamily="34" charset="0"/>
              <a:buChar char="•"/>
              <a:defRPr sz="1710"/>
            </a:lvl7pPr>
            <a:lvl8pPr marL="2966981" indent="-197798" defTabSz="791195">
              <a:spcBef>
                <a:spcPct val="20000"/>
              </a:spcBef>
              <a:buFont typeface="Arial" pitchFamily="34" charset="0"/>
              <a:buChar char="•"/>
              <a:defRPr sz="1710"/>
            </a:lvl8pPr>
            <a:lvl9pPr marL="3362579" indent="-197798" defTabSz="791195">
              <a:spcBef>
                <a:spcPct val="20000"/>
              </a:spcBef>
              <a:buFont typeface="Arial" pitchFamily="34" charset="0"/>
              <a:buChar char="•"/>
              <a:defRPr sz="1710"/>
            </a:lvl9pPr>
          </a:lstStyle>
          <a:p>
            <a:r>
              <a:rPr lang="en-US" sz="1050" b="0" spc="0" dirty="0">
                <a:solidFill>
                  <a:schemeClr val="tx1">
                    <a:lumMod val="65000"/>
                    <a:lumOff val="35000"/>
                  </a:schemeClr>
                </a:solidFill>
              </a:rPr>
              <a:t>Methane</a:t>
            </a:r>
          </a:p>
        </p:txBody>
      </p:sp>
      <p:sp>
        <p:nvSpPr>
          <p:cNvPr id="270" name="Content Placeholder 2"/>
          <p:cNvSpPr txBox="1">
            <a:spLocks/>
          </p:cNvSpPr>
          <p:nvPr/>
        </p:nvSpPr>
        <p:spPr>
          <a:xfrm>
            <a:off x="7587534" y="3598325"/>
            <a:ext cx="1413842" cy="232958"/>
          </a:xfrm>
          <a:prstGeom prst="rect">
            <a:avLst/>
          </a:prstGeom>
        </p:spPr>
        <p:txBody>
          <a:bodyPr vert="horz" lIns="0" tIns="0" rIns="0" bIns="0" rtlCol="0" anchor="ctr">
            <a:noAutofit/>
          </a:bodyPr>
          <a:lstStyle>
            <a:defPPr>
              <a:defRPr lang="en-US"/>
            </a:defPPr>
            <a:lvl1pPr indent="0" defTabSz="791195">
              <a:spcBef>
                <a:spcPts val="1200"/>
              </a:spcBef>
              <a:buClr>
                <a:schemeClr val="tx2"/>
              </a:buClr>
              <a:buSzPct val="85000"/>
              <a:buFont typeface="Arial" pitchFamily="34" charset="0"/>
              <a:buNone/>
              <a:defRPr sz="1100" b="1" spc="-50">
                <a:solidFill>
                  <a:schemeClr val="accent6"/>
                </a:solidFill>
                <a:latin typeface="Arial" pitchFamily="34" charset="0"/>
                <a:cs typeface="Arial" pitchFamily="34" charset="0"/>
              </a:defRPr>
            </a:lvl1pPr>
            <a:lvl2pPr marL="642846" indent="-247249" defTabSz="791195">
              <a:spcBef>
                <a:spcPts val="1200"/>
              </a:spcBef>
              <a:buClr>
                <a:schemeClr val="tx2"/>
              </a:buClr>
              <a:buFont typeface="Arial" charset="0"/>
              <a:buChar char="•"/>
              <a:defRPr sz="2000">
                <a:solidFill>
                  <a:schemeClr val="tx1">
                    <a:lumMod val="65000"/>
                    <a:lumOff val="35000"/>
                  </a:schemeClr>
                </a:solidFill>
                <a:latin typeface="Arial" pitchFamily="34" charset="0"/>
                <a:cs typeface="Arial" pitchFamily="34" charset="0"/>
              </a:defRPr>
            </a:lvl2pPr>
            <a:lvl3pPr marL="988994" indent="-197798" defTabSz="791195">
              <a:spcBef>
                <a:spcPts val="1200"/>
              </a:spcBef>
              <a:buClr>
                <a:schemeClr val="tx2"/>
              </a:buClr>
              <a:buFont typeface="Arial" charset="0"/>
              <a:buChar char="•"/>
              <a:defRPr sz="1800">
                <a:solidFill>
                  <a:schemeClr val="tx1">
                    <a:lumMod val="65000"/>
                    <a:lumOff val="35000"/>
                  </a:schemeClr>
                </a:solidFill>
                <a:latin typeface="Arial" pitchFamily="34" charset="0"/>
                <a:cs typeface="Arial" pitchFamily="34" charset="0"/>
              </a:defRPr>
            </a:lvl3pPr>
            <a:lvl4pPr marL="1384592"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4pPr>
            <a:lvl5pPr marL="1780189" indent="-197798" defTabSz="791195">
              <a:spcBef>
                <a:spcPts val="1200"/>
              </a:spcBef>
              <a:buClr>
                <a:schemeClr val="tx2"/>
              </a:buClr>
              <a:buFont typeface="Arial" charset="0"/>
              <a:buChar char="•"/>
              <a:defRPr sz="1400">
                <a:solidFill>
                  <a:schemeClr val="tx1">
                    <a:lumMod val="65000"/>
                    <a:lumOff val="35000"/>
                  </a:schemeClr>
                </a:solidFill>
                <a:latin typeface="Arial" pitchFamily="34" charset="0"/>
                <a:cs typeface="Arial" pitchFamily="34" charset="0"/>
              </a:defRPr>
            </a:lvl5pPr>
            <a:lvl6pPr marL="2175786" indent="-197798" defTabSz="791195">
              <a:spcBef>
                <a:spcPct val="20000"/>
              </a:spcBef>
              <a:buFont typeface="Arial" pitchFamily="34" charset="0"/>
              <a:buChar char="•"/>
              <a:defRPr sz="1710"/>
            </a:lvl6pPr>
            <a:lvl7pPr marL="2571384" indent="-197798" defTabSz="791195">
              <a:spcBef>
                <a:spcPct val="20000"/>
              </a:spcBef>
              <a:buFont typeface="Arial" pitchFamily="34" charset="0"/>
              <a:buChar char="•"/>
              <a:defRPr sz="1710"/>
            </a:lvl7pPr>
            <a:lvl8pPr marL="2966981" indent="-197798" defTabSz="791195">
              <a:spcBef>
                <a:spcPct val="20000"/>
              </a:spcBef>
              <a:buFont typeface="Arial" pitchFamily="34" charset="0"/>
              <a:buChar char="•"/>
              <a:defRPr sz="1710"/>
            </a:lvl8pPr>
            <a:lvl9pPr marL="3362579" indent="-197798" defTabSz="791195">
              <a:spcBef>
                <a:spcPct val="20000"/>
              </a:spcBef>
              <a:buFont typeface="Arial" pitchFamily="34" charset="0"/>
              <a:buChar char="•"/>
              <a:defRPr sz="1710"/>
            </a:lvl9pPr>
          </a:lstStyle>
          <a:p>
            <a:r>
              <a:rPr lang="en-US" sz="1050" b="0" spc="0" dirty="0">
                <a:solidFill>
                  <a:schemeClr val="tx1">
                    <a:lumMod val="65000"/>
                    <a:lumOff val="35000"/>
                  </a:schemeClr>
                </a:solidFill>
              </a:rPr>
              <a:t>Hydrogen/Methane</a:t>
            </a:r>
          </a:p>
        </p:txBody>
      </p:sp>
      <p:sp>
        <p:nvSpPr>
          <p:cNvPr id="271" name="Triangle 270"/>
          <p:cNvSpPr/>
          <p:nvPr/>
        </p:nvSpPr>
        <p:spPr>
          <a:xfrm>
            <a:off x="7403978" y="3681300"/>
            <a:ext cx="126536" cy="8666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7417644" y="3268564"/>
            <a:ext cx="99204" cy="9920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7419571" y="3477942"/>
            <a:ext cx="95351" cy="953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66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1600" y="1085850"/>
            <a:ext cx="2971800" cy="461665"/>
          </a:xfrm>
          <a:prstGeom prst="rect">
            <a:avLst/>
          </a:prstGeom>
          <a:noFill/>
        </p:spPr>
        <p:txBody>
          <a:bodyPr wrap="square" rtlCol="0">
            <a:spAutoFit/>
          </a:bodyPr>
          <a:lstStyle/>
          <a:p>
            <a:pPr marL="177404" lvl="1" indent="-177404">
              <a:buClr>
                <a:schemeClr val="accent1">
                  <a:lumMod val="75000"/>
                </a:schemeClr>
              </a:buClr>
              <a:buFont typeface="Verdana" pitchFamily="34" charset="0"/>
              <a:buChar char="•"/>
            </a:pPr>
            <a:endParaRPr lang="en-US"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endPar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angle 13"/>
          <p:cNvSpPr/>
          <p:nvPr/>
        </p:nvSpPr>
        <p:spPr>
          <a:xfrm>
            <a:off x="0" y="0"/>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Recap</a:t>
            </a: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9" name="TextBox 8"/>
          <p:cNvSpPr txBox="1"/>
          <p:nvPr/>
        </p:nvSpPr>
        <p:spPr>
          <a:xfrm>
            <a:off x="485775" y="864394"/>
            <a:ext cx="7086600" cy="369332"/>
          </a:xfrm>
          <a:prstGeom prst="rect">
            <a:avLst/>
          </a:prstGeom>
          <a:noFill/>
        </p:spPr>
        <p:txBody>
          <a:bodyPr wrap="square" rtlCol="0">
            <a:spAutoFit/>
          </a:bodyPr>
          <a:lstStyle/>
          <a:p>
            <a:pPr marL="0" lvl="1">
              <a:buClr>
                <a:schemeClr val="accent1">
                  <a:lumMod val="75000"/>
                </a:schemeClr>
              </a:buCl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Natural Gas in Transportation</a:t>
            </a:r>
          </a:p>
        </p:txBody>
      </p:sp>
      <p:sp>
        <p:nvSpPr>
          <p:cNvPr id="3" name="TextBox 2"/>
          <p:cNvSpPr txBox="1"/>
          <p:nvPr/>
        </p:nvSpPr>
        <p:spPr>
          <a:xfrm>
            <a:off x="457199" y="1301330"/>
            <a:ext cx="8141855" cy="3277820"/>
          </a:xfrm>
          <a:prstGeom prst="rect">
            <a:avLst/>
          </a:prstGeom>
          <a:noFill/>
        </p:spPr>
        <p:txBody>
          <a:bodyPr wrap="square" rtlCol="0">
            <a:spAutoFit/>
          </a:bodyPr>
          <a:lstStyle/>
          <a:p>
            <a:pPr lvl="1" indent="-342900">
              <a:lnSpc>
                <a:spcPct val="150000"/>
              </a:lnSpc>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Environmental advantages over diesel / NOx and GHG</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Next-generation Low-NOx CNG engines – Available NOW</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CNG range and performance equivalent to diesel </a:t>
            </a:r>
          </a:p>
          <a:p>
            <a:pPr marL="0" lvl="1">
              <a:buClr>
                <a:schemeClr val="accent1">
                  <a:lumMod val="75000"/>
                </a:schemeClr>
              </a:buCl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RNG – from zero to negative carbon</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Power To Gas – Uses NG pipelines as grid scale storage and enables renewable energy</a:t>
            </a:r>
          </a:p>
          <a:p>
            <a:pPr marL="0" lvl="1">
              <a:buClr>
                <a:schemeClr val="accent1">
                  <a:lumMod val="75000"/>
                </a:schemeClr>
              </a:buCl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45996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1600" y="1085850"/>
            <a:ext cx="2971800" cy="461665"/>
          </a:xfrm>
          <a:prstGeom prst="rect">
            <a:avLst/>
          </a:prstGeom>
          <a:noFill/>
        </p:spPr>
        <p:txBody>
          <a:bodyPr wrap="square" rtlCol="0">
            <a:spAutoFit/>
          </a:bodyPr>
          <a:lstStyle/>
          <a:p>
            <a:pPr marL="177404" lvl="1" indent="-177404">
              <a:buClr>
                <a:schemeClr val="accent1">
                  <a:lumMod val="75000"/>
                </a:schemeClr>
              </a:buClr>
              <a:buFont typeface="Verdana" pitchFamily="34" charset="0"/>
              <a:buChar char="•"/>
            </a:pPr>
            <a:endParaRPr lang="en-US"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endPar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angle 13"/>
          <p:cNvSpPr/>
          <p:nvPr/>
        </p:nvSpPr>
        <p:spPr>
          <a:xfrm>
            <a:off x="0" y="0"/>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What can  you do? </a:t>
            </a: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3" name="TextBox 2"/>
          <p:cNvSpPr txBox="1"/>
          <p:nvPr/>
        </p:nvSpPr>
        <p:spPr>
          <a:xfrm>
            <a:off x="457199" y="1301330"/>
            <a:ext cx="8529783" cy="3970318"/>
          </a:xfrm>
          <a:prstGeom prst="rect">
            <a:avLst/>
          </a:prstGeom>
          <a:noFill/>
        </p:spPr>
        <p:txBody>
          <a:bodyPr wrap="square" rtlCol="0">
            <a:spAutoFit/>
          </a:bodyPr>
          <a:lstStyle/>
          <a:p>
            <a:pPr lvl="1" indent="-342900">
              <a:lnSpc>
                <a:spcPct val="150000"/>
              </a:lnSpc>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Ask hard questions about environmental directives.</a:t>
            </a:r>
          </a:p>
          <a:p>
            <a:pPr lvl="2" indent="-342900">
              <a:lnSpc>
                <a:spcPct val="150000"/>
              </a:lnSpc>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What’s the goal?  What are the impacts?  What’s BEST way to get there? </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Challenge assumptions – Is electrifying </a:t>
            </a:r>
            <a:r>
              <a:rPr lang="en-US" sz="1800" u="sng"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everything</a:t>
            </a: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 the best use of public $?</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Pursue “All of the Above” approach as most effective way to achieve goals.</a:t>
            </a:r>
          </a:p>
          <a:p>
            <a:pPr marL="0" lvl="1">
              <a:buClr>
                <a:schemeClr val="accent1">
                  <a:lumMod val="75000"/>
                </a:schemeClr>
              </a:buCl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Ask your constituents what they want in terms of policy/energy use. </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Ask what else is happening in the rest of the world.</a:t>
            </a:r>
          </a:p>
          <a:p>
            <a:pPr lvl="1" indent="-342900">
              <a:buClr>
                <a:schemeClr val="accent1">
                  <a:lumMod val="75000"/>
                </a:schemeClr>
              </a:buClr>
              <a:buFont typeface="Arial" panose="020B0604020202020204" pitchFamily="34" charset="0"/>
              <a:buChar cha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b="1"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rPr>
              <a:t>You don’t have to choose between good solution and affordability!</a:t>
            </a:r>
          </a:p>
          <a:p>
            <a:pPr marL="0" lvl="1">
              <a:buClr>
                <a:schemeClr val="accent1">
                  <a:lumMod val="75000"/>
                </a:schemeClr>
              </a:buClr>
            </a:pPr>
            <a:endParaRPr lang="en-US" sz="1800" dirty="0">
              <a:solidFill>
                <a:schemeClr val="tx2">
                  <a:lumMod val="75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4264569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69"/>
          <p:cNvSpPr>
            <a:spLocks noEditPoints="1"/>
          </p:cNvSpPr>
          <p:nvPr/>
        </p:nvSpPr>
        <p:spPr bwMode="auto">
          <a:xfrm>
            <a:off x="1231154" y="0"/>
            <a:ext cx="3066936" cy="5143500"/>
          </a:xfrm>
          <a:custGeom>
            <a:avLst/>
            <a:gdLst>
              <a:gd name="T0" fmla="*/ 514 w 529"/>
              <a:gd name="T1" fmla="*/ 731 h 887"/>
              <a:gd name="T2" fmla="*/ 426 w 529"/>
              <a:gd name="T3" fmla="*/ 583 h 887"/>
              <a:gd name="T4" fmla="*/ 51 w 529"/>
              <a:gd name="T5" fmla="*/ 0 h 887"/>
              <a:gd name="T6" fmla="*/ 45 w 529"/>
              <a:gd name="T7" fmla="*/ 27 h 887"/>
              <a:gd name="T8" fmla="*/ 32 w 529"/>
              <a:gd name="T9" fmla="*/ 77 h 887"/>
              <a:gd name="T10" fmla="*/ 21 w 529"/>
              <a:gd name="T11" fmla="*/ 97 h 887"/>
              <a:gd name="T12" fmla="*/ 2 w 529"/>
              <a:gd name="T13" fmla="*/ 130 h 887"/>
              <a:gd name="T14" fmla="*/ 21 w 529"/>
              <a:gd name="T15" fmla="*/ 177 h 887"/>
              <a:gd name="T16" fmla="*/ 17 w 529"/>
              <a:gd name="T17" fmla="*/ 205 h 887"/>
              <a:gd name="T18" fmla="*/ 11 w 529"/>
              <a:gd name="T19" fmla="*/ 260 h 887"/>
              <a:gd name="T20" fmla="*/ 34 w 529"/>
              <a:gd name="T21" fmla="*/ 302 h 887"/>
              <a:gd name="T22" fmla="*/ 41 w 529"/>
              <a:gd name="T23" fmla="*/ 321 h 887"/>
              <a:gd name="T24" fmla="*/ 32 w 529"/>
              <a:gd name="T25" fmla="*/ 339 h 887"/>
              <a:gd name="T26" fmla="*/ 53 w 529"/>
              <a:gd name="T27" fmla="*/ 355 h 887"/>
              <a:gd name="T28" fmla="*/ 63 w 529"/>
              <a:gd name="T29" fmla="*/ 343 h 887"/>
              <a:gd name="T30" fmla="*/ 86 w 529"/>
              <a:gd name="T31" fmla="*/ 348 h 887"/>
              <a:gd name="T32" fmla="*/ 114 w 529"/>
              <a:gd name="T33" fmla="*/ 347 h 887"/>
              <a:gd name="T34" fmla="*/ 120 w 529"/>
              <a:gd name="T35" fmla="*/ 352 h 887"/>
              <a:gd name="T36" fmla="*/ 109 w 529"/>
              <a:gd name="T37" fmla="*/ 357 h 887"/>
              <a:gd name="T38" fmla="*/ 71 w 529"/>
              <a:gd name="T39" fmla="*/ 347 h 887"/>
              <a:gd name="T40" fmla="*/ 75 w 529"/>
              <a:gd name="T41" fmla="*/ 370 h 887"/>
              <a:gd name="T42" fmla="*/ 70 w 529"/>
              <a:gd name="T43" fmla="*/ 389 h 887"/>
              <a:gd name="T44" fmla="*/ 64 w 529"/>
              <a:gd name="T45" fmla="*/ 365 h 887"/>
              <a:gd name="T46" fmla="*/ 51 w 529"/>
              <a:gd name="T47" fmla="*/ 382 h 887"/>
              <a:gd name="T48" fmla="*/ 51 w 529"/>
              <a:gd name="T49" fmla="*/ 412 h 887"/>
              <a:gd name="T50" fmla="*/ 80 w 529"/>
              <a:gd name="T51" fmla="*/ 449 h 887"/>
              <a:gd name="T52" fmla="*/ 65 w 529"/>
              <a:gd name="T53" fmla="*/ 480 h 887"/>
              <a:gd name="T54" fmla="*/ 82 w 529"/>
              <a:gd name="T55" fmla="*/ 522 h 887"/>
              <a:gd name="T56" fmla="*/ 98 w 529"/>
              <a:gd name="T57" fmla="*/ 559 h 887"/>
              <a:gd name="T58" fmla="*/ 106 w 529"/>
              <a:gd name="T59" fmla="*/ 594 h 887"/>
              <a:gd name="T60" fmla="*/ 114 w 529"/>
              <a:gd name="T61" fmla="*/ 620 h 887"/>
              <a:gd name="T62" fmla="*/ 109 w 529"/>
              <a:gd name="T63" fmla="*/ 652 h 887"/>
              <a:gd name="T64" fmla="*/ 141 w 529"/>
              <a:gd name="T65" fmla="*/ 668 h 887"/>
              <a:gd name="T66" fmla="*/ 181 w 529"/>
              <a:gd name="T67" fmla="*/ 686 h 887"/>
              <a:gd name="T68" fmla="*/ 213 w 529"/>
              <a:gd name="T69" fmla="*/ 723 h 887"/>
              <a:gd name="T70" fmla="*/ 239 w 529"/>
              <a:gd name="T71" fmla="*/ 747 h 887"/>
              <a:gd name="T72" fmla="*/ 258 w 529"/>
              <a:gd name="T73" fmla="*/ 757 h 887"/>
              <a:gd name="T74" fmla="*/ 295 w 529"/>
              <a:gd name="T75" fmla="*/ 807 h 887"/>
              <a:gd name="T76" fmla="*/ 296 w 529"/>
              <a:gd name="T77" fmla="*/ 856 h 887"/>
              <a:gd name="T78" fmla="*/ 300 w 529"/>
              <a:gd name="T79" fmla="*/ 861 h 887"/>
              <a:gd name="T80" fmla="*/ 471 w 529"/>
              <a:gd name="T81" fmla="*/ 884 h 887"/>
              <a:gd name="T82" fmla="*/ 486 w 529"/>
              <a:gd name="T83" fmla="*/ 869 h 887"/>
              <a:gd name="T84" fmla="*/ 476 w 529"/>
              <a:gd name="T85" fmla="*/ 849 h 887"/>
              <a:gd name="T86" fmla="*/ 491 w 529"/>
              <a:gd name="T87" fmla="*/ 818 h 887"/>
              <a:gd name="T88" fmla="*/ 505 w 529"/>
              <a:gd name="T89" fmla="*/ 784 h 887"/>
              <a:gd name="T90" fmla="*/ 129 w 529"/>
              <a:gd name="T91" fmla="*/ 702 h 887"/>
              <a:gd name="T92" fmla="*/ 137 w 529"/>
              <a:gd name="T93" fmla="*/ 708 h 887"/>
              <a:gd name="T94" fmla="*/ 147 w 529"/>
              <a:gd name="T95" fmla="*/ 706 h 887"/>
              <a:gd name="T96" fmla="*/ 163 w 529"/>
              <a:gd name="T97" fmla="*/ 710 h 887"/>
              <a:gd name="T98" fmla="*/ 156 w 529"/>
              <a:gd name="T99" fmla="*/ 773 h 887"/>
              <a:gd name="T100" fmla="*/ 215 w 529"/>
              <a:gd name="T101" fmla="*/ 822 h 887"/>
              <a:gd name="T102" fmla="*/ 231 w 529"/>
              <a:gd name="T103" fmla="*/ 776 h 887"/>
              <a:gd name="T104" fmla="*/ 238 w 529"/>
              <a:gd name="T105" fmla="*/ 786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 h="887">
                <a:moveTo>
                  <a:pt x="525" y="758"/>
                </a:moveTo>
                <a:lnTo>
                  <a:pt x="516" y="748"/>
                </a:lnTo>
                <a:lnTo>
                  <a:pt x="516" y="742"/>
                </a:lnTo>
                <a:lnTo>
                  <a:pt x="514" y="736"/>
                </a:lnTo>
                <a:lnTo>
                  <a:pt x="514" y="731"/>
                </a:lnTo>
                <a:lnTo>
                  <a:pt x="512" y="724"/>
                </a:lnTo>
                <a:lnTo>
                  <a:pt x="506" y="713"/>
                </a:lnTo>
                <a:lnTo>
                  <a:pt x="506" y="708"/>
                </a:lnTo>
                <a:lnTo>
                  <a:pt x="506" y="702"/>
                </a:lnTo>
                <a:lnTo>
                  <a:pt x="426" y="583"/>
                </a:lnTo>
                <a:lnTo>
                  <a:pt x="235" y="305"/>
                </a:lnTo>
                <a:lnTo>
                  <a:pt x="249" y="251"/>
                </a:lnTo>
                <a:lnTo>
                  <a:pt x="293" y="65"/>
                </a:lnTo>
                <a:lnTo>
                  <a:pt x="182" y="36"/>
                </a:lnTo>
                <a:lnTo>
                  <a:pt x="51" y="0"/>
                </a:lnTo>
                <a:lnTo>
                  <a:pt x="49" y="0"/>
                </a:lnTo>
                <a:lnTo>
                  <a:pt x="45" y="11"/>
                </a:lnTo>
                <a:lnTo>
                  <a:pt x="42" y="16"/>
                </a:lnTo>
                <a:lnTo>
                  <a:pt x="45" y="22"/>
                </a:lnTo>
                <a:lnTo>
                  <a:pt x="45" y="27"/>
                </a:lnTo>
                <a:lnTo>
                  <a:pt x="46" y="38"/>
                </a:lnTo>
                <a:lnTo>
                  <a:pt x="45" y="39"/>
                </a:lnTo>
                <a:lnTo>
                  <a:pt x="44" y="49"/>
                </a:lnTo>
                <a:lnTo>
                  <a:pt x="30" y="72"/>
                </a:lnTo>
                <a:lnTo>
                  <a:pt x="32" y="77"/>
                </a:lnTo>
                <a:lnTo>
                  <a:pt x="30" y="83"/>
                </a:lnTo>
                <a:lnTo>
                  <a:pt x="26" y="87"/>
                </a:lnTo>
                <a:lnTo>
                  <a:pt x="23" y="93"/>
                </a:lnTo>
                <a:lnTo>
                  <a:pt x="25" y="95"/>
                </a:lnTo>
                <a:lnTo>
                  <a:pt x="21" y="97"/>
                </a:lnTo>
                <a:lnTo>
                  <a:pt x="15" y="100"/>
                </a:lnTo>
                <a:lnTo>
                  <a:pt x="11" y="106"/>
                </a:lnTo>
                <a:lnTo>
                  <a:pt x="7" y="111"/>
                </a:lnTo>
                <a:lnTo>
                  <a:pt x="2" y="122"/>
                </a:lnTo>
                <a:lnTo>
                  <a:pt x="2" y="130"/>
                </a:lnTo>
                <a:lnTo>
                  <a:pt x="0" y="135"/>
                </a:lnTo>
                <a:lnTo>
                  <a:pt x="11" y="152"/>
                </a:lnTo>
                <a:lnTo>
                  <a:pt x="11" y="156"/>
                </a:lnTo>
                <a:lnTo>
                  <a:pt x="15" y="161"/>
                </a:lnTo>
                <a:lnTo>
                  <a:pt x="21" y="177"/>
                </a:lnTo>
                <a:lnTo>
                  <a:pt x="19" y="183"/>
                </a:lnTo>
                <a:lnTo>
                  <a:pt x="21" y="188"/>
                </a:lnTo>
                <a:lnTo>
                  <a:pt x="19" y="194"/>
                </a:lnTo>
                <a:lnTo>
                  <a:pt x="19" y="201"/>
                </a:lnTo>
                <a:lnTo>
                  <a:pt x="17" y="205"/>
                </a:lnTo>
                <a:lnTo>
                  <a:pt x="11" y="215"/>
                </a:lnTo>
                <a:lnTo>
                  <a:pt x="13" y="236"/>
                </a:lnTo>
                <a:lnTo>
                  <a:pt x="11" y="244"/>
                </a:lnTo>
                <a:lnTo>
                  <a:pt x="7" y="249"/>
                </a:lnTo>
                <a:lnTo>
                  <a:pt x="11" y="260"/>
                </a:lnTo>
                <a:lnTo>
                  <a:pt x="18" y="271"/>
                </a:lnTo>
                <a:lnTo>
                  <a:pt x="23" y="286"/>
                </a:lnTo>
                <a:lnTo>
                  <a:pt x="27" y="291"/>
                </a:lnTo>
                <a:lnTo>
                  <a:pt x="32" y="297"/>
                </a:lnTo>
                <a:lnTo>
                  <a:pt x="34" y="302"/>
                </a:lnTo>
                <a:lnTo>
                  <a:pt x="34" y="308"/>
                </a:lnTo>
                <a:lnTo>
                  <a:pt x="34" y="313"/>
                </a:lnTo>
                <a:lnTo>
                  <a:pt x="36" y="310"/>
                </a:lnTo>
                <a:lnTo>
                  <a:pt x="36" y="310"/>
                </a:lnTo>
                <a:lnTo>
                  <a:pt x="41" y="321"/>
                </a:lnTo>
                <a:lnTo>
                  <a:pt x="42" y="332"/>
                </a:lnTo>
                <a:lnTo>
                  <a:pt x="38" y="321"/>
                </a:lnTo>
                <a:lnTo>
                  <a:pt x="37" y="327"/>
                </a:lnTo>
                <a:lnTo>
                  <a:pt x="34" y="332"/>
                </a:lnTo>
                <a:lnTo>
                  <a:pt x="32" y="339"/>
                </a:lnTo>
                <a:lnTo>
                  <a:pt x="37" y="335"/>
                </a:lnTo>
                <a:lnTo>
                  <a:pt x="42" y="340"/>
                </a:lnTo>
                <a:lnTo>
                  <a:pt x="45" y="346"/>
                </a:lnTo>
                <a:lnTo>
                  <a:pt x="51" y="350"/>
                </a:lnTo>
                <a:lnTo>
                  <a:pt x="53" y="355"/>
                </a:lnTo>
                <a:lnTo>
                  <a:pt x="59" y="361"/>
                </a:lnTo>
                <a:lnTo>
                  <a:pt x="63" y="357"/>
                </a:lnTo>
                <a:lnTo>
                  <a:pt x="60" y="351"/>
                </a:lnTo>
                <a:lnTo>
                  <a:pt x="64" y="348"/>
                </a:lnTo>
                <a:lnTo>
                  <a:pt x="63" y="343"/>
                </a:lnTo>
                <a:lnTo>
                  <a:pt x="65" y="336"/>
                </a:lnTo>
                <a:lnTo>
                  <a:pt x="71" y="335"/>
                </a:lnTo>
                <a:lnTo>
                  <a:pt x="76" y="339"/>
                </a:lnTo>
                <a:lnTo>
                  <a:pt x="80" y="344"/>
                </a:lnTo>
                <a:lnTo>
                  <a:pt x="86" y="348"/>
                </a:lnTo>
                <a:lnTo>
                  <a:pt x="90" y="346"/>
                </a:lnTo>
                <a:lnTo>
                  <a:pt x="95" y="346"/>
                </a:lnTo>
                <a:lnTo>
                  <a:pt x="99" y="351"/>
                </a:lnTo>
                <a:lnTo>
                  <a:pt x="110" y="351"/>
                </a:lnTo>
                <a:lnTo>
                  <a:pt x="114" y="347"/>
                </a:lnTo>
                <a:lnTo>
                  <a:pt x="113" y="351"/>
                </a:lnTo>
                <a:lnTo>
                  <a:pt x="108" y="354"/>
                </a:lnTo>
                <a:lnTo>
                  <a:pt x="113" y="354"/>
                </a:lnTo>
                <a:lnTo>
                  <a:pt x="118" y="352"/>
                </a:lnTo>
                <a:lnTo>
                  <a:pt x="120" y="352"/>
                </a:lnTo>
                <a:lnTo>
                  <a:pt x="124" y="357"/>
                </a:lnTo>
                <a:lnTo>
                  <a:pt x="128" y="362"/>
                </a:lnTo>
                <a:lnTo>
                  <a:pt x="128" y="363"/>
                </a:lnTo>
                <a:lnTo>
                  <a:pt x="120" y="352"/>
                </a:lnTo>
                <a:lnTo>
                  <a:pt x="109" y="357"/>
                </a:lnTo>
                <a:lnTo>
                  <a:pt x="93" y="348"/>
                </a:lnTo>
                <a:lnTo>
                  <a:pt x="84" y="350"/>
                </a:lnTo>
                <a:lnTo>
                  <a:pt x="80" y="346"/>
                </a:lnTo>
                <a:lnTo>
                  <a:pt x="75" y="347"/>
                </a:lnTo>
                <a:lnTo>
                  <a:pt x="71" y="347"/>
                </a:lnTo>
                <a:lnTo>
                  <a:pt x="67" y="352"/>
                </a:lnTo>
                <a:lnTo>
                  <a:pt x="71" y="358"/>
                </a:lnTo>
                <a:lnTo>
                  <a:pt x="70" y="363"/>
                </a:lnTo>
                <a:lnTo>
                  <a:pt x="71" y="369"/>
                </a:lnTo>
                <a:lnTo>
                  <a:pt x="75" y="370"/>
                </a:lnTo>
                <a:lnTo>
                  <a:pt x="76" y="381"/>
                </a:lnTo>
                <a:lnTo>
                  <a:pt x="76" y="390"/>
                </a:lnTo>
                <a:lnTo>
                  <a:pt x="80" y="396"/>
                </a:lnTo>
                <a:lnTo>
                  <a:pt x="75" y="396"/>
                </a:lnTo>
                <a:lnTo>
                  <a:pt x="70" y="389"/>
                </a:lnTo>
                <a:lnTo>
                  <a:pt x="67" y="384"/>
                </a:lnTo>
                <a:lnTo>
                  <a:pt x="61" y="380"/>
                </a:lnTo>
                <a:lnTo>
                  <a:pt x="63" y="375"/>
                </a:lnTo>
                <a:lnTo>
                  <a:pt x="65" y="370"/>
                </a:lnTo>
                <a:lnTo>
                  <a:pt x="64" y="365"/>
                </a:lnTo>
                <a:lnTo>
                  <a:pt x="64" y="362"/>
                </a:lnTo>
                <a:lnTo>
                  <a:pt x="59" y="362"/>
                </a:lnTo>
                <a:lnTo>
                  <a:pt x="56" y="367"/>
                </a:lnTo>
                <a:lnTo>
                  <a:pt x="55" y="373"/>
                </a:lnTo>
                <a:lnTo>
                  <a:pt x="51" y="382"/>
                </a:lnTo>
                <a:lnTo>
                  <a:pt x="55" y="388"/>
                </a:lnTo>
                <a:lnTo>
                  <a:pt x="55" y="399"/>
                </a:lnTo>
                <a:lnTo>
                  <a:pt x="53" y="404"/>
                </a:lnTo>
                <a:lnTo>
                  <a:pt x="51" y="407"/>
                </a:lnTo>
                <a:lnTo>
                  <a:pt x="51" y="412"/>
                </a:lnTo>
                <a:lnTo>
                  <a:pt x="53" y="418"/>
                </a:lnTo>
                <a:lnTo>
                  <a:pt x="61" y="432"/>
                </a:lnTo>
                <a:lnTo>
                  <a:pt x="67" y="438"/>
                </a:lnTo>
                <a:lnTo>
                  <a:pt x="78" y="438"/>
                </a:lnTo>
                <a:lnTo>
                  <a:pt x="80" y="449"/>
                </a:lnTo>
                <a:lnTo>
                  <a:pt x="80" y="460"/>
                </a:lnTo>
                <a:lnTo>
                  <a:pt x="78" y="460"/>
                </a:lnTo>
                <a:lnTo>
                  <a:pt x="76" y="464"/>
                </a:lnTo>
                <a:lnTo>
                  <a:pt x="65" y="469"/>
                </a:lnTo>
                <a:lnTo>
                  <a:pt x="65" y="480"/>
                </a:lnTo>
                <a:lnTo>
                  <a:pt x="64" y="491"/>
                </a:lnTo>
                <a:lnTo>
                  <a:pt x="67" y="496"/>
                </a:lnTo>
                <a:lnTo>
                  <a:pt x="75" y="507"/>
                </a:lnTo>
                <a:lnTo>
                  <a:pt x="78" y="518"/>
                </a:lnTo>
                <a:lnTo>
                  <a:pt x="82" y="522"/>
                </a:lnTo>
                <a:lnTo>
                  <a:pt x="83" y="533"/>
                </a:lnTo>
                <a:lnTo>
                  <a:pt x="89" y="542"/>
                </a:lnTo>
                <a:lnTo>
                  <a:pt x="89" y="548"/>
                </a:lnTo>
                <a:lnTo>
                  <a:pt x="91" y="553"/>
                </a:lnTo>
                <a:lnTo>
                  <a:pt x="98" y="559"/>
                </a:lnTo>
                <a:lnTo>
                  <a:pt x="101" y="569"/>
                </a:lnTo>
                <a:lnTo>
                  <a:pt x="110" y="580"/>
                </a:lnTo>
                <a:lnTo>
                  <a:pt x="112" y="586"/>
                </a:lnTo>
                <a:lnTo>
                  <a:pt x="108" y="588"/>
                </a:lnTo>
                <a:lnTo>
                  <a:pt x="106" y="594"/>
                </a:lnTo>
                <a:lnTo>
                  <a:pt x="110" y="599"/>
                </a:lnTo>
                <a:lnTo>
                  <a:pt x="116" y="602"/>
                </a:lnTo>
                <a:lnTo>
                  <a:pt x="120" y="607"/>
                </a:lnTo>
                <a:lnTo>
                  <a:pt x="120" y="611"/>
                </a:lnTo>
                <a:lnTo>
                  <a:pt x="114" y="620"/>
                </a:lnTo>
                <a:lnTo>
                  <a:pt x="114" y="630"/>
                </a:lnTo>
                <a:lnTo>
                  <a:pt x="112" y="636"/>
                </a:lnTo>
                <a:lnTo>
                  <a:pt x="113" y="641"/>
                </a:lnTo>
                <a:lnTo>
                  <a:pt x="109" y="647"/>
                </a:lnTo>
                <a:lnTo>
                  <a:pt x="109" y="652"/>
                </a:lnTo>
                <a:lnTo>
                  <a:pt x="112" y="654"/>
                </a:lnTo>
                <a:lnTo>
                  <a:pt x="116" y="659"/>
                </a:lnTo>
                <a:lnTo>
                  <a:pt x="120" y="663"/>
                </a:lnTo>
                <a:lnTo>
                  <a:pt x="136" y="666"/>
                </a:lnTo>
                <a:lnTo>
                  <a:pt x="141" y="668"/>
                </a:lnTo>
                <a:lnTo>
                  <a:pt x="147" y="670"/>
                </a:lnTo>
                <a:lnTo>
                  <a:pt x="156" y="677"/>
                </a:lnTo>
                <a:lnTo>
                  <a:pt x="162" y="678"/>
                </a:lnTo>
                <a:lnTo>
                  <a:pt x="173" y="679"/>
                </a:lnTo>
                <a:lnTo>
                  <a:pt x="181" y="686"/>
                </a:lnTo>
                <a:lnTo>
                  <a:pt x="185" y="691"/>
                </a:lnTo>
                <a:lnTo>
                  <a:pt x="190" y="696"/>
                </a:lnTo>
                <a:lnTo>
                  <a:pt x="192" y="706"/>
                </a:lnTo>
                <a:lnTo>
                  <a:pt x="202" y="716"/>
                </a:lnTo>
                <a:lnTo>
                  <a:pt x="213" y="723"/>
                </a:lnTo>
                <a:lnTo>
                  <a:pt x="235" y="725"/>
                </a:lnTo>
                <a:lnTo>
                  <a:pt x="235" y="727"/>
                </a:lnTo>
                <a:lnTo>
                  <a:pt x="239" y="738"/>
                </a:lnTo>
                <a:lnTo>
                  <a:pt x="240" y="743"/>
                </a:lnTo>
                <a:lnTo>
                  <a:pt x="239" y="747"/>
                </a:lnTo>
                <a:lnTo>
                  <a:pt x="239" y="752"/>
                </a:lnTo>
                <a:lnTo>
                  <a:pt x="244" y="757"/>
                </a:lnTo>
                <a:lnTo>
                  <a:pt x="247" y="752"/>
                </a:lnTo>
                <a:lnTo>
                  <a:pt x="253" y="752"/>
                </a:lnTo>
                <a:lnTo>
                  <a:pt x="258" y="757"/>
                </a:lnTo>
                <a:lnTo>
                  <a:pt x="262" y="765"/>
                </a:lnTo>
                <a:lnTo>
                  <a:pt x="266" y="770"/>
                </a:lnTo>
                <a:lnTo>
                  <a:pt x="273" y="774"/>
                </a:lnTo>
                <a:lnTo>
                  <a:pt x="289" y="796"/>
                </a:lnTo>
                <a:lnTo>
                  <a:pt x="295" y="807"/>
                </a:lnTo>
                <a:lnTo>
                  <a:pt x="299" y="819"/>
                </a:lnTo>
                <a:lnTo>
                  <a:pt x="299" y="830"/>
                </a:lnTo>
                <a:lnTo>
                  <a:pt x="299" y="841"/>
                </a:lnTo>
                <a:lnTo>
                  <a:pt x="296" y="850"/>
                </a:lnTo>
                <a:lnTo>
                  <a:pt x="296" y="856"/>
                </a:lnTo>
                <a:lnTo>
                  <a:pt x="297" y="851"/>
                </a:lnTo>
                <a:lnTo>
                  <a:pt x="303" y="856"/>
                </a:lnTo>
                <a:lnTo>
                  <a:pt x="300" y="861"/>
                </a:lnTo>
                <a:lnTo>
                  <a:pt x="299" y="856"/>
                </a:lnTo>
                <a:lnTo>
                  <a:pt x="300" y="861"/>
                </a:lnTo>
                <a:lnTo>
                  <a:pt x="301" y="868"/>
                </a:lnTo>
                <a:lnTo>
                  <a:pt x="304" y="869"/>
                </a:lnTo>
                <a:lnTo>
                  <a:pt x="467" y="885"/>
                </a:lnTo>
                <a:lnTo>
                  <a:pt x="468" y="885"/>
                </a:lnTo>
                <a:lnTo>
                  <a:pt x="471" y="884"/>
                </a:lnTo>
                <a:lnTo>
                  <a:pt x="474" y="885"/>
                </a:lnTo>
                <a:lnTo>
                  <a:pt x="478" y="887"/>
                </a:lnTo>
                <a:lnTo>
                  <a:pt x="480" y="881"/>
                </a:lnTo>
                <a:lnTo>
                  <a:pt x="486" y="879"/>
                </a:lnTo>
                <a:lnTo>
                  <a:pt x="486" y="869"/>
                </a:lnTo>
                <a:lnTo>
                  <a:pt x="485" y="865"/>
                </a:lnTo>
                <a:lnTo>
                  <a:pt x="480" y="861"/>
                </a:lnTo>
                <a:lnTo>
                  <a:pt x="475" y="860"/>
                </a:lnTo>
                <a:lnTo>
                  <a:pt x="474" y="854"/>
                </a:lnTo>
                <a:lnTo>
                  <a:pt x="476" y="849"/>
                </a:lnTo>
                <a:lnTo>
                  <a:pt x="476" y="843"/>
                </a:lnTo>
                <a:lnTo>
                  <a:pt x="475" y="838"/>
                </a:lnTo>
                <a:lnTo>
                  <a:pt x="476" y="833"/>
                </a:lnTo>
                <a:lnTo>
                  <a:pt x="482" y="830"/>
                </a:lnTo>
                <a:lnTo>
                  <a:pt x="491" y="818"/>
                </a:lnTo>
                <a:lnTo>
                  <a:pt x="494" y="811"/>
                </a:lnTo>
                <a:lnTo>
                  <a:pt x="497" y="805"/>
                </a:lnTo>
                <a:lnTo>
                  <a:pt x="497" y="796"/>
                </a:lnTo>
                <a:lnTo>
                  <a:pt x="499" y="786"/>
                </a:lnTo>
                <a:lnTo>
                  <a:pt x="505" y="784"/>
                </a:lnTo>
                <a:lnTo>
                  <a:pt x="508" y="778"/>
                </a:lnTo>
                <a:lnTo>
                  <a:pt x="525" y="769"/>
                </a:lnTo>
                <a:lnTo>
                  <a:pt x="529" y="763"/>
                </a:lnTo>
                <a:lnTo>
                  <a:pt x="525" y="758"/>
                </a:lnTo>
                <a:close/>
                <a:moveTo>
                  <a:pt x="129" y="702"/>
                </a:moveTo>
                <a:lnTo>
                  <a:pt x="124" y="705"/>
                </a:lnTo>
                <a:lnTo>
                  <a:pt x="126" y="710"/>
                </a:lnTo>
                <a:lnTo>
                  <a:pt x="131" y="712"/>
                </a:lnTo>
                <a:lnTo>
                  <a:pt x="136" y="710"/>
                </a:lnTo>
                <a:lnTo>
                  <a:pt x="137" y="708"/>
                </a:lnTo>
                <a:lnTo>
                  <a:pt x="133" y="704"/>
                </a:lnTo>
                <a:lnTo>
                  <a:pt x="129" y="702"/>
                </a:lnTo>
                <a:close/>
                <a:moveTo>
                  <a:pt x="152" y="705"/>
                </a:moveTo>
                <a:lnTo>
                  <a:pt x="148" y="702"/>
                </a:lnTo>
                <a:lnTo>
                  <a:pt x="147" y="706"/>
                </a:lnTo>
                <a:lnTo>
                  <a:pt x="147" y="710"/>
                </a:lnTo>
                <a:lnTo>
                  <a:pt x="152" y="713"/>
                </a:lnTo>
                <a:lnTo>
                  <a:pt x="163" y="713"/>
                </a:lnTo>
                <a:lnTo>
                  <a:pt x="169" y="710"/>
                </a:lnTo>
                <a:lnTo>
                  <a:pt x="163" y="710"/>
                </a:lnTo>
                <a:lnTo>
                  <a:pt x="152" y="705"/>
                </a:lnTo>
                <a:close/>
                <a:moveTo>
                  <a:pt x="152" y="773"/>
                </a:moveTo>
                <a:lnTo>
                  <a:pt x="155" y="777"/>
                </a:lnTo>
                <a:lnTo>
                  <a:pt x="160" y="778"/>
                </a:lnTo>
                <a:lnTo>
                  <a:pt x="156" y="773"/>
                </a:lnTo>
                <a:lnTo>
                  <a:pt x="152" y="773"/>
                </a:lnTo>
                <a:close/>
                <a:moveTo>
                  <a:pt x="215" y="811"/>
                </a:moveTo>
                <a:lnTo>
                  <a:pt x="212" y="805"/>
                </a:lnTo>
                <a:lnTo>
                  <a:pt x="213" y="811"/>
                </a:lnTo>
                <a:lnTo>
                  <a:pt x="215" y="822"/>
                </a:lnTo>
                <a:lnTo>
                  <a:pt x="220" y="826"/>
                </a:lnTo>
                <a:lnTo>
                  <a:pt x="226" y="826"/>
                </a:lnTo>
                <a:lnTo>
                  <a:pt x="217" y="816"/>
                </a:lnTo>
                <a:lnTo>
                  <a:pt x="215" y="811"/>
                </a:lnTo>
                <a:close/>
                <a:moveTo>
                  <a:pt x="231" y="776"/>
                </a:moveTo>
                <a:lnTo>
                  <a:pt x="226" y="771"/>
                </a:lnTo>
                <a:lnTo>
                  <a:pt x="220" y="769"/>
                </a:lnTo>
                <a:lnTo>
                  <a:pt x="226" y="774"/>
                </a:lnTo>
                <a:lnTo>
                  <a:pt x="230" y="785"/>
                </a:lnTo>
                <a:lnTo>
                  <a:pt x="238" y="786"/>
                </a:lnTo>
                <a:lnTo>
                  <a:pt x="236" y="781"/>
                </a:lnTo>
                <a:lnTo>
                  <a:pt x="231" y="776"/>
                </a:lnTo>
                <a:close/>
              </a:path>
            </a:pathLst>
          </a:custGeom>
          <a:solidFill>
            <a:schemeClr val="accent1"/>
          </a:solidFill>
          <a:ln w="4763">
            <a:noFill/>
            <a:prstDash val="solid"/>
            <a:round/>
            <a:headEnd/>
            <a:tailEnd/>
          </a:ln>
        </p:spPr>
        <p:txBody>
          <a:bodyPr/>
          <a:lstStyle/>
          <a:p>
            <a:endParaRPr lang="en-US" dirty="0"/>
          </a:p>
        </p:txBody>
      </p:sp>
      <p:sp>
        <p:nvSpPr>
          <p:cNvPr id="2" name="Title 1"/>
          <p:cNvSpPr>
            <a:spLocks noGrp="1"/>
          </p:cNvSpPr>
          <p:nvPr>
            <p:ph type="ctrTitle"/>
          </p:nvPr>
        </p:nvSpPr>
        <p:spPr>
          <a:xfrm>
            <a:off x="2934393" y="1203273"/>
            <a:ext cx="5824889" cy="2736954"/>
          </a:xfrm>
        </p:spPr>
        <p:txBody>
          <a:bodyPr anchor="t">
            <a:noAutofit/>
          </a:bodyPr>
          <a:lstStyle/>
          <a:p>
            <a:pPr>
              <a:lnSpc>
                <a:spcPct val="70000"/>
              </a:lnSpc>
            </a:pPr>
            <a:r>
              <a:rPr lang="en-US" sz="13800" spc="-800" dirty="0">
                <a:solidFill>
                  <a:schemeClr val="bg1"/>
                </a:solidFill>
              </a:rPr>
              <a:t>Thank</a:t>
            </a:r>
            <a:br>
              <a:rPr lang="en-US" sz="13800" spc="-800" dirty="0">
                <a:solidFill>
                  <a:schemeClr val="bg1"/>
                </a:solidFill>
              </a:rPr>
            </a:br>
            <a:r>
              <a:rPr lang="en-US" sz="13800" spc="-800" dirty="0">
                <a:solidFill>
                  <a:schemeClr val="accent6"/>
                </a:solidFill>
              </a:rPr>
              <a:t>You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189" y="4362575"/>
            <a:ext cx="725093" cy="456170"/>
          </a:xfrm>
          <a:prstGeom prst="rect">
            <a:avLst/>
          </a:prstGeom>
        </p:spPr>
      </p:pic>
    </p:spTree>
    <p:extLst>
      <p:ext uri="{BB962C8B-B14F-4D97-AF65-F5344CB8AC3E}">
        <p14:creationId xmlns:p14="http://schemas.microsoft.com/office/powerpoint/2010/main" val="18677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ide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7" name="Rectangle 16"/>
          <p:cNvSpPr/>
          <p:nvPr/>
        </p:nvSpPr>
        <p:spPr>
          <a:xfrm>
            <a:off x="8" y="2"/>
            <a:ext cx="5553011" cy="5150578"/>
          </a:xfrm>
          <a:prstGeom prst="rect">
            <a:avLst/>
          </a:prstGeom>
          <a:gradFill>
            <a:gsLst>
              <a:gs pos="100000">
                <a:schemeClr val="bg1">
                  <a:alpha val="0"/>
                </a:schemeClr>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718" y="369795"/>
            <a:ext cx="6178642" cy="500002"/>
          </a:xfrm>
        </p:spPr>
        <p:txBody>
          <a:bodyPr/>
          <a:lstStyle/>
          <a:p>
            <a:r>
              <a:rPr lang="en-US" dirty="0"/>
              <a:t>California leads the nation in setting </a:t>
            </a:r>
          </a:p>
        </p:txBody>
      </p:sp>
      <p:sp>
        <p:nvSpPr>
          <p:cNvPr id="4" name="Slide Number Placeholder 3"/>
          <p:cNvSpPr>
            <a:spLocks noGrp="1"/>
          </p:cNvSpPr>
          <p:nvPr>
            <p:ph type="sldNum" sz="quarter" idx="4294967295"/>
          </p:nvPr>
        </p:nvSpPr>
        <p:spPr>
          <a:xfrm>
            <a:off x="7188888" y="4556479"/>
            <a:ext cx="861600" cy="202304"/>
          </a:xfrm>
        </p:spPr>
        <p:txBody>
          <a:bodyPr/>
          <a:lstStyle/>
          <a:p>
            <a:fld id="{72410227-0A74-4DD0-97A1-EFCFB8B7378B}" type="slidenum">
              <a:rPr lang="en-US" smtClean="0"/>
              <a:pPr/>
              <a:t>2</a:t>
            </a:fld>
            <a:endParaRPr lang="en-US" dirty="0"/>
          </a:p>
        </p:txBody>
      </p:sp>
      <p:sp>
        <p:nvSpPr>
          <p:cNvPr id="8" name="Title 1"/>
          <p:cNvSpPr txBox="1">
            <a:spLocks/>
          </p:cNvSpPr>
          <p:nvPr/>
        </p:nvSpPr>
        <p:spPr>
          <a:xfrm>
            <a:off x="903253" y="769476"/>
            <a:ext cx="7366987" cy="500002"/>
          </a:xfrm>
          <a:prstGeom prst="rect">
            <a:avLst/>
          </a:prstGeom>
        </p:spPr>
        <p:txBody>
          <a:bodyPr vert="horz" lIns="0" tIns="0" rIns="0" bIns="0" rtlCol="0" anchor="t">
            <a:noAutofit/>
          </a:bodyPr>
          <a:lstStyle>
            <a:lvl1pPr algn="l" defTabSz="791195" rtl="0" eaLnBrk="1" latinLnBrk="0" hangingPunct="1">
              <a:spcBef>
                <a:spcPct val="0"/>
              </a:spcBef>
              <a:buNone/>
              <a:defRPr sz="2970" b="1" kern="1200" cap="none" spc="-100" baseline="0">
                <a:solidFill>
                  <a:schemeClr val="tx2"/>
                </a:solidFill>
                <a:latin typeface="Arial" pitchFamily="34" charset="0"/>
                <a:ea typeface="+mj-ea"/>
                <a:cs typeface="Arial" pitchFamily="34" charset="0"/>
              </a:defRPr>
            </a:lvl1pPr>
          </a:lstStyle>
          <a:p>
            <a:pPr>
              <a:lnSpc>
                <a:spcPct val="80000"/>
              </a:lnSpc>
            </a:pPr>
            <a:r>
              <a:rPr lang="en-US" sz="5400" spc="-200" dirty="0">
                <a:solidFill>
                  <a:schemeClr val="accent1"/>
                </a:solidFill>
              </a:rPr>
              <a:t>climate goals and policy</a:t>
            </a:r>
          </a:p>
        </p:txBody>
      </p:sp>
      <p:grpSp>
        <p:nvGrpSpPr>
          <p:cNvPr id="5" name="Group 4"/>
          <p:cNvGrpSpPr/>
          <p:nvPr/>
        </p:nvGrpSpPr>
        <p:grpSpPr>
          <a:xfrm>
            <a:off x="901904" y="1796031"/>
            <a:ext cx="2281020" cy="2569978"/>
            <a:chOff x="908709" y="1796336"/>
            <a:chExt cx="2396613" cy="2569978"/>
          </a:xfrm>
        </p:grpSpPr>
        <p:sp>
          <p:nvSpPr>
            <p:cNvPr id="3" name="Rectangle 2"/>
            <p:cNvSpPr/>
            <p:nvPr/>
          </p:nvSpPr>
          <p:spPr>
            <a:xfrm>
              <a:off x="908709" y="1796336"/>
              <a:ext cx="2396613" cy="2569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1055914" y="1928615"/>
              <a:ext cx="2113307" cy="2256258"/>
              <a:chOff x="1683832" y="2055944"/>
              <a:chExt cx="2113307" cy="2256258"/>
            </a:xfrm>
          </p:grpSpPr>
          <p:sp>
            <p:nvSpPr>
              <p:cNvPr id="9" name="TextBox 8"/>
              <p:cNvSpPr txBox="1"/>
              <p:nvPr/>
            </p:nvSpPr>
            <p:spPr>
              <a:xfrm>
                <a:off x="1691298" y="2465543"/>
                <a:ext cx="1937505" cy="1846659"/>
              </a:xfrm>
              <a:prstGeom prst="rect">
                <a:avLst/>
              </a:prstGeom>
              <a:noFill/>
              <a:effectLst>
                <a:innerShdw blurRad="114300">
                  <a:prstClr val="black"/>
                </a:innerShdw>
              </a:effectLst>
            </p:spPr>
            <p:txBody>
              <a:bodyPr wrap="none" lIns="0" tIns="0" rIns="0" bIns="0" rtlCol="0">
                <a:spAutoFit/>
              </a:bodyPr>
              <a:lstStyle/>
              <a:p>
                <a:pPr defTabSz="439535"/>
                <a:r>
                  <a:rPr lang="en-US" sz="1800" dirty="0">
                    <a:solidFill>
                      <a:schemeClr val="bg1"/>
                    </a:solidFill>
                    <a:latin typeface="Arial" charset="0"/>
                    <a:ea typeface="Arial" charset="0"/>
                    <a:cs typeface="Arial" charset="0"/>
                  </a:rPr>
                  <a:t>By 2030, obtain</a:t>
                </a:r>
              </a:p>
              <a:p>
                <a:pPr defTabSz="439535"/>
                <a:r>
                  <a:rPr lang="en-US" sz="6600" b="1" spc="-300" dirty="0">
                    <a:solidFill>
                      <a:schemeClr val="bg1"/>
                    </a:solidFill>
                    <a:latin typeface="Arial" charset="0"/>
                    <a:ea typeface="Arial" charset="0"/>
                    <a:cs typeface="Arial" charset="0"/>
                  </a:rPr>
                  <a:t>60%</a:t>
                </a:r>
              </a:p>
              <a:p>
                <a:pPr lvl="0" defTabSz="439535"/>
                <a:r>
                  <a:rPr lang="en-US" sz="1800" dirty="0">
                    <a:solidFill>
                      <a:schemeClr val="bg1"/>
                    </a:solidFill>
                    <a:latin typeface="Arial" charset="0"/>
                    <a:ea typeface="Arial" charset="0"/>
                    <a:cs typeface="Arial" charset="0"/>
                  </a:rPr>
                  <a:t>of electricity from </a:t>
                </a:r>
              </a:p>
              <a:p>
                <a:pPr lvl="0" defTabSz="439535"/>
                <a:r>
                  <a:rPr lang="en-US" sz="1800" dirty="0">
                    <a:solidFill>
                      <a:schemeClr val="bg1"/>
                    </a:solidFill>
                    <a:latin typeface="Arial" charset="0"/>
                    <a:ea typeface="Arial" charset="0"/>
                    <a:cs typeface="Arial" charset="0"/>
                  </a:rPr>
                  <a:t>renewable sources</a:t>
                </a:r>
                <a:endParaRPr lang="en-US" sz="3400" dirty="0">
                  <a:solidFill>
                    <a:schemeClr val="bg1"/>
                  </a:solidFill>
                  <a:latin typeface="Arial" charset="0"/>
                  <a:ea typeface="Arial" charset="0"/>
                  <a:cs typeface="Arial" charset="0"/>
                </a:endParaRPr>
              </a:p>
            </p:txBody>
          </p:sp>
          <p:sp>
            <p:nvSpPr>
              <p:cNvPr id="11" name="TextBox 10"/>
              <p:cNvSpPr txBox="1"/>
              <p:nvPr/>
            </p:nvSpPr>
            <p:spPr>
              <a:xfrm>
                <a:off x="1683832" y="2055944"/>
                <a:ext cx="2113307" cy="307777"/>
              </a:xfrm>
              <a:prstGeom prst="rect">
                <a:avLst/>
              </a:prstGeom>
              <a:solidFill>
                <a:schemeClr val="tx2"/>
              </a:solidFill>
              <a:effectLst/>
            </p:spPr>
            <p:txBody>
              <a:bodyPr wrap="none" lIns="91440" tIns="45720" rIns="91440" bIns="45720" rtlCol="0">
                <a:noAutofit/>
              </a:bodyPr>
              <a:lstStyle/>
              <a:p>
                <a:pPr defTabSz="439535"/>
                <a:r>
                  <a:rPr lang="en-US" sz="1200" b="1" dirty="0">
                    <a:solidFill>
                      <a:schemeClr val="bg1"/>
                    </a:solidFill>
                    <a:latin typeface="Arial"/>
                    <a:cs typeface="Arial"/>
                  </a:rPr>
                  <a:t>Governing Law </a:t>
                </a:r>
                <a:r>
                  <a:rPr lang="mr-IN" sz="1200" b="1" dirty="0">
                    <a:solidFill>
                      <a:schemeClr val="bg1"/>
                    </a:solidFill>
                    <a:latin typeface="Arial"/>
                    <a:cs typeface="Arial"/>
                  </a:rPr>
                  <a:t>–</a:t>
                </a:r>
                <a:r>
                  <a:rPr lang="en-US" sz="1200" b="1" dirty="0">
                    <a:solidFill>
                      <a:schemeClr val="bg1"/>
                    </a:solidFill>
                    <a:latin typeface="Arial"/>
                    <a:cs typeface="Arial"/>
                  </a:rPr>
                  <a:t> SB100</a:t>
                </a:r>
              </a:p>
            </p:txBody>
          </p:sp>
        </p:grpSp>
      </p:grpSp>
      <p:grpSp>
        <p:nvGrpSpPr>
          <p:cNvPr id="6" name="Group 5"/>
          <p:cNvGrpSpPr/>
          <p:nvPr/>
        </p:nvGrpSpPr>
        <p:grpSpPr>
          <a:xfrm>
            <a:off x="5732521" y="1796031"/>
            <a:ext cx="2270575" cy="2569978"/>
            <a:chOff x="3743892" y="1796336"/>
            <a:chExt cx="2385638" cy="2569978"/>
          </a:xfrm>
        </p:grpSpPr>
        <p:sp>
          <p:nvSpPr>
            <p:cNvPr id="16" name="Rectangle 15"/>
            <p:cNvSpPr/>
            <p:nvPr/>
          </p:nvSpPr>
          <p:spPr>
            <a:xfrm>
              <a:off x="3743892" y="1796336"/>
              <a:ext cx="2385638" cy="2569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895207" y="1928615"/>
              <a:ext cx="2116591" cy="2235315"/>
              <a:chOff x="5231920" y="2055944"/>
              <a:chExt cx="2116591" cy="2235315"/>
            </a:xfrm>
          </p:grpSpPr>
          <p:sp>
            <p:nvSpPr>
              <p:cNvPr id="10" name="TextBox 9"/>
              <p:cNvSpPr txBox="1"/>
              <p:nvPr/>
            </p:nvSpPr>
            <p:spPr>
              <a:xfrm>
                <a:off x="5240026" y="2469222"/>
                <a:ext cx="2108485" cy="1822037"/>
              </a:xfrm>
              <a:prstGeom prst="rect">
                <a:avLst/>
              </a:prstGeom>
              <a:noFill/>
            </p:spPr>
            <p:txBody>
              <a:bodyPr wrap="square" lIns="0" tIns="0" rIns="0" bIns="0" rtlCol="0">
                <a:spAutoFit/>
              </a:bodyPr>
              <a:lstStyle/>
              <a:p>
                <a:pPr defTabSz="439535"/>
                <a:r>
                  <a:rPr lang="en-US" sz="1800" dirty="0">
                    <a:solidFill>
                      <a:schemeClr val="bg1"/>
                    </a:solidFill>
                    <a:latin typeface="Arial" charset="0"/>
                    <a:ea typeface="Arial" charset="0"/>
                    <a:cs typeface="Arial" charset="0"/>
                  </a:rPr>
                  <a:t>By 2045, economy-wide, become</a:t>
                </a:r>
              </a:p>
              <a:p>
                <a:pPr defTabSz="439535"/>
                <a:endParaRPr lang="en-US" sz="1200" dirty="0">
                  <a:solidFill>
                    <a:schemeClr val="bg1"/>
                  </a:solidFill>
                  <a:latin typeface="Arial" charset="0"/>
                  <a:ea typeface="Arial" charset="0"/>
                  <a:cs typeface="Arial" charset="0"/>
                </a:endParaRPr>
              </a:p>
              <a:p>
                <a:pPr defTabSz="439535">
                  <a:lnSpc>
                    <a:spcPct val="80000"/>
                  </a:lnSpc>
                </a:pPr>
                <a:r>
                  <a:rPr lang="en-US" sz="4400" b="1" spc="-150" dirty="0">
                    <a:solidFill>
                      <a:schemeClr val="bg1"/>
                    </a:solidFill>
                    <a:latin typeface="Arial" charset="0"/>
                    <a:cs typeface="Arial" charset="0"/>
                  </a:rPr>
                  <a:t>Carbon</a:t>
                </a:r>
              </a:p>
              <a:p>
                <a:pPr defTabSz="439535">
                  <a:lnSpc>
                    <a:spcPct val="80000"/>
                  </a:lnSpc>
                </a:pPr>
                <a:r>
                  <a:rPr lang="en-US" sz="4400" b="1" spc="-150" dirty="0">
                    <a:solidFill>
                      <a:schemeClr val="bg1"/>
                    </a:solidFill>
                    <a:latin typeface="Arial" charset="0"/>
                    <a:cs typeface="Arial" charset="0"/>
                  </a:rPr>
                  <a:t>Neutral</a:t>
                </a:r>
              </a:p>
            </p:txBody>
          </p:sp>
          <p:sp>
            <p:nvSpPr>
              <p:cNvPr id="12" name="TextBox 11"/>
              <p:cNvSpPr txBox="1"/>
              <p:nvPr/>
            </p:nvSpPr>
            <p:spPr>
              <a:xfrm>
                <a:off x="5231920" y="2055944"/>
                <a:ext cx="2095952" cy="307777"/>
              </a:xfrm>
              <a:prstGeom prst="rect">
                <a:avLst/>
              </a:prstGeom>
              <a:solidFill>
                <a:schemeClr val="tx2"/>
              </a:solidFill>
            </p:spPr>
            <p:txBody>
              <a:bodyPr wrap="none" lIns="91440" tIns="45720" rIns="91440" bIns="45720" rtlCol="0">
                <a:noAutofit/>
              </a:bodyPr>
              <a:lstStyle/>
              <a:p>
                <a:pPr defTabSz="439535"/>
                <a:r>
                  <a:rPr lang="en-US" sz="1200" b="1" dirty="0">
                    <a:solidFill>
                      <a:schemeClr val="bg1"/>
                    </a:solidFill>
                    <a:latin typeface="Arial"/>
                    <a:cs typeface="Arial"/>
                  </a:rPr>
                  <a:t>Executive Order B-55-18</a:t>
                </a:r>
              </a:p>
            </p:txBody>
          </p:sp>
        </p:grpSp>
      </p:grpSp>
      <p:sp>
        <p:nvSpPr>
          <p:cNvPr id="18" name="TextBox 17"/>
          <p:cNvSpPr txBox="1"/>
          <p:nvPr/>
        </p:nvSpPr>
        <p:spPr>
          <a:xfrm>
            <a:off x="8377006" y="4746450"/>
            <a:ext cx="474625" cy="160984"/>
          </a:xfrm>
          <a:prstGeom prst="rect">
            <a:avLst/>
          </a:prstGeom>
          <a:noFill/>
        </p:spPr>
        <p:txBody>
          <a:bodyPr wrap="none" lIns="0" tIns="0" rIns="0" bIns="0" rtlCol="0" anchor="b">
            <a:noAutofit/>
          </a:bodyPr>
          <a:lstStyle/>
          <a:p>
            <a:pPr algn="r"/>
            <a:fld id="{659574D1-6557-1141-B38E-987F73D01249}" type="slidenum">
              <a:rPr lang="en-US" sz="800" smtClean="0">
                <a:solidFill>
                  <a:schemeClr val="bg1"/>
                </a:solidFill>
                <a:latin typeface="Arial" charset="0"/>
                <a:ea typeface="Arial" charset="0"/>
                <a:cs typeface="Arial" charset="0"/>
              </a:rPr>
              <a:t>2</a:t>
            </a:fld>
            <a:endParaRPr lang="en-US" sz="800" dirty="0">
              <a:solidFill>
                <a:schemeClr val="bg1"/>
              </a:solidFill>
              <a:latin typeface="Arial" charset="0"/>
              <a:ea typeface="Arial" charset="0"/>
              <a:cs typeface="Arial" charset="0"/>
            </a:endParaRPr>
          </a:p>
        </p:txBody>
      </p:sp>
      <p:grpSp>
        <p:nvGrpSpPr>
          <p:cNvPr id="26" name="Group 25"/>
          <p:cNvGrpSpPr/>
          <p:nvPr/>
        </p:nvGrpSpPr>
        <p:grpSpPr>
          <a:xfrm>
            <a:off x="3323029" y="1796031"/>
            <a:ext cx="2275330" cy="2569978"/>
            <a:chOff x="908710" y="1796336"/>
            <a:chExt cx="2390634" cy="2569978"/>
          </a:xfrm>
        </p:grpSpPr>
        <p:sp>
          <p:nvSpPr>
            <p:cNvPr id="27" name="Rectangle 26"/>
            <p:cNvSpPr/>
            <p:nvPr/>
          </p:nvSpPr>
          <p:spPr>
            <a:xfrm>
              <a:off x="908710" y="1796336"/>
              <a:ext cx="2390634" cy="25699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1055914" y="1928615"/>
              <a:ext cx="2090633" cy="2273192"/>
              <a:chOff x="1683832" y="2055944"/>
              <a:chExt cx="2090633" cy="2273192"/>
            </a:xfrm>
          </p:grpSpPr>
          <p:sp>
            <p:nvSpPr>
              <p:cNvPr id="29" name="TextBox 28"/>
              <p:cNvSpPr txBox="1"/>
              <p:nvPr/>
            </p:nvSpPr>
            <p:spPr>
              <a:xfrm>
                <a:off x="1724952" y="2482477"/>
                <a:ext cx="1988675" cy="1846659"/>
              </a:xfrm>
              <a:prstGeom prst="rect">
                <a:avLst/>
              </a:prstGeom>
              <a:noFill/>
              <a:effectLst>
                <a:innerShdw blurRad="114300">
                  <a:prstClr val="black"/>
                </a:innerShdw>
              </a:effectLst>
            </p:spPr>
            <p:txBody>
              <a:bodyPr wrap="none" lIns="0" tIns="0" rIns="0" bIns="0" rtlCol="0">
                <a:spAutoFit/>
              </a:bodyPr>
              <a:lstStyle/>
              <a:p>
                <a:pPr defTabSz="439535"/>
                <a:r>
                  <a:rPr lang="en-US" sz="1800" dirty="0">
                    <a:solidFill>
                      <a:schemeClr val="bg1"/>
                    </a:solidFill>
                    <a:latin typeface="Arial" charset="0"/>
                    <a:ea typeface="Arial" charset="0"/>
                    <a:cs typeface="Arial" charset="0"/>
                  </a:rPr>
                  <a:t>By 2030, reduce </a:t>
                </a:r>
              </a:p>
              <a:p>
                <a:pPr defTabSz="439535"/>
                <a:r>
                  <a:rPr lang="en-US" sz="1800" dirty="0">
                    <a:solidFill>
                      <a:schemeClr val="bg1"/>
                    </a:solidFill>
                    <a:latin typeface="Arial" charset="0"/>
                    <a:ea typeface="Arial" charset="0"/>
                    <a:cs typeface="Arial" charset="0"/>
                  </a:rPr>
                  <a:t>methane emissions</a:t>
                </a:r>
              </a:p>
              <a:p>
                <a:pPr defTabSz="439535"/>
                <a:r>
                  <a:rPr lang="en-US" sz="6600" b="1" spc="-300" dirty="0">
                    <a:solidFill>
                      <a:schemeClr val="bg1"/>
                    </a:solidFill>
                    <a:latin typeface="Arial" charset="0"/>
                    <a:ea typeface="Arial" charset="0"/>
                    <a:cs typeface="Arial" charset="0"/>
                  </a:rPr>
                  <a:t>40%</a:t>
                </a:r>
              </a:p>
              <a:p>
                <a:pPr defTabSz="439535"/>
                <a:r>
                  <a:rPr lang="en-US" sz="1800" dirty="0">
                    <a:solidFill>
                      <a:schemeClr val="bg1"/>
                    </a:solidFill>
                    <a:latin typeface="Arial" charset="0"/>
                    <a:ea typeface="Arial" charset="0"/>
                    <a:cs typeface="Arial" charset="0"/>
                  </a:rPr>
                  <a:t>below 1990 levels</a:t>
                </a:r>
              </a:p>
            </p:txBody>
          </p:sp>
          <p:sp>
            <p:nvSpPr>
              <p:cNvPr id="30" name="TextBox 29"/>
              <p:cNvSpPr txBox="1"/>
              <p:nvPr/>
            </p:nvSpPr>
            <p:spPr>
              <a:xfrm>
                <a:off x="1683832" y="2055944"/>
                <a:ext cx="2090633" cy="307777"/>
              </a:xfrm>
              <a:prstGeom prst="rect">
                <a:avLst/>
              </a:prstGeom>
              <a:solidFill>
                <a:schemeClr val="tx2"/>
              </a:solidFill>
              <a:effectLst/>
            </p:spPr>
            <p:txBody>
              <a:bodyPr wrap="none" lIns="91440" tIns="45720" rIns="91440" bIns="45720" rtlCol="0">
                <a:noAutofit/>
              </a:bodyPr>
              <a:lstStyle/>
              <a:p>
                <a:pPr defTabSz="439535"/>
                <a:r>
                  <a:rPr lang="en-US" sz="1200" b="1" dirty="0">
                    <a:solidFill>
                      <a:schemeClr val="bg1"/>
                    </a:solidFill>
                    <a:latin typeface="Arial"/>
                    <a:cs typeface="Arial"/>
                  </a:rPr>
                  <a:t>Governing Law </a:t>
                </a:r>
                <a:r>
                  <a:rPr lang="mr-IN" sz="1200" b="1" dirty="0">
                    <a:solidFill>
                      <a:schemeClr val="bg1"/>
                    </a:solidFill>
                    <a:latin typeface="Arial"/>
                    <a:cs typeface="Arial"/>
                  </a:rPr>
                  <a:t>–</a:t>
                </a:r>
                <a:r>
                  <a:rPr lang="en-US" sz="1200" b="1" dirty="0">
                    <a:solidFill>
                      <a:schemeClr val="bg1"/>
                    </a:solidFill>
                    <a:latin typeface="Arial"/>
                    <a:cs typeface="Arial"/>
                  </a:rPr>
                  <a:t> SB1383</a:t>
                </a:r>
              </a:p>
            </p:txBody>
          </p:sp>
        </p:grpSp>
      </p:grpSp>
    </p:spTree>
    <p:extLst>
      <p:ext uri="{BB962C8B-B14F-4D97-AF65-F5344CB8AC3E}">
        <p14:creationId xmlns:p14="http://schemas.microsoft.com/office/powerpoint/2010/main" val="28297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r>
              <a:rPr lang="en-US" sz="2700" b="1" dirty="0">
                <a:solidFill>
                  <a:schemeClr val="bg1"/>
                </a:solidFill>
              </a:rPr>
              <a:t>But First – Good Old Fashioned SMOG</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5" name="TextBox 4">
            <a:extLst>
              <a:ext uri="{FF2B5EF4-FFF2-40B4-BE49-F238E27FC236}">
                <a16:creationId xmlns:a16="http://schemas.microsoft.com/office/drawing/2014/main" id="{67937064-40D4-497B-ADCD-DB08CE22B06A}"/>
              </a:ext>
            </a:extLst>
          </p:cNvPr>
          <p:cNvSpPr txBox="1"/>
          <p:nvPr/>
        </p:nvSpPr>
        <p:spPr>
          <a:xfrm>
            <a:off x="412378" y="928970"/>
            <a:ext cx="6572250" cy="3924151"/>
          </a:xfrm>
          <a:prstGeom prst="rect">
            <a:avLst/>
          </a:prstGeom>
          <a:noFill/>
        </p:spPr>
        <p:txBody>
          <a:bodyPr wrap="square" rtlCol="0">
            <a:spAutoFit/>
          </a:bodyPr>
          <a:lstStyle/>
          <a:p>
            <a:pPr lvl="1" indent="-342900">
              <a:buClr>
                <a:schemeClr val="accent1">
                  <a:lumMod val="75000"/>
                </a:schemeClr>
              </a:buClr>
              <a:buFont typeface="Arial" panose="020B0604020202020204" pitchFamily="34" charset="0"/>
              <a:buChar char="•"/>
            </a:pPr>
            <a: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Two (2) Air Basins in Extreme Nonattainment for Ozone Pollution</a:t>
            </a:r>
          </a:p>
          <a:p>
            <a:pPr lvl="2" indent="-342900">
              <a:buClr>
                <a:schemeClr val="accent1">
                  <a:lumMod val="75000"/>
                </a:schemeClr>
              </a:buClr>
              <a:buFont typeface="Arial" panose="020B0604020202020204" pitchFamily="34" charset="0"/>
              <a:buChar char="•"/>
            </a:pPr>
            <a:r>
              <a:rPr lang="en-US" sz="16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Extreme: 8 hour Ozone &gt;0.175 ppm</a:t>
            </a:r>
          </a:p>
          <a:p>
            <a:pPr lvl="2" indent="-342900">
              <a:buClr>
                <a:schemeClr val="accent1">
                  <a:lumMod val="75000"/>
                </a:schemeClr>
              </a:buClr>
              <a:buFont typeface="Arial" panose="020B0604020202020204" pitchFamily="34" charset="0"/>
              <a:buChar char="•"/>
            </a:pPr>
            <a:r>
              <a:rPr lang="en-US" sz="16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South Coast &amp; San Joaquin Valley</a:t>
            </a:r>
            <a: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a:r>
            <a:b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br>
            <a:endPar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Pollution</a:t>
            </a:r>
          </a:p>
          <a:p>
            <a:pPr lvl="2" indent="-342900">
              <a:buClr>
                <a:schemeClr val="accent1">
                  <a:lumMod val="75000"/>
                </a:schemeClr>
              </a:buClr>
              <a:buFont typeface="Arial" panose="020B0604020202020204" pitchFamily="34" charset="0"/>
              <a:buChar char="•"/>
            </a:pPr>
            <a:r>
              <a:rPr lang="en-US" sz="16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NOx =&gt; O</a:t>
            </a:r>
            <a:r>
              <a:rPr lang="en-US" sz="1650" baseline="-250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3</a:t>
            </a:r>
            <a:r>
              <a:rPr lang="en-US" sz="16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(Ozone) = Smog</a:t>
            </a:r>
          </a:p>
          <a:p>
            <a:pPr lvl="2" indent="-342900">
              <a:buClr>
                <a:schemeClr val="accent1">
                  <a:lumMod val="75000"/>
                </a:schemeClr>
              </a:buClr>
              <a:buFont typeface="Arial" panose="020B0604020202020204" pitchFamily="34" charset="0"/>
              <a:buChar char="•"/>
            </a:pPr>
            <a:r>
              <a:rPr lang="en-US" sz="16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Particulate Matter (PM) – get trapped deep in lungs and potentially blood</a:t>
            </a:r>
          </a:p>
          <a:p>
            <a:pPr lvl="2" indent="-342900">
              <a:buClr>
                <a:schemeClr val="accent1">
                  <a:lumMod val="75000"/>
                </a:schemeClr>
              </a:buClr>
              <a:buFont typeface="Arial" panose="020B0604020202020204" pitchFamily="34" charset="0"/>
              <a:buChar char="•"/>
            </a:pPr>
            <a:r>
              <a:rPr lang="en-US" sz="16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Causing</a:t>
            </a:r>
          </a:p>
          <a:p>
            <a:pPr lvl="3" indent="-342900">
              <a:buClr>
                <a:schemeClr val="accent1">
                  <a:lumMod val="75000"/>
                </a:schemeClr>
              </a:buClr>
              <a:buFont typeface="Arial" panose="020B0604020202020204" pitchFamily="34" charset="0"/>
              <a:buChar char="•"/>
            </a:pPr>
            <a:r>
              <a:rPr lang="en-US" sz="15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Asthma</a:t>
            </a:r>
          </a:p>
          <a:p>
            <a:pPr lvl="3" indent="-342900">
              <a:buClr>
                <a:schemeClr val="accent1">
                  <a:lumMod val="75000"/>
                </a:schemeClr>
              </a:buClr>
              <a:buFont typeface="Arial" panose="020B0604020202020204" pitchFamily="34" charset="0"/>
              <a:buChar char="•"/>
            </a:pPr>
            <a:r>
              <a:rPr lang="en-US" sz="15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Heart/lung disease</a:t>
            </a:r>
          </a:p>
          <a:p>
            <a:pPr lvl="2" indent="-342900">
              <a:buClr>
                <a:schemeClr val="accent1">
                  <a:lumMod val="75000"/>
                </a:schemeClr>
              </a:buClr>
              <a:buFont typeface="Arial" panose="020B0604020202020204" pitchFamily="34" charset="0"/>
              <a:buChar char="•"/>
            </a:pPr>
            <a:endPar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lvl="1" indent="-342900">
              <a:buClr>
                <a:schemeClr val="accent1">
                  <a:lumMod val="75000"/>
                </a:schemeClr>
              </a:buClr>
              <a:buFont typeface="Arial" panose="020B0604020202020204" pitchFamily="34" charset="0"/>
              <a:buChar char="•"/>
            </a:pPr>
            <a:r>
              <a:rPr lang="en-US" sz="18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Sources?</a:t>
            </a:r>
          </a:p>
          <a:p>
            <a:pPr marL="177404" lvl="1" indent="-177404">
              <a:buClr>
                <a:schemeClr val="accent1">
                  <a:lumMod val="75000"/>
                </a:schemeClr>
              </a:buClr>
              <a:buFont typeface="Verdana" pitchFamily="34" charset="0"/>
              <a:buChar char="•"/>
            </a:pPr>
            <a:endPar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4ADBBB-58B7-408C-88AB-2D3B4E0B4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88" y="3143250"/>
            <a:ext cx="2707481" cy="1800225"/>
          </a:xfrm>
          <a:prstGeom prst="rect">
            <a:avLst/>
          </a:prstGeom>
        </p:spPr>
      </p:pic>
      <p:sp>
        <p:nvSpPr>
          <p:cNvPr id="6" name="TextBox 5">
            <a:extLst>
              <a:ext uri="{FF2B5EF4-FFF2-40B4-BE49-F238E27FC236}">
                <a16:creationId xmlns:a16="http://schemas.microsoft.com/office/drawing/2014/main" id="{D171AB2E-0932-40F6-A6FE-B29A70379277}"/>
              </a:ext>
            </a:extLst>
          </p:cNvPr>
          <p:cNvSpPr txBox="1"/>
          <p:nvPr/>
        </p:nvSpPr>
        <p:spPr>
          <a:xfrm>
            <a:off x="5239940" y="4972050"/>
            <a:ext cx="2400300" cy="207749"/>
          </a:xfrm>
          <a:prstGeom prst="rect">
            <a:avLst/>
          </a:prstGeom>
          <a:noFill/>
        </p:spPr>
        <p:txBody>
          <a:bodyPr wrap="square" rtlCol="0">
            <a:spAutoFit/>
          </a:bodyPr>
          <a:lstStyle/>
          <a:p>
            <a:r>
              <a:rPr lang="en-US" sz="750" dirty="0"/>
              <a:t>https://www.arb.ca.gov/consprod/geninfo/cpsmog.htm</a:t>
            </a:r>
          </a:p>
        </p:txBody>
      </p:sp>
    </p:spTree>
    <p:extLst>
      <p:ext uri="{BB962C8B-B14F-4D97-AF65-F5344CB8AC3E}">
        <p14:creationId xmlns:p14="http://schemas.microsoft.com/office/powerpoint/2010/main" val="4101609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Rectangle 11"/>
          <p:cNvSpPr/>
          <p:nvPr/>
        </p:nvSpPr>
        <p:spPr>
          <a:xfrm>
            <a:off x="4966470" y="1104916"/>
            <a:ext cx="3033347" cy="4056755"/>
          </a:xfrm>
          <a:prstGeom prst="rect">
            <a:avLst/>
          </a:prstGeom>
          <a:solidFill>
            <a:schemeClr val="tx2">
              <a:lumMod val="20000"/>
              <a:lumOff val="8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930" tIns="32966" rIns="65930" bIns="32966" rtlCol="0" anchor="ctr"/>
          <a:lstStyle/>
          <a:p>
            <a:pPr algn="ctr" defTabSz="329651"/>
            <a:endParaRPr lang="en-US" sz="1200" dirty="0">
              <a:solidFill>
                <a:prstClr val="white"/>
              </a:solidFill>
            </a:endParaRPr>
          </a:p>
        </p:txBody>
      </p:sp>
      <p:sp>
        <p:nvSpPr>
          <p:cNvPr id="13" name="TextBox 12"/>
          <p:cNvSpPr txBox="1"/>
          <p:nvPr/>
        </p:nvSpPr>
        <p:spPr>
          <a:xfrm>
            <a:off x="5328692" y="1286037"/>
            <a:ext cx="1704796" cy="643657"/>
          </a:xfrm>
          <a:prstGeom prst="rect">
            <a:avLst/>
          </a:prstGeom>
          <a:noFill/>
          <a:effectLst>
            <a:innerShdw blurRad="114300">
              <a:prstClr val="black"/>
            </a:innerShdw>
          </a:effectLst>
        </p:spPr>
        <p:txBody>
          <a:bodyPr wrap="none" lIns="65930" tIns="32966" rIns="65930" bIns="32966" rtlCol="0">
            <a:spAutoFit/>
          </a:bodyPr>
          <a:lstStyle/>
          <a:p>
            <a:pPr defTabSz="329651"/>
            <a:r>
              <a:rPr lang="en-US" sz="2550" dirty="0">
                <a:solidFill>
                  <a:srgbClr val="F79646">
                    <a:lumMod val="75000"/>
                  </a:srgbClr>
                </a:solidFill>
                <a:latin typeface="Arial Black"/>
                <a:cs typeface="Arial Black"/>
              </a:rPr>
              <a:t>80% </a:t>
            </a:r>
          </a:p>
          <a:p>
            <a:pPr defTabSz="329651"/>
            <a:r>
              <a:rPr lang="en-US" sz="1200" b="1" dirty="0">
                <a:solidFill>
                  <a:srgbClr val="262626"/>
                </a:solidFill>
                <a:latin typeface="Arial"/>
                <a:cs typeface="Arial"/>
              </a:rPr>
              <a:t>of the region’s SMOG</a:t>
            </a:r>
          </a:p>
        </p:txBody>
      </p:sp>
      <p:sp>
        <p:nvSpPr>
          <p:cNvPr id="17" name="TextBox 16"/>
          <p:cNvSpPr txBox="1"/>
          <p:nvPr/>
        </p:nvSpPr>
        <p:spPr>
          <a:xfrm>
            <a:off x="5328692" y="2343150"/>
            <a:ext cx="2294380" cy="828323"/>
          </a:xfrm>
          <a:prstGeom prst="rect">
            <a:avLst/>
          </a:prstGeom>
          <a:noFill/>
          <a:effectLst>
            <a:innerShdw blurRad="114300">
              <a:prstClr val="black"/>
            </a:innerShdw>
          </a:effectLst>
        </p:spPr>
        <p:txBody>
          <a:bodyPr wrap="none" lIns="65930" tIns="32966" rIns="65930" bIns="32966" rtlCol="0">
            <a:spAutoFit/>
          </a:bodyPr>
          <a:lstStyle/>
          <a:p>
            <a:pPr defTabSz="329651"/>
            <a:r>
              <a:rPr lang="en-US" sz="2550" dirty="0">
                <a:solidFill>
                  <a:srgbClr val="F79646">
                    <a:lumMod val="75000"/>
                  </a:srgbClr>
                </a:solidFill>
                <a:latin typeface="Arial Black"/>
                <a:cs typeface="Arial Black"/>
              </a:rPr>
              <a:t>Nearly 40% </a:t>
            </a:r>
          </a:p>
          <a:p>
            <a:pPr defTabSz="329651"/>
            <a:r>
              <a:rPr lang="en-US" sz="1200" b="1" dirty="0">
                <a:solidFill>
                  <a:srgbClr val="262626"/>
                </a:solidFill>
                <a:latin typeface="Arial"/>
                <a:cs typeface="Arial"/>
              </a:rPr>
              <a:t>of its GHG emissions</a:t>
            </a:r>
          </a:p>
          <a:p>
            <a:pPr defTabSz="329651"/>
            <a:endParaRPr lang="en-US" sz="1200" b="1" dirty="0">
              <a:solidFill>
                <a:srgbClr val="262626"/>
              </a:solidFill>
              <a:latin typeface="Arial"/>
              <a:cs typeface="Arial"/>
            </a:endParaRPr>
          </a:p>
        </p:txBody>
      </p:sp>
      <p:sp>
        <p:nvSpPr>
          <p:cNvPr id="20" name="Rectangle 19"/>
          <p:cNvSpPr/>
          <p:nvPr/>
        </p:nvSpPr>
        <p:spPr>
          <a:xfrm>
            <a:off x="-199" y="0"/>
            <a:ext cx="9145585" cy="11049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 name="Title 1"/>
          <p:cNvSpPr txBox="1">
            <a:spLocks/>
          </p:cNvSpPr>
          <p:nvPr/>
        </p:nvSpPr>
        <p:spPr>
          <a:xfrm>
            <a:off x="610794" y="0"/>
            <a:ext cx="4257654" cy="721538"/>
          </a:xfrm>
          <a:prstGeom prst="rect">
            <a:avLst/>
          </a:prstGeom>
        </p:spPr>
        <p:txBody>
          <a:bodyPr lIns="65930" tIns="32966" rIns="65930" bIns="32966">
            <a:noAutofit/>
          </a:bodyPr>
          <a:lstStyle>
            <a:lvl1pPr algn="l" defTabSz="914400" rtl="0" eaLnBrk="1" latinLnBrk="0" hangingPunct="1">
              <a:spcBef>
                <a:spcPct val="0"/>
              </a:spcBef>
              <a:buNone/>
              <a:defRPr sz="3400" b="1" kern="1200">
                <a:solidFill>
                  <a:schemeClr val="tx2"/>
                </a:solidFill>
                <a:latin typeface="Arial" pitchFamily="34" charset="0"/>
                <a:ea typeface="+mj-ea"/>
                <a:cs typeface="Arial" pitchFamily="34" charset="0"/>
              </a:defRPr>
            </a:lvl1pPr>
          </a:lstStyle>
          <a:p>
            <a:r>
              <a:rPr lang="en-US" sz="2550" b="0" dirty="0">
                <a:solidFill>
                  <a:srgbClr val="1F497D">
                    <a:lumMod val="20000"/>
                    <a:lumOff val="80000"/>
                  </a:srgbClr>
                </a:solidFill>
              </a:rPr>
              <a:t> We have a</a:t>
            </a:r>
          </a:p>
        </p:txBody>
      </p:sp>
      <p:sp>
        <p:nvSpPr>
          <p:cNvPr id="11" name="TextBox 10"/>
          <p:cNvSpPr txBox="1"/>
          <p:nvPr/>
        </p:nvSpPr>
        <p:spPr>
          <a:xfrm>
            <a:off x="727505" y="417995"/>
            <a:ext cx="8353158" cy="482074"/>
          </a:xfrm>
          <a:prstGeom prst="rect">
            <a:avLst/>
          </a:prstGeom>
          <a:noFill/>
        </p:spPr>
        <p:txBody>
          <a:bodyPr wrap="square" lIns="65930" tIns="32966" rIns="65930" bIns="32966" rtlCol="0">
            <a:spAutoFit/>
          </a:bodyPr>
          <a:lstStyle/>
          <a:p>
            <a:pPr defTabSz="329651"/>
            <a:r>
              <a:rPr lang="en-US" sz="2700" b="1" dirty="0">
                <a:solidFill>
                  <a:prstClr val="white"/>
                </a:solidFill>
                <a:latin typeface="Arial Black"/>
                <a:cs typeface="Arial Black"/>
              </a:rPr>
              <a:t>CLEAR FOCUS: Transportation</a:t>
            </a:r>
          </a:p>
        </p:txBody>
      </p:sp>
      <p:pic>
        <p:nvPicPr>
          <p:cNvPr id="16" name="Picture 15" descr="SCG_logo_01_stack-wht_nor.png"/>
          <p:cNvPicPr>
            <a:picLocks noChangeAspect="1"/>
          </p:cNvPicPr>
          <p:nvPr/>
        </p:nvPicPr>
        <p:blipFill rotWithShape="1">
          <a:blip r:embed="rId4" cstate="print"/>
          <a:srcRect t="1" b="41478"/>
          <a:stretch/>
        </p:blipFill>
        <p:spPr>
          <a:xfrm>
            <a:off x="1314450" y="4629150"/>
            <a:ext cx="962888" cy="379141"/>
          </a:xfrm>
          <a:prstGeom prst="rect">
            <a:avLst/>
          </a:prstGeom>
        </p:spPr>
      </p:pic>
      <p:pic>
        <p:nvPicPr>
          <p:cNvPr id="18" name="Picture 17" descr="SCG_logo_01_stack-wht_nor.png"/>
          <p:cNvPicPr>
            <a:picLocks noChangeAspect="1"/>
          </p:cNvPicPr>
          <p:nvPr/>
        </p:nvPicPr>
        <p:blipFill rotWithShape="1">
          <a:blip r:embed="rId4" cstate="print"/>
          <a:srcRect t="66773"/>
          <a:stretch/>
        </p:blipFill>
        <p:spPr>
          <a:xfrm>
            <a:off x="2277337" y="4832033"/>
            <a:ext cx="962888" cy="215265"/>
          </a:xfrm>
          <a:prstGeom prst="rect">
            <a:avLst/>
          </a:prstGeom>
        </p:spPr>
      </p:pic>
      <p:sp>
        <p:nvSpPr>
          <p:cNvPr id="2" name="TextBox 1"/>
          <p:cNvSpPr txBox="1"/>
          <p:nvPr/>
        </p:nvSpPr>
        <p:spPr>
          <a:xfrm>
            <a:off x="1371600" y="2138303"/>
            <a:ext cx="2057400" cy="230832"/>
          </a:xfrm>
          <a:prstGeom prst="rect">
            <a:avLst/>
          </a:prstGeom>
          <a:solidFill>
            <a:srgbClr val="002060"/>
          </a:solidFill>
        </p:spPr>
        <p:txBody>
          <a:bodyPr wrap="square" rtlCol="0">
            <a:spAutoFit/>
          </a:bodyPr>
          <a:lstStyle/>
          <a:p>
            <a:r>
              <a:rPr lang="en-US" sz="900" b="1" dirty="0">
                <a:solidFill>
                  <a:schemeClr val="bg1"/>
                </a:solidFill>
              </a:rPr>
              <a:t> Major Ozone (NOx) Emissions Sources  </a:t>
            </a:r>
          </a:p>
        </p:txBody>
      </p:sp>
      <p:pic>
        <p:nvPicPr>
          <p:cNvPr id="15" name="Content Placeholder 5"/>
          <p:cNvPicPr>
            <a:picLocks noGrp="1" noChangeAspect="1"/>
          </p:cNvPicPr>
          <p:nvPr>
            <p:ph idx="1"/>
          </p:nvPr>
        </p:nvPicPr>
        <p:blipFill>
          <a:blip r:embed="rId5">
            <a:lum bright="-19000" contrast="35000"/>
          </a:blip>
          <a:stretch>
            <a:fillRect/>
          </a:stretch>
        </p:blipFill>
        <p:spPr>
          <a:xfrm>
            <a:off x="1142999" y="2343150"/>
            <a:ext cx="3823470" cy="2800350"/>
          </a:xfrm>
          <a:prstGeom prst="rect">
            <a:avLst/>
          </a:prstGeom>
        </p:spPr>
      </p:pic>
      <p:pic>
        <p:nvPicPr>
          <p:cNvPr id="1029" name="Picture 2" descr="https://www.arb.ca.gov/cc/inventory/data/graph/pie/pie_2015_by_sector.png">
            <a:extLst>
              <a:ext uri="{FF2B5EF4-FFF2-40B4-BE49-F238E27FC236}">
                <a16:creationId xmlns:a16="http://schemas.microsoft.com/office/drawing/2014/main" id="{630F3D4E-5BDA-46D7-8A3A-06FAAB82A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9933" y="2986165"/>
            <a:ext cx="2710727" cy="21361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a:extLst>
              <a:ext uri="{FF2B5EF4-FFF2-40B4-BE49-F238E27FC236}">
                <a16:creationId xmlns:a16="http://schemas.microsoft.com/office/drawing/2014/main" id="{5444449A-61C6-4F45-B6E4-B3CE91ED0CF3}"/>
              </a:ext>
            </a:extLst>
          </p:cNvPr>
          <p:cNvCxnSpPr/>
          <p:nvPr/>
        </p:nvCxnSpPr>
        <p:spPr>
          <a:xfrm>
            <a:off x="5328692" y="2138303"/>
            <a:ext cx="2144937" cy="0"/>
          </a:xfrm>
          <a:prstGeom prst="line">
            <a:avLst/>
          </a:prstGeom>
          <a:ln w="12700" cmpd="sng">
            <a:solidFill>
              <a:srgbClr val="0026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5902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43275" y="3657600"/>
            <a:ext cx="5795631" cy="1485900"/>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6270109" y="1085850"/>
            <a:ext cx="2868798" cy="2469907"/>
          </a:xfrm>
          <a:prstGeom prst="rect">
            <a:avLst/>
          </a:prstGeom>
          <a:noFill/>
        </p:spPr>
        <p:txBody>
          <a:bodyPr wrap="square" rtlCol="0">
            <a:spAutoFit/>
          </a:bodyPr>
          <a:lstStyle/>
          <a:p>
            <a:pPr marL="177404" lvl="1" indent="-177404">
              <a:buClr>
                <a:schemeClr val="accent1">
                  <a:lumMod val="75000"/>
                </a:schemeClr>
              </a:buClr>
              <a:buFont typeface="Verdana" pitchFamily="34" charset="0"/>
              <a:buChar char="•"/>
            </a:pPr>
            <a:r>
              <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Heavy Duty truck engine with 90% lower NOx emissions </a:t>
            </a:r>
            <a:r>
              <a:rPr lang="en-US" sz="1200" b="1" i="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TODAY</a:t>
            </a:r>
          </a:p>
          <a:p>
            <a:pPr marL="177404" lvl="1" indent="-177404">
              <a:buClr>
                <a:schemeClr val="accent1">
                  <a:lumMod val="75000"/>
                </a:schemeClr>
              </a:buClr>
              <a:buFont typeface="Verdana" pitchFamily="34" charset="0"/>
              <a:buChar char="•"/>
            </a:pPr>
            <a:endParaRPr lang="en-US" sz="7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r>
              <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Tailpipe emissions are the same as emissions from generating electricity to run a similar electric truck </a:t>
            </a:r>
          </a:p>
          <a:p>
            <a:pPr marL="177404" lvl="1" indent="-177404">
              <a:buClr>
                <a:schemeClr val="accent1">
                  <a:lumMod val="75000"/>
                </a:schemeClr>
              </a:buClr>
              <a:buFont typeface="Verdana" pitchFamily="34" charset="0"/>
              <a:buChar char="•"/>
            </a:pPr>
            <a:endParaRPr lang="en-US" sz="7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indent="-177404">
              <a:buClr>
                <a:schemeClr val="accent1">
                  <a:lumMod val="75000"/>
                </a:schemeClr>
              </a:buClr>
              <a:buFont typeface="Verdana" pitchFamily="34" charset="0"/>
              <a:buChar char="•"/>
            </a:pPr>
            <a:r>
              <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For Goods Movement, this truck will meet California’s ambitious 2050 targets </a:t>
            </a:r>
            <a:r>
              <a:rPr lang="en-US" sz="1200" b="1" i="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decades before </a:t>
            </a:r>
            <a:r>
              <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any other technology</a:t>
            </a:r>
          </a:p>
          <a:p>
            <a:pPr>
              <a:buClr>
                <a:schemeClr val="accent1">
                  <a:lumMod val="75000"/>
                </a:schemeClr>
              </a:buClr>
            </a:pPr>
            <a:endParaRPr lang="en-US" sz="75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r>
              <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RNG already delivering greatest GHG reductions from diesel </a:t>
            </a:r>
            <a:r>
              <a:rPr lang="en-US" sz="1200" b="1" i="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TODAY</a:t>
            </a:r>
          </a:p>
        </p:txBody>
      </p:sp>
      <p:sp>
        <p:nvSpPr>
          <p:cNvPr id="14" name="Rectangle 13"/>
          <p:cNvSpPr/>
          <p:nvPr/>
        </p:nvSpPr>
        <p:spPr>
          <a:xfrm>
            <a:off x="-4949" y="0"/>
            <a:ext cx="9143855" cy="857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r>
              <a:rPr lang="en-US" sz="2400" b="1" dirty="0">
                <a:solidFill>
                  <a:schemeClr val="bg1"/>
                </a:solidFill>
                <a:latin typeface="Arial Black" panose="020B0A04020102020204" pitchFamily="34" charset="0"/>
              </a:rPr>
              <a:t>NGV Game Changer: </a:t>
            </a:r>
            <a:r>
              <a:rPr lang="en-US" sz="2700" b="1" dirty="0">
                <a:solidFill>
                  <a:schemeClr val="bg1"/>
                </a:solidFill>
                <a:latin typeface="Arial Black" panose="020B0A04020102020204" pitchFamily="34" charset="0"/>
              </a:rPr>
              <a:t/>
            </a:r>
            <a:br>
              <a:rPr lang="en-US" sz="2700" b="1" dirty="0">
                <a:solidFill>
                  <a:schemeClr val="bg1"/>
                </a:solidFill>
                <a:latin typeface="Arial Black" panose="020B0A04020102020204" pitchFamily="34" charset="0"/>
              </a:rPr>
            </a:br>
            <a:r>
              <a:rPr lang="en-US" sz="1200" b="1" dirty="0">
                <a:solidFill>
                  <a:schemeClr val="tx2">
                    <a:lumMod val="20000"/>
                    <a:lumOff val="80000"/>
                  </a:schemeClr>
                </a:solidFill>
                <a:latin typeface="Arial Black" panose="020B0A04020102020204" pitchFamily="34" charset="0"/>
                <a:cs typeface="Arial" pitchFamily="34" charset="0"/>
              </a:rPr>
              <a:t>NEW “NEAR-ZERO” TRUCK ENGINE IS </a:t>
            </a:r>
            <a:r>
              <a:rPr lang="en-US" sz="1200" b="1" i="1" dirty="0">
                <a:solidFill>
                  <a:schemeClr val="tx2">
                    <a:lumMod val="20000"/>
                    <a:lumOff val="80000"/>
                  </a:schemeClr>
                </a:solidFill>
                <a:latin typeface="Arial Black" panose="020B0A04020102020204" pitchFamily="34" charset="0"/>
                <a:cs typeface="Arial" pitchFamily="34" charset="0"/>
              </a:rPr>
              <a:t>READY FOR PRIME TIME</a:t>
            </a:r>
            <a:endParaRPr lang="en-US" sz="1200" b="1" i="1" spc="-113" dirty="0">
              <a:solidFill>
                <a:schemeClr val="tx2">
                  <a:lumMod val="20000"/>
                  <a:lumOff val="80000"/>
                </a:schemeClr>
              </a:solidFill>
              <a:latin typeface="Arial Black" panose="020B0A04020102020204" pitchFamily="34" charset="0"/>
              <a:cs typeface="Arial" pitchFamily="34" charset="0"/>
            </a:endParaRPr>
          </a:p>
        </p:txBody>
      </p:sp>
      <p:sp>
        <p:nvSpPr>
          <p:cNvPr id="10" name="Rectangle 9"/>
          <p:cNvSpPr/>
          <p:nvPr/>
        </p:nvSpPr>
        <p:spPr>
          <a:xfrm>
            <a:off x="5094" y="3657600"/>
            <a:ext cx="3338182" cy="1485900"/>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3353318" y="3780999"/>
            <a:ext cx="5785587" cy="877163"/>
          </a:xfrm>
          <a:prstGeom prst="rect">
            <a:avLst/>
          </a:prstGeom>
          <a:noFill/>
        </p:spPr>
        <p:txBody>
          <a:bodyPr wrap="square" rtlCol="0">
            <a:spAutoFit/>
          </a:bodyPr>
          <a:lstStyle/>
          <a:p>
            <a:pPr algn="ctr"/>
            <a:r>
              <a:rPr lang="en-US" sz="1200" b="1" dirty="0">
                <a:solidFill>
                  <a:schemeClr val="tx1">
                    <a:lumMod val="75000"/>
                    <a:lumOff val="25000"/>
                  </a:schemeClr>
                </a:solidFill>
                <a:latin typeface="Arial" pitchFamily="34" charset="0"/>
                <a:ea typeface="Verdana" panose="020B0604030504040204" pitchFamily="34" charset="0"/>
                <a:cs typeface="Arial" pitchFamily="34" charset="0"/>
              </a:rPr>
              <a:t>Renewable Natural Gas as Transportation Fuel</a:t>
            </a:r>
          </a:p>
          <a:p>
            <a:pPr algn="ctr"/>
            <a:endParaRPr lang="en-US" sz="600" dirty="0">
              <a:solidFill>
                <a:schemeClr val="tx1">
                  <a:lumMod val="75000"/>
                  <a:lumOff val="25000"/>
                </a:schemeClr>
              </a:solidFill>
              <a:latin typeface="Arial" pitchFamily="34" charset="0"/>
              <a:ea typeface="Verdana" panose="020B0604030504040204" pitchFamily="34" charset="0"/>
              <a:cs typeface="Arial" pitchFamily="34" charset="0"/>
            </a:endParaRPr>
          </a:p>
          <a:p>
            <a:pPr algn="ctr"/>
            <a:r>
              <a:rPr lang="en-US" sz="2100" b="1" dirty="0">
                <a:solidFill>
                  <a:schemeClr val="tx2">
                    <a:lumMod val="75000"/>
                  </a:schemeClr>
                </a:solidFill>
                <a:latin typeface="Arial" pitchFamily="34" charset="0"/>
                <a:ea typeface="Verdana" panose="020B0604030504040204" pitchFamily="34" charset="0"/>
                <a:cs typeface="Arial" pitchFamily="34" charset="0"/>
              </a:rPr>
              <a:t>&gt; 80% GHG </a:t>
            </a:r>
            <a:r>
              <a:rPr lang="en-US" sz="1800" b="1" dirty="0">
                <a:solidFill>
                  <a:schemeClr val="tx2">
                    <a:lumMod val="75000"/>
                  </a:schemeClr>
                </a:solidFill>
                <a:ea typeface="Verdana" panose="020B0604030504040204" pitchFamily="34" charset="0"/>
                <a:cs typeface="Arial" pitchFamily="34" charset="0"/>
              </a:rPr>
              <a:t>reduction</a:t>
            </a:r>
          </a:p>
          <a:p>
            <a:pPr algn="ctr"/>
            <a:endParaRPr lang="en-US" sz="1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 y="857250"/>
            <a:ext cx="6275058"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75216" y="3712339"/>
            <a:ext cx="2859530" cy="1154162"/>
          </a:xfrm>
          <a:prstGeom prst="rect">
            <a:avLst/>
          </a:prstGeom>
          <a:noFill/>
        </p:spPr>
        <p:txBody>
          <a:bodyPr wrap="square" rtlCol="0">
            <a:spAutoFit/>
          </a:bodyPr>
          <a:lstStyle/>
          <a:p>
            <a:pPr algn="ctr"/>
            <a:r>
              <a:rPr lang="en-US" sz="1200" b="1" dirty="0">
                <a:solidFill>
                  <a:schemeClr val="tx1">
                    <a:lumMod val="75000"/>
                    <a:lumOff val="25000"/>
                  </a:schemeClr>
                </a:solidFill>
                <a:latin typeface="Arial" pitchFamily="34" charset="0"/>
                <a:ea typeface="Verdana" panose="020B0604030504040204" pitchFamily="34" charset="0"/>
                <a:cs typeface="Arial" pitchFamily="34" charset="0"/>
              </a:rPr>
              <a:t>Near-Zero Emissions </a:t>
            </a:r>
            <a:br>
              <a:rPr lang="en-US" sz="1200" b="1" dirty="0">
                <a:solidFill>
                  <a:schemeClr val="tx1">
                    <a:lumMod val="75000"/>
                    <a:lumOff val="25000"/>
                  </a:schemeClr>
                </a:solidFill>
                <a:latin typeface="Arial" pitchFamily="34" charset="0"/>
                <a:ea typeface="Verdana" panose="020B0604030504040204" pitchFamily="34" charset="0"/>
                <a:cs typeface="Arial" pitchFamily="34" charset="0"/>
              </a:rPr>
            </a:br>
            <a:r>
              <a:rPr lang="en-US" sz="1200" b="1" dirty="0">
                <a:solidFill>
                  <a:schemeClr val="tx1">
                    <a:lumMod val="75000"/>
                    <a:lumOff val="25000"/>
                  </a:schemeClr>
                </a:solidFill>
                <a:latin typeface="Arial" pitchFamily="34" charset="0"/>
                <a:ea typeface="Verdana" panose="020B0604030504040204" pitchFamily="34" charset="0"/>
                <a:cs typeface="Arial" pitchFamily="34" charset="0"/>
              </a:rPr>
              <a:t>Natural Gas Engine</a:t>
            </a:r>
          </a:p>
          <a:p>
            <a:pPr algn="ctr"/>
            <a:endParaRPr lang="en-US" sz="600" dirty="0">
              <a:solidFill>
                <a:schemeClr val="tx1">
                  <a:lumMod val="75000"/>
                  <a:lumOff val="25000"/>
                </a:schemeClr>
              </a:solidFill>
              <a:latin typeface="Arial" pitchFamily="34" charset="0"/>
              <a:ea typeface="Verdana" panose="020B0604030504040204" pitchFamily="34" charset="0"/>
              <a:cs typeface="Arial" pitchFamily="34" charset="0"/>
            </a:endParaRPr>
          </a:p>
          <a:p>
            <a:pPr algn="ctr"/>
            <a:r>
              <a:rPr lang="en-US" sz="2100" b="1" dirty="0">
                <a:solidFill>
                  <a:schemeClr val="tx2">
                    <a:lumMod val="75000"/>
                  </a:schemeClr>
                </a:solidFill>
                <a:latin typeface="Arial" pitchFamily="34" charset="0"/>
                <a:ea typeface="Verdana" panose="020B0604030504040204" pitchFamily="34" charset="0"/>
                <a:cs typeface="Arial" pitchFamily="34" charset="0"/>
              </a:rPr>
              <a:t>&lt;0.02 g NOx</a:t>
            </a:r>
          </a:p>
          <a:p>
            <a:pPr algn="ctr"/>
            <a:r>
              <a:rPr lang="en-US" sz="1800" b="1" dirty="0">
                <a:solidFill>
                  <a:schemeClr val="tx2">
                    <a:lumMod val="75000"/>
                  </a:schemeClr>
                </a:solidFill>
              </a:rPr>
              <a:t>90% NOx reduction</a:t>
            </a:r>
          </a:p>
        </p:txBody>
      </p:sp>
    </p:spTree>
    <p:extLst>
      <p:ext uri="{BB962C8B-B14F-4D97-AF65-F5344CB8AC3E}">
        <p14:creationId xmlns:p14="http://schemas.microsoft.com/office/powerpoint/2010/main" val="265368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1600" y="1085850"/>
            <a:ext cx="2971800" cy="461665"/>
          </a:xfrm>
          <a:prstGeom prst="rect">
            <a:avLst/>
          </a:prstGeom>
          <a:noFill/>
        </p:spPr>
        <p:txBody>
          <a:bodyPr wrap="square" rtlCol="0">
            <a:spAutoFit/>
          </a:bodyPr>
          <a:lstStyle/>
          <a:p>
            <a:pPr marL="177404" lvl="1" indent="-177404">
              <a:buClr>
                <a:schemeClr val="accent1">
                  <a:lumMod val="75000"/>
                </a:schemeClr>
              </a:buClr>
              <a:buFont typeface="Verdana" pitchFamily="34" charset="0"/>
              <a:buChar char="•"/>
            </a:pPr>
            <a:endParaRPr lang="en-US"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a:p>
            <a:pPr marL="177404" lvl="1" indent="-177404">
              <a:buClr>
                <a:schemeClr val="accent1">
                  <a:lumMod val="75000"/>
                </a:schemeClr>
              </a:buClr>
              <a:buFont typeface="Verdana" pitchFamily="34" charset="0"/>
              <a:buChar char="•"/>
            </a:pPr>
            <a:endParaRPr lang="en-US"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angle 13"/>
          <p:cNvSpPr/>
          <p:nvPr/>
        </p:nvSpPr>
        <p:spPr>
          <a:xfrm>
            <a:off x="0" y="-7538"/>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endParaRPr lang="en-US" sz="2700" b="1" dirty="0">
              <a:solidFill>
                <a:schemeClr val="bg1"/>
              </a:solidFill>
            </a:endParaRPr>
          </a:p>
          <a:p>
            <a:pPr marL="173831">
              <a:lnSpc>
                <a:spcPts val="2400"/>
              </a:lnSpc>
            </a:pPr>
            <a:r>
              <a:rPr lang="en-US" sz="2700" b="1" dirty="0">
                <a:solidFill>
                  <a:schemeClr val="bg1"/>
                </a:solidFill>
              </a:rPr>
              <a:t>Switching Away from Diesel</a:t>
            </a:r>
          </a:p>
          <a:p>
            <a:pPr marL="173831">
              <a:lnSpc>
                <a:spcPts val="2400"/>
              </a:lnSpc>
            </a:pPr>
            <a:r>
              <a:rPr lang="en-US" sz="2700" b="1" dirty="0">
                <a:solidFill>
                  <a:schemeClr val="bg1"/>
                </a:solidFill>
              </a:rPr>
              <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11" name="TextBox 10">
            <a:extLst>
              <a:ext uri="{FF2B5EF4-FFF2-40B4-BE49-F238E27FC236}">
                <a16:creationId xmlns:a16="http://schemas.microsoft.com/office/drawing/2014/main" id="{13003EE6-24EF-469A-976C-2A06C147F965}"/>
              </a:ext>
            </a:extLst>
          </p:cNvPr>
          <p:cNvSpPr txBox="1"/>
          <p:nvPr/>
        </p:nvSpPr>
        <p:spPr>
          <a:xfrm>
            <a:off x="1143000" y="4941743"/>
            <a:ext cx="4171950" cy="207749"/>
          </a:xfrm>
          <a:prstGeom prst="rect">
            <a:avLst/>
          </a:prstGeom>
          <a:noFill/>
        </p:spPr>
        <p:txBody>
          <a:bodyPr wrap="square" rtlCol="0">
            <a:spAutoFit/>
          </a:bodyPr>
          <a:lstStyle/>
          <a:p>
            <a:r>
              <a:rPr lang="en-US" sz="750" dirty="0"/>
              <a:t>Source: http://www.cert.ucr.edu/research/efr/NOx-Fact-Sheet.pdf</a:t>
            </a:r>
          </a:p>
        </p:txBody>
      </p:sp>
      <p:pic>
        <p:nvPicPr>
          <p:cNvPr id="5" name="Picture 4">
            <a:extLst>
              <a:ext uri="{FF2B5EF4-FFF2-40B4-BE49-F238E27FC236}">
                <a16:creationId xmlns:a16="http://schemas.microsoft.com/office/drawing/2014/main" id="{4D9F4861-B002-475B-8377-FBDCFC60A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3997696"/>
          </a:xfrm>
          <a:prstGeom prst="rect">
            <a:avLst/>
          </a:prstGeom>
        </p:spPr>
      </p:pic>
    </p:spTree>
    <p:extLst>
      <p:ext uri="{BB962C8B-B14F-4D97-AF65-F5344CB8AC3E}">
        <p14:creationId xmlns:p14="http://schemas.microsoft.com/office/powerpoint/2010/main" val="40147362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236" y="0"/>
            <a:ext cx="9144000" cy="8572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
              <a:lnSpc>
                <a:spcPts val="2400"/>
              </a:lnSpc>
            </a:pPr>
            <a:endParaRPr lang="en-US" sz="2700" b="1" dirty="0">
              <a:solidFill>
                <a:schemeClr val="bg1"/>
              </a:solidFill>
            </a:endParaRPr>
          </a:p>
          <a:p>
            <a:pPr marL="173831">
              <a:lnSpc>
                <a:spcPts val="2400"/>
              </a:lnSpc>
            </a:pPr>
            <a:r>
              <a:rPr lang="en-US" sz="2700" b="1" dirty="0">
                <a:solidFill>
                  <a:schemeClr val="bg1"/>
                </a:solidFill>
              </a:rPr>
              <a:t>Now – Let’s talk about GHG reduction…and Renewable Gas</a:t>
            </a:r>
            <a:br>
              <a:rPr lang="en-US" sz="2700" b="1" dirty="0">
                <a:solidFill>
                  <a:schemeClr val="bg1"/>
                </a:solidFill>
              </a:rPr>
            </a:br>
            <a:endParaRPr lang="en-US" sz="1800" b="1" i="1" spc="-113" dirty="0">
              <a:solidFill>
                <a:schemeClr val="tx2">
                  <a:lumMod val="20000"/>
                  <a:lumOff val="80000"/>
                </a:schemeClr>
              </a:solidFill>
              <a:cs typeface="Arial" pitchFamily="34" charset="0"/>
            </a:endParaRPr>
          </a:p>
        </p:txBody>
      </p:sp>
      <p:sp>
        <p:nvSpPr>
          <p:cNvPr id="7" name="Oval 6">
            <a:extLst>
              <a:ext uri="{FF2B5EF4-FFF2-40B4-BE49-F238E27FC236}">
                <a16:creationId xmlns:a16="http://schemas.microsoft.com/office/drawing/2014/main" id="{637F4FB5-C305-495F-A44A-B7BF3827FC91}"/>
              </a:ext>
            </a:extLst>
          </p:cNvPr>
          <p:cNvSpPr/>
          <p:nvPr/>
        </p:nvSpPr>
        <p:spPr>
          <a:xfrm>
            <a:off x="4527332" y="1868152"/>
            <a:ext cx="1000716" cy="10007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E7EA2E8-6731-420A-8ED9-AD31D6706F7F}"/>
              </a:ext>
            </a:extLst>
          </p:cNvPr>
          <p:cNvSpPr txBox="1">
            <a:spLocks/>
          </p:cNvSpPr>
          <p:nvPr/>
        </p:nvSpPr>
        <p:spPr>
          <a:xfrm>
            <a:off x="6194494" y="2056861"/>
            <a:ext cx="2529654" cy="1427269"/>
          </a:xfrm>
          <a:prstGeom prst="rect">
            <a:avLst/>
          </a:prstGeom>
        </p:spPr>
        <p:txBody>
          <a:bodyPr/>
          <a:lstStyle>
            <a:lvl1pPr marL="296698" indent="-296698" algn="l" defTabSz="791195" rtl="0" eaLnBrk="1" latinLnBrk="0" hangingPunct="1">
              <a:spcBef>
                <a:spcPct val="20000"/>
              </a:spcBef>
              <a:buClr>
                <a:schemeClr val="tx2"/>
              </a:buClr>
              <a:buSzPct val="100000"/>
              <a:buFont typeface="Arial" pitchFamily="34" charset="0"/>
              <a:buChar char="»"/>
              <a:defRPr sz="2700" kern="1200">
                <a:solidFill>
                  <a:srgbClr val="615452"/>
                </a:solidFill>
                <a:latin typeface="Arial" pitchFamily="34" charset="0"/>
                <a:ea typeface="+mn-ea"/>
                <a:cs typeface="Arial" pitchFamily="34" charset="0"/>
              </a:defRPr>
            </a:lvl1pPr>
            <a:lvl2pPr marL="642846" indent="-247249" algn="l" defTabSz="791195" rtl="0" eaLnBrk="1" latinLnBrk="0" hangingPunct="1">
              <a:spcBef>
                <a:spcPct val="20000"/>
              </a:spcBef>
              <a:buClr>
                <a:schemeClr val="tx2"/>
              </a:buClr>
              <a:buFont typeface="Wingdings" pitchFamily="2" charset="2"/>
              <a:buChar char="§"/>
              <a:defRPr sz="2430" kern="1200">
                <a:solidFill>
                  <a:srgbClr val="615452"/>
                </a:solidFill>
                <a:latin typeface="Arial" pitchFamily="34" charset="0"/>
                <a:ea typeface="+mn-ea"/>
                <a:cs typeface="Arial" pitchFamily="34" charset="0"/>
              </a:defRPr>
            </a:lvl2pPr>
            <a:lvl3pPr marL="988994" indent="-197798" algn="l" defTabSz="791195" rtl="0" eaLnBrk="1" latinLnBrk="0" hangingPunct="1">
              <a:spcBef>
                <a:spcPct val="20000"/>
              </a:spcBef>
              <a:buClr>
                <a:schemeClr val="tx2"/>
              </a:buClr>
              <a:buFont typeface="Arial" pitchFamily="34" charset="0"/>
              <a:buChar char="•"/>
              <a:defRPr sz="2070" kern="1200">
                <a:solidFill>
                  <a:srgbClr val="615452"/>
                </a:solidFill>
                <a:latin typeface="Arial" pitchFamily="34" charset="0"/>
                <a:ea typeface="+mn-ea"/>
                <a:cs typeface="Arial" pitchFamily="34" charset="0"/>
              </a:defRPr>
            </a:lvl3pPr>
            <a:lvl4pPr marL="1384592" indent="-197798" algn="l" defTabSz="791195" rtl="0" eaLnBrk="1" latinLnBrk="0" hangingPunct="1">
              <a:spcBef>
                <a:spcPct val="20000"/>
              </a:spcBef>
              <a:buClr>
                <a:schemeClr val="tx2"/>
              </a:buClr>
              <a:buFont typeface="Arial" pitchFamily="34" charset="0"/>
              <a:buChar char="–"/>
              <a:defRPr sz="1710" kern="1200">
                <a:solidFill>
                  <a:srgbClr val="615452"/>
                </a:solidFill>
                <a:latin typeface="Arial" pitchFamily="34" charset="0"/>
                <a:ea typeface="+mn-ea"/>
                <a:cs typeface="Arial" pitchFamily="34" charset="0"/>
              </a:defRPr>
            </a:lvl4pPr>
            <a:lvl5pPr marL="1780189" indent="-197798" algn="l" defTabSz="791195" rtl="0" eaLnBrk="1" latinLnBrk="0" hangingPunct="1">
              <a:spcBef>
                <a:spcPct val="20000"/>
              </a:spcBef>
              <a:buClr>
                <a:schemeClr val="tx2"/>
              </a:buClr>
              <a:buFont typeface="Arial" pitchFamily="34" charset="0"/>
              <a:buChar char="»"/>
              <a:defRPr sz="1710" kern="1200">
                <a:solidFill>
                  <a:srgbClr val="615452"/>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r>
              <a:rPr lang="en-US" sz="1200" dirty="0"/>
              <a:t>“Reduce the use of heating fuels while concurrently making what is used cleaner by minimizing fugitive methane leaks, prioritizing natural gas efficiency and demand reduction, and enabling cost-effective access </a:t>
            </a:r>
            <a:br>
              <a:rPr lang="en-US" sz="1200" dirty="0"/>
            </a:br>
            <a:r>
              <a:rPr lang="en-US" sz="1200" dirty="0"/>
              <a:t>to renewable gas.” </a:t>
            </a:r>
          </a:p>
        </p:txBody>
      </p:sp>
      <p:grpSp>
        <p:nvGrpSpPr>
          <p:cNvPr id="9" name="Group 8">
            <a:extLst>
              <a:ext uri="{FF2B5EF4-FFF2-40B4-BE49-F238E27FC236}">
                <a16:creationId xmlns:a16="http://schemas.microsoft.com/office/drawing/2014/main" id="{080B41D0-92C8-4826-B8A1-3376E733BA74}"/>
              </a:ext>
            </a:extLst>
          </p:cNvPr>
          <p:cNvGrpSpPr/>
          <p:nvPr/>
        </p:nvGrpSpPr>
        <p:grpSpPr>
          <a:xfrm>
            <a:off x="1303349" y="1254172"/>
            <a:ext cx="1929161" cy="3222799"/>
            <a:chOff x="2534302" y="1646650"/>
            <a:chExt cx="1929161" cy="3222799"/>
          </a:xfrm>
          <a:solidFill>
            <a:schemeClr val="bg1"/>
          </a:solidFill>
        </p:grpSpPr>
        <p:sp>
          <p:nvSpPr>
            <p:cNvPr id="10" name="Freeform 6">
              <a:extLst>
                <a:ext uri="{FF2B5EF4-FFF2-40B4-BE49-F238E27FC236}">
                  <a16:creationId xmlns:a16="http://schemas.microsoft.com/office/drawing/2014/main" id="{F27FA7F7-1EB9-4808-8A8B-A10279A7BA62}"/>
                </a:ext>
              </a:extLst>
            </p:cNvPr>
            <p:cNvSpPr>
              <a:spLocks noChangeArrowheads="1"/>
            </p:cNvSpPr>
            <p:nvPr/>
          </p:nvSpPr>
          <p:spPr bwMode="auto">
            <a:xfrm>
              <a:off x="2534302" y="1646650"/>
              <a:ext cx="1076325" cy="1404938"/>
            </a:xfrm>
            <a:custGeom>
              <a:avLst/>
              <a:gdLst>
                <a:gd name="T0" fmla="*/ 2365 w 2988"/>
                <a:gd name="T1" fmla="*/ 3096 h 3904"/>
                <a:gd name="T2" fmla="*/ 2987 w 2988"/>
                <a:gd name="T3" fmla="*/ 638 h 3904"/>
                <a:gd name="T4" fmla="*/ 545 w 2988"/>
                <a:gd name="T5" fmla="*/ 0 h 3904"/>
                <a:gd name="T6" fmla="*/ 491 w 2988"/>
                <a:gd name="T7" fmla="*/ 57 h 3904"/>
                <a:gd name="T8" fmla="*/ 446 w 2988"/>
                <a:gd name="T9" fmla="*/ 175 h 3904"/>
                <a:gd name="T10" fmla="*/ 522 w 2988"/>
                <a:gd name="T11" fmla="*/ 311 h 3904"/>
                <a:gd name="T12" fmla="*/ 466 w 2988"/>
                <a:gd name="T13" fmla="*/ 429 h 3904"/>
                <a:gd name="T14" fmla="*/ 451 w 2988"/>
                <a:gd name="T15" fmla="*/ 525 h 3904"/>
                <a:gd name="T16" fmla="*/ 361 w 2988"/>
                <a:gd name="T17" fmla="*/ 635 h 3904"/>
                <a:gd name="T18" fmla="*/ 353 w 2988"/>
                <a:gd name="T19" fmla="*/ 765 h 3904"/>
                <a:gd name="T20" fmla="*/ 296 w 2988"/>
                <a:gd name="T21" fmla="*/ 855 h 3904"/>
                <a:gd name="T22" fmla="*/ 257 w 2988"/>
                <a:gd name="T23" fmla="*/ 960 h 3904"/>
                <a:gd name="T24" fmla="*/ 121 w 2988"/>
                <a:gd name="T25" fmla="*/ 1098 h 3904"/>
                <a:gd name="T26" fmla="*/ 45 w 2988"/>
                <a:gd name="T27" fmla="*/ 1217 h 3904"/>
                <a:gd name="T28" fmla="*/ 56 w 2988"/>
                <a:gd name="T29" fmla="*/ 1400 h 3904"/>
                <a:gd name="T30" fmla="*/ 147 w 2988"/>
                <a:gd name="T31" fmla="*/ 1536 h 3904"/>
                <a:gd name="T32" fmla="*/ 217 w 2988"/>
                <a:gd name="T33" fmla="*/ 1716 h 3904"/>
                <a:gd name="T34" fmla="*/ 226 w 2988"/>
                <a:gd name="T35" fmla="*/ 1900 h 3904"/>
                <a:gd name="T36" fmla="*/ 212 w 2988"/>
                <a:gd name="T37" fmla="*/ 2063 h 3904"/>
                <a:gd name="T38" fmla="*/ 152 w 2988"/>
                <a:gd name="T39" fmla="*/ 2168 h 3904"/>
                <a:gd name="T40" fmla="*/ 152 w 2988"/>
                <a:gd name="T41" fmla="*/ 2312 h 3904"/>
                <a:gd name="T42" fmla="*/ 118 w 2988"/>
                <a:gd name="T43" fmla="*/ 2470 h 3904"/>
                <a:gd name="T44" fmla="*/ 132 w 2988"/>
                <a:gd name="T45" fmla="*/ 2580 h 3904"/>
                <a:gd name="T46" fmla="*/ 212 w 2988"/>
                <a:gd name="T47" fmla="*/ 2780 h 3904"/>
                <a:gd name="T48" fmla="*/ 291 w 2988"/>
                <a:gd name="T49" fmla="*/ 2904 h 3904"/>
                <a:gd name="T50" fmla="*/ 355 w 2988"/>
                <a:gd name="T51" fmla="*/ 3000 h 3904"/>
                <a:gd name="T52" fmla="*/ 389 w 2988"/>
                <a:gd name="T53" fmla="*/ 3105 h 3904"/>
                <a:gd name="T54" fmla="*/ 429 w 2988"/>
                <a:gd name="T55" fmla="*/ 3195 h 3904"/>
                <a:gd name="T56" fmla="*/ 398 w 2988"/>
                <a:gd name="T57" fmla="*/ 3344 h 3904"/>
                <a:gd name="T58" fmla="*/ 367 w 2988"/>
                <a:gd name="T59" fmla="*/ 3418 h 3904"/>
                <a:gd name="T60" fmla="*/ 497 w 2988"/>
                <a:gd name="T61" fmla="*/ 3471 h 3904"/>
                <a:gd name="T62" fmla="*/ 592 w 2988"/>
                <a:gd name="T63" fmla="*/ 3627 h 3904"/>
                <a:gd name="T64" fmla="*/ 663 w 2988"/>
                <a:gd name="T65" fmla="*/ 3593 h 3904"/>
                <a:gd name="T66" fmla="*/ 674 w 2988"/>
                <a:gd name="T67" fmla="*/ 3488 h 3904"/>
                <a:gd name="T68" fmla="*/ 714 w 2988"/>
                <a:gd name="T69" fmla="*/ 3395 h 3904"/>
                <a:gd name="T70" fmla="*/ 804 w 2988"/>
                <a:gd name="T71" fmla="*/ 3449 h 3904"/>
                <a:gd name="T72" fmla="*/ 765 w 2988"/>
                <a:gd name="T73" fmla="*/ 3528 h 3904"/>
                <a:gd name="T74" fmla="*/ 714 w 2988"/>
                <a:gd name="T75" fmla="*/ 3598 h 3904"/>
                <a:gd name="T76" fmla="*/ 765 w 2988"/>
                <a:gd name="T77" fmla="*/ 3669 h 3904"/>
                <a:gd name="T78" fmla="*/ 804 w 2988"/>
                <a:gd name="T79" fmla="*/ 3869 h 3904"/>
                <a:gd name="T80" fmla="*/ 813 w 2988"/>
                <a:gd name="T81" fmla="*/ 3903 h 3904"/>
                <a:gd name="T82" fmla="*/ 2914 w 2988"/>
                <a:gd name="T83" fmla="*/ 3881 h 3904"/>
                <a:gd name="T84" fmla="*/ 2365 w 2988"/>
                <a:gd name="T85" fmla="*/ 3096 h 3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88" h="3904">
                  <a:moveTo>
                    <a:pt x="2365" y="3096"/>
                  </a:moveTo>
                  <a:lnTo>
                    <a:pt x="2987" y="638"/>
                  </a:lnTo>
                  <a:cubicBezTo>
                    <a:pt x="1820" y="353"/>
                    <a:pt x="934" y="110"/>
                    <a:pt x="545" y="0"/>
                  </a:cubicBezTo>
                  <a:cubicBezTo>
                    <a:pt x="553" y="54"/>
                    <a:pt x="491" y="57"/>
                    <a:pt x="491" y="57"/>
                  </a:cubicBezTo>
                  <a:cubicBezTo>
                    <a:pt x="491" y="57"/>
                    <a:pt x="401" y="102"/>
                    <a:pt x="446" y="175"/>
                  </a:cubicBezTo>
                  <a:cubicBezTo>
                    <a:pt x="491" y="249"/>
                    <a:pt x="545" y="249"/>
                    <a:pt x="522" y="311"/>
                  </a:cubicBezTo>
                  <a:cubicBezTo>
                    <a:pt x="497" y="370"/>
                    <a:pt x="477" y="364"/>
                    <a:pt x="466" y="429"/>
                  </a:cubicBezTo>
                  <a:cubicBezTo>
                    <a:pt x="457" y="494"/>
                    <a:pt x="485" y="494"/>
                    <a:pt x="451" y="525"/>
                  </a:cubicBezTo>
                  <a:cubicBezTo>
                    <a:pt x="418" y="556"/>
                    <a:pt x="372" y="584"/>
                    <a:pt x="361" y="635"/>
                  </a:cubicBezTo>
                  <a:cubicBezTo>
                    <a:pt x="353" y="686"/>
                    <a:pt x="381" y="706"/>
                    <a:pt x="353" y="765"/>
                  </a:cubicBezTo>
                  <a:cubicBezTo>
                    <a:pt x="322" y="824"/>
                    <a:pt x="319" y="799"/>
                    <a:pt x="296" y="855"/>
                  </a:cubicBezTo>
                  <a:cubicBezTo>
                    <a:pt x="276" y="909"/>
                    <a:pt x="285" y="932"/>
                    <a:pt x="257" y="960"/>
                  </a:cubicBezTo>
                  <a:cubicBezTo>
                    <a:pt x="226" y="991"/>
                    <a:pt x="147" y="1059"/>
                    <a:pt x="121" y="1098"/>
                  </a:cubicBezTo>
                  <a:cubicBezTo>
                    <a:pt x="96" y="1138"/>
                    <a:pt x="45" y="1123"/>
                    <a:pt x="45" y="1217"/>
                  </a:cubicBezTo>
                  <a:cubicBezTo>
                    <a:pt x="45" y="1313"/>
                    <a:pt x="0" y="1315"/>
                    <a:pt x="56" y="1400"/>
                  </a:cubicBezTo>
                  <a:cubicBezTo>
                    <a:pt x="110" y="1485"/>
                    <a:pt x="121" y="1445"/>
                    <a:pt x="147" y="1536"/>
                  </a:cubicBezTo>
                  <a:cubicBezTo>
                    <a:pt x="172" y="1626"/>
                    <a:pt x="197" y="1611"/>
                    <a:pt x="217" y="1716"/>
                  </a:cubicBezTo>
                  <a:cubicBezTo>
                    <a:pt x="237" y="1820"/>
                    <a:pt x="231" y="1815"/>
                    <a:pt x="226" y="1900"/>
                  </a:cubicBezTo>
                  <a:cubicBezTo>
                    <a:pt x="220" y="1984"/>
                    <a:pt x="265" y="2018"/>
                    <a:pt x="212" y="2063"/>
                  </a:cubicBezTo>
                  <a:cubicBezTo>
                    <a:pt x="155" y="2108"/>
                    <a:pt x="126" y="2097"/>
                    <a:pt x="152" y="2168"/>
                  </a:cubicBezTo>
                  <a:cubicBezTo>
                    <a:pt x="177" y="2238"/>
                    <a:pt x="183" y="2238"/>
                    <a:pt x="152" y="2312"/>
                  </a:cubicBezTo>
                  <a:cubicBezTo>
                    <a:pt x="121" y="2385"/>
                    <a:pt x="101" y="2427"/>
                    <a:pt x="118" y="2470"/>
                  </a:cubicBezTo>
                  <a:cubicBezTo>
                    <a:pt x="132" y="2515"/>
                    <a:pt x="39" y="2450"/>
                    <a:pt x="132" y="2580"/>
                  </a:cubicBezTo>
                  <a:cubicBezTo>
                    <a:pt x="228" y="2710"/>
                    <a:pt x="166" y="2729"/>
                    <a:pt x="212" y="2780"/>
                  </a:cubicBezTo>
                  <a:cubicBezTo>
                    <a:pt x="257" y="2831"/>
                    <a:pt x="276" y="2831"/>
                    <a:pt x="291" y="2904"/>
                  </a:cubicBezTo>
                  <a:cubicBezTo>
                    <a:pt x="305" y="2980"/>
                    <a:pt x="316" y="2964"/>
                    <a:pt x="355" y="3000"/>
                  </a:cubicBezTo>
                  <a:cubicBezTo>
                    <a:pt x="395" y="3034"/>
                    <a:pt x="375" y="3034"/>
                    <a:pt x="389" y="3105"/>
                  </a:cubicBezTo>
                  <a:cubicBezTo>
                    <a:pt x="403" y="3175"/>
                    <a:pt x="420" y="3136"/>
                    <a:pt x="429" y="3195"/>
                  </a:cubicBezTo>
                  <a:cubicBezTo>
                    <a:pt x="440" y="3254"/>
                    <a:pt x="429" y="3318"/>
                    <a:pt x="398" y="3344"/>
                  </a:cubicBezTo>
                  <a:cubicBezTo>
                    <a:pt x="367" y="3369"/>
                    <a:pt x="302" y="3415"/>
                    <a:pt x="367" y="3418"/>
                  </a:cubicBezTo>
                  <a:cubicBezTo>
                    <a:pt x="432" y="3424"/>
                    <a:pt x="457" y="3373"/>
                    <a:pt x="497" y="3471"/>
                  </a:cubicBezTo>
                  <a:cubicBezTo>
                    <a:pt x="536" y="3570"/>
                    <a:pt x="566" y="3615"/>
                    <a:pt x="592" y="3627"/>
                  </a:cubicBezTo>
                  <a:cubicBezTo>
                    <a:pt x="617" y="3638"/>
                    <a:pt x="663" y="3646"/>
                    <a:pt x="663" y="3593"/>
                  </a:cubicBezTo>
                  <a:cubicBezTo>
                    <a:pt x="663" y="3539"/>
                    <a:pt x="643" y="3542"/>
                    <a:pt x="674" y="3488"/>
                  </a:cubicBezTo>
                  <a:cubicBezTo>
                    <a:pt x="705" y="3435"/>
                    <a:pt x="680" y="3384"/>
                    <a:pt x="714" y="3395"/>
                  </a:cubicBezTo>
                  <a:cubicBezTo>
                    <a:pt x="748" y="3407"/>
                    <a:pt x="767" y="3421"/>
                    <a:pt x="804" y="3449"/>
                  </a:cubicBezTo>
                  <a:cubicBezTo>
                    <a:pt x="838" y="3480"/>
                    <a:pt x="799" y="3528"/>
                    <a:pt x="765" y="3528"/>
                  </a:cubicBezTo>
                  <a:cubicBezTo>
                    <a:pt x="731" y="3528"/>
                    <a:pt x="705" y="3562"/>
                    <a:pt x="714" y="3598"/>
                  </a:cubicBezTo>
                  <a:cubicBezTo>
                    <a:pt x="725" y="3632"/>
                    <a:pt x="753" y="3613"/>
                    <a:pt x="765" y="3669"/>
                  </a:cubicBezTo>
                  <a:cubicBezTo>
                    <a:pt x="776" y="3723"/>
                    <a:pt x="796" y="3804"/>
                    <a:pt x="804" y="3869"/>
                  </a:cubicBezTo>
                  <a:cubicBezTo>
                    <a:pt x="807" y="3881"/>
                    <a:pt x="810" y="3892"/>
                    <a:pt x="813" y="3903"/>
                  </a:cubicBezTo>
                  <a:lnTo>
                    <a:pt x="2914" y="3881"/>
                  </a:lnTo>
                  <a:lnTo>
                    <a:pt x="2365" y="3096"/>
                  </a:lnTo>
                </a:path>
              </a:pathLst>
            </a:custGeom>
            <a:solidFill>
              <a:schemeClr val="accent1">
                <a:lumMod val="40000"/>
                <a:lumOff val="6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7">
              <a:extLst>
                <a:ext uri="{FF2B5EF4-FFF2-40B4-BE49-F238E27FC236}">
                  <a16:creationId xmlns:a16="http://schemas.microsoft.com/office/drawing/2014/main" id="{9F07E05F-78E0-4F5E-9F6A-8D52CD86DBD0}"/>
                </a:ext>
              </a:extLst>
            </p:cNvPr>
            <p:cNvSpPr>
              <a:spLocks noChangeArrowheads="1"/>
            </p:cNvSpPr>
            <p:nvPr/>
          </p:nvSpPr>
          <p:spPr bwMode="auto">
            <a:xfrm>
              <a:off x="2720127" y="3037387"/>
              <a:ext cx="1260475" cy="1241425"/>
            </a:xfrm>
            <a:custGeom>
              <a:avLst/>
              <a:gdLst>
                <a:gd name="T0" fmla="*/ 2381 w 3500"/>
                <a:gd name="T1" fmla="*/ 0 h 3448"/>
                <a:gd name="T2" fmla="*/ 280 w 3500"/>
                <a:gd name="T3" fmla="*/ 22 h 3448"/>
                <a:gd name="T4" fmla="*/ 271 w 3500"/>
                <a:gd name="T5" fmla="*/ 107 h 3448"/>
                <a:gd name="T6" fmla="*/ 186 w 3500"/>
                <a:gd name="T7" fmla="*/ 36 h 3448"/>
                <a:gd name="T8" fmla="*/ 181 w 3500"/>
                <a:gd name="T9" fmla="*/ 22 h 3448"/>
                <a:gd name="T10" fmla="*/ 68 w 3500"/>
                <a:gd name="T11" fmla="*/ 22 h 3448"/>
                <a:gd name="T12" fmla="*/ 59 w 3500"/>
                <a:gd name="T13" fmla="*/ 84 h 3448"/>
                <a:gd name="T14" fmla="*/ 20 w 3500"/>
                <a:gd name="T15" fmla="*/ 214 h 3448"/>
                <a:gd name="T16" fmla="*/ 51 w 3500"/>
                <a:gd name="T17" fmla="*/ 415 h 3448"/>
                <a:gd name="T18" fmla="*/ 147 w 3500"/>
                <a:gd name="T19" fmla="*/ 513 h 3448"/>
                <a:gd name="T20" fmla="*/ 257 w 3500"/>
                <a:gd name="T21" fmla="*/ 564 h 3448"/>
                <a:gd name="T22" fmla="*/ 328 w 3500"/>
                <a:gd name="T23" fmla="*/ 659 h 3448"/>
                <a:gd name="T24" fmla="*/ 223 w 3500"/>
                <a:gd name="T25" fmla="*/ 823 h 3448"/>
                <a:gd name="T26" fmla="*/ 178 w 3500"/>
                <a:gd name="T27" fmla="*/ 896 h 3448"/>
                <a:gd name="T28" fmla="*/ 198 w 3500"/>
                <a:gd name="T29" fmla="*/ 1164 h 3448"/>
                <a:gd name="T30" fmla="*/ 274 w 3500"/>
                <a:gd name="T31" fmla="*/ 1283 h 3448"/>
                <a:gd name="T32" fmla="*/ 353 w 3500"/>
                <a:gd name="T33" fmla="*/ 1401 h 3448"/>
                <a:gd name="T34" fmla="*/ 373 w 3500"/>
                <a:gd name="T35" fmla="*/ 1520 h 3448"/>
                <a:gd name="T36" fmla="*/ 412 w 3500"/>
                <a:gd name="T37" fmla="*/ 1604 h 3448"/>
                <a:gd name="T38" fmla="*/ 443 w 3500"/>
                <a:gd name="T39" fmla="*/ 1695 h 3448"/>
                <a:gd name="T40" fmla="*/ 483 w 3500"/>
                <a:gd name="T41" fmla="*/ 1774 h 3448"/>
                <a:gd name="T42" fmla="*/ 553 w 3500"/>
                <a:gd name="T43" fmla="*/ 1918 h 3448"/>
                <a:gd name="T44" fmla="*/ 630 w 3500"/>
                <a:gd name="T45" fmla="*/ 2033 h 3448"/>
                <a:gd name="T46" fmla="*/ 599 w 3500"/>
                <a:gd name="T47" fmla="*/ 2175 h 3448"/>
                <a:gd name="T48" fmla="*/ 697 w 3500"/>
                <a:gd name="T49" fmla="*/ 2293 h 3448"/>
                <a:gd name="T50" fmla="*/ 652 w 3500"/>
                <a:gd name="T51" fmla="*/ 2417 h 3448"/>
                <a:gd name="T52" fmla="*/ 618 w 3500"/>
                <a:gd name="T53" fmla="*/ 2556 h 3448"/>
                <a:gd name="T54" fmla="*/ 607 w 3500"/>
                <a:gd name="T55" fmla="*/ 2680 h 3448"/>
                <a:gd name="T56" fmla="*/ 672 w 3500"/>
                <a:gd name="T57" fmla="*/ 2776 h 3448"/>
                <a:gd name="T58" fmla="*/ 788 w 3500"/>
                <a:gd name="T59" fmla="*/ 2841 h 3448"/>
                <a:gd name="T60" fmla="*/ 968 w 3500"/>
                <a:gd name="T61" fmla="*/ 2894 h 3448"/>
                <a:gd name="T62" fmla="*/ 1194 w 3500"/>
                <a:gd name="T63" fmla="*/ 3004 h 3448"/>
                <a:gd name="T64" fmla="*/ 1338 w 3500"/>
                <a:gd name="T65" fmla="*/ 3069 h 3448"/>
                <a:gd name="T66" fmla="*/ 1473 w 3500"/>
                <a:gd name="T67" fmla="*/ 3272 h 3448"/>
                <a:gd name="T68" fmla="*/ 1614 w 3500"/>
                <a:gd name="T69" fmla="*/ 3388 h 3448"/>
                <a:gd name="T70" fmla="*/ 1702 w 3500"/>
                <a:gd name="T71" fmla="*/ 3447 h 3448"/>
                <a:gd name="T72" fmla="*/ 3499 w 3500"/>
                <a:gd name="T73" fmla="*/ 1585 h 3448"/>
                <a:gd name="T74" fmla="*/ 2381 w 3500"/>
                <a:gd name="T75" fmla="*/ 0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0" h="3448">
                  <a:moveTo>
                    <a:pt x="2381" y="0"/>
                  </a:moveTo>
                  <a:lnTo>
                    <a:pt x="280" y="22"/>
                  </a:lnTo>
                  <a:cubicBezTo>
                    <a:pt x="294" y="70"/>
                    <a:pt x="308" y="107"/>
                    <a:pt x="271" y="107"/>
                  </a:cubicBezTo>
                  <a:cubicBezTo>
                    <a:pt x="226" y="107"/>
                    <a:pt x="240" y="152"/>
                    <a:pt x="186" y="36"/>
                  </a:cubicBezTo>
                  <a:cubicBezTo>
                    <a:pt x="184" y="31"/>
                    <a:pt x="181" y="25"/>
                    <a:pt x="181" y="22"/>
                  </a:cubicBezTo>
                  <a:lnTo>
                    <a:pt x="68" y="22"/>
                  </a:lnTo>
                  <a:cubicBezTo>
                    <a:pt x="71" y="39"/>
                    <a:pt x="68" y="59"/>
                    <a:pt x="59" y="84"/>
                  </a:cubicBezTo>
                  <a:cubicBezTo>
                    <a:pt x="34" y="161"/>
                    <a:pt x="20" y="143"/>
                    <a:pt x="20" y="214"/>
                  </a:cubicBezTo>
                  <a:cubicBezTo>
                    <a:pt x="20" y="284"/>
                    <a:pt x="0" y="358"/>
                    <a:pt x="51" y="415"/>
                  </a:cubicBezTo>
                  <a:cubicBezTo>
                    <a:pt x="102" y="468"/>
                    <a:pt x="85" y="440"/>
                    <a:pt x="147" y="513"/>
                  </a:cubicBezTo>
                  <a:cubicBezTo>
                    <a:pt x="206" y="587"/>
                    <a:pt x="178" y="547"/>
                    <a:pt x="257" y="564"/>
                  </a:cubicBezTo>
                  <a:cubicBezTo>
                    <a:pt x="336" y="578"/>
                    <a:pt x="347" y="564"/>
                    <a:pt x="328" y="659"/>
                  </a:cubicBezTo>
                  <a:cubicBezTo>
                    <a:pt x="308" y="755"/>
                    <a:pt x="313" y="814"/>
                    <a:pt x="223" y="823"/>
                  </a:cubicBezTo>
                  <a:cubicBezTo>
                    <a:pt x="133" y="834"/>
                    <a:pt x="189" y="817"/>
                    <a:pt x="178" y="896"/>
                  </a:cubicBezTo>
                  <a:cubicBezTo>
                    <a:pt x="167" y="975"/>
                    <a:pt x="158" y="1125"/>
                    <a:pt x="198" y="1164"/>
                  </a:cubicBezTo>
                  <a:cubicBezTo>
                    <a:pt x="237" y="1204"/>
                    <a:pt x="251" y="1223"/>
                    <a:pt x="274" y="1283"/>
                  </a:cubicBezTo>
                  <a:cubicBezTo>
                    <a:pt x="294" y="1342"/>
                    <a:pt x="319" y="1393"/>
                    <a:pt x="353" y="1401"/>
                  </a:cubicBezTo>
                  <a:cubicBezTo>
                    <a:pt x="387" y="1410"/>
                    <a:pt x="367" y="1466"/>
                    <a:pt x="373" y="1520"/>
                  </a:cubicBezTo>
                  <a:cubicBezTo>
                    <a:pt x="378" y="1573"/>
                    <a:pt x="386" y="1585"/>
                    <a:pt x="412" y="1604"/>
                  </a:cubicBezTo>
                  <a:cubicBezTo>
                    <a:pt x="437" y="1624"/>
                    <a:pt x="424" y="1630"/>
                    <a:pt x="443" y="1695"/>
                  </a:cubicBezTo>
                  <a:cubicBezTo>
                    <a:pt x="463" y="1760"/>
                    <a:pt x="457" y="1709"/>
                    <a:pt x="483" y="1774"/>
                  </a:cubicBezTo>
                  <a:cubicBezTo>
                    <a:pt x="508" y="1839"/>
                    <a:pt x="507" y="1893"/>
                    <a:pt x="553" y="1918"/>
                  </a:cubicBezTo>
                  <a:cubicBezTo>
                    <a:pt x="598" y="1944"/>
                    <a:pt x="663" y="1983"/>
                    <a:pt x="630" y="2033"/>
                  </a:cubicBezTo>
                  <a:cubicBezTo>
                    <a:pt x="596" y="2084"/>
                    <a:pt x="559" y="2144"/>
                    <a:pt x="599" y="2175"/>
                  </a:cubicBezTo>
                  <a:cubicBezTo>
                    <a:pt x="638" y="2207"/>
                    <a:pt x="703" y="2206"/>
                    <a:pt x="697" y="2293"/>
                  </a:cubicBezTo>
                  <a:cubicBezTo>
                    <a:pt x="692" y="2383"/>
                    <a:pt x="641" y="2347"/>
                    <a:pt x="652" y="2417"/>
                  </a:cubicBezTo>
                  <a:cubicBezTo>
                    <a:pt x="663" y="2488"/>
                    <a:pt x="621" y="2491"/>
                    <a:pt x="618" y="2556"/>
                  </a:cubicBezTo>
                  <a:cubicBezTo>
                    <a:pt x="613" y="2620"/>
                    <a:pt x="573" y="2640"/>
                    <a:pt x="607" y="2680"/>
                  </a:cubicBezTo>
                  <a:cubicBezTo>
                    <a:pt x="641" y="2719"/>
                    <a:pt x="666" y="2714"/>
                    <a:pt x="672" y="2776"/>
                  </a:cubicBezTo>
                  <a:cubicBezTo>
                    <a:pt x="678" y="2835"/>
                    <a:pt x="711" y="2841"/>
                    <a:pt x="788" y="2841"/>
                  </a:cubicBezTo>
                  <a:cubicBezTo>
                    <a:pt x="864" y="2841"/>
                    <a:pt x="937" y="2841"/>
                    <a:pt x="968" y="2894"/>
                  </a:cubicBezTo>
                  <a:cubicBezTo>
                    <a:pt x="999" y="2948"/>
                    <a:pt x="1104" y="3024"/>
                    <a:pt x="1194" y="3004"/>
                  </a:cubicBezTo>
                  <a:cubicBezTo>
                    <a:pt x="1284" y="2984"/>
                    <a:pt x="1315" y="3049"/>
                    <a:pt x="1338" y="3069"/>
                  </a:cubicBezTo>
                  <a:cubicBezTo>
                    <a:pt x="1363" y="3089"/>
                    <a:pt x="1434" y="3179"/>
                    <a:pt x="1473" y="3272"/>
                  </a:cubicBezTo>
                  <a:cubicBezTo>
                    <a:pt x="1513" y="3368"/>
                    <a:pt x="1572" y="3363"/>
                    <a:pt x="1614" y="3388"/>
                  </a:cubicBezTo>
                  <a:cubicBezTo>
                    <a:pt x="1634" y="3399"/>
                    <a:pt x="1662" y="3428"/>
                    <a:pt x="1702" y="3447"/>
                  </a:cubicBezTo>
                  <a:lnTo>
                    <a:pt x="3499" y="1585"/>
                  </a:lnTo>
                  <a:lnTo>
                    <a:pt x="2381" y="0"/>
                  </a:ln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8">
              <a:extLst>
                <a:ext uri="{FF2B5EF4-FFF2-40B4-BE49-F238E27FC236}">
                  <a16:creationId xmlns:a16="http://schemas.microsoft.com/office/drawing/2014/main" id="{CE9D6FBA-EDBB-4F43-8512-A8D2D40F3207}"/>
                </a:ext>
              </a:extLst>
            </p:cNvPr>
            <p:cNvSpPr>
              <a:spLocks noChangeArrowheads="1"/>
            </p:cNvSpPr>
            <p:nvPr/>
          </p:nvSpPr>
          <p:spPr bwMode="auto">
            <a:xfrm>
              <a:off x="4177713" y="4116974"/>
              <a:ext cx="285750" cy="752475"/>
            </a:xfrm>
            <a:custGeom>
              <a:avLst/>
              <a:gdLst>
                <a:gd name="T0" fmla="*/ 737 w 794"/>
                <a:gd name="T1" fmla="*/ 747 h 2092"/>
                <a:gd name="T2" fmla="*/ 650 w 794"/>
                <a:gd name="T3" fmla="*/ 564 h 2092"/>
                <a:gd name="T4" fmla="*/ 593 w 794"/>
                <a:gd name="T5" fmla="*/ 434 h 2092"/>
                <a:gd name="T6" fmla="*/ 534 w 794"/>
                <a:gd name="T7" fmla="*/ 296 h 2092"/>
                <a:gd name="T8" fmla="*/ 540 w 794"/>
                <a:gd name="T9" fmla="*/ 222 h 2092"/>
                <a:gd name="T10" fmla="*/ 384 w 794"/>
                <a:gd name="T11" fmla="*/ 0 h 2092"/>
                <a:gd name="T12" fmla="*/ 0 w 794"/>
                <a:gd name="T13" fmla="*/ 2060 h 2092"/>
                <a:gd name="T14" fmla="*/ 80 w 794"/>
                <a:gd name="T15" fmla="*/ 2071 h 2092"/>
                <a:gd name="T16" fmla="*/ 119 w 794"/>
                <a:gd name="T17" fmla="*/ 2091 h 2092"/>
                <a:gd name="T18" fmla="*/ 190 w 794"/>
                <a:gd name="T19" fmla="*/ 2079 h 2092"/>
                <a:gd name="T20" fmla="*/ 294 w 794"/>
                <a:gd name="T21" fmla="*/ 2023 h 2092"/>
                <a:gd name="T22" fmla="*/ 353 w 794"/>
                <a:gd name="T23" fmla="*/ 1933 h 2092"/>
                <a:gd name="T24" fmla="*/ 300 w 794"/>
                <a:gd name="T25" fmla="*/ 1831 h 2092"/>
                <a:gd name="T26" fmla="*/ 212 w 794"/>
                <a:gd name="T27" fmla="*/ 1786 h 2092"/>
                <a:gd name="T28" fmla="*/ 243 w 794"/>
                <a:gd name="T29" fmla="*/ 1707 h 2092"/>
                <a:gd name="T30" fmla="*/ 218 w 794"/>
                <a:gd name="T31" fmla="*/ 1566 h 2092"/>
                <a:gd name="T32" fmla="*/ 333 w 794"/>
                <a:gd name="T33" fmla="*/ 1492 h 2092"/>
                <a:gd name="T34" fmla="*/ 458 w 794"/>
                <a:gd name="T35" fmla="*/ 1258 h 2092"/>
                <a:gd name="T36" fmla="*/ 489 w 794"/>
                <a:gd name="T37" fmla="*/ 1078 h 2092"/>
                <a:gd name="T38" fmla="*/ 658 w 794"/>
                <a:gd name="T39" fmla="*/ 931 h 2092"/>
                <a:gd name="T40" fmla="*/ 768 w 794"/>
                <a:gd name="T41" fmla="*/ 872 h 2092"/>
                <a:gd name="T42" fmla="*/ 737 w 794"/>
                <a:gd name="T43" fmla="*/ 747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4" h="2092">
                  <a:moveTo>
                    <a:pt x="737" y="747"/>
                  </a:moveTo>
                  <a:cubicBezTo>
                    <a:pt x="695" y="725"/>
                    <a:pt x="659" y="609"/>
                    <a:pt x="650" y="564"/>
                  </a:cubicBezTo>
                  <a:cubicBezTo>
                    <a:pt x="642" y="519"/>
                    <a:pt x="624" y="493"/>
                    <a:pt x="593" y="434"/>
                  </a:cubicBezTo>
                  <a:cubicBezTo>
                    <a:pt x="562" y="375"/>
                    <a:pt x="514" y="378"/>
                    <a:pt x="534" y="296"/>
                  </a:cubicBezTo>
                  <a:cubicBezTo>
                    <a:pt x="540" y="265"/>
                    <a:pt x="542" y="242"/>
                    <a:pt x="540" y="222"/>
                  </a:cubicBezTo>
                  <a:lnTo>
                    <a:pt x="384" y="0"/>
                  </a:lnTo>
                  <a:lnTo>
                    <a:pt x="0" y="2060"/>
                  </a:lnTo>
                  <a:cubicBezTo>
                    <a:pt x="43" y="2065"/>
                    <a:pt x="71" y="2068"/>
                    <a:pt x="80" y="2071"/>
                  </a:cubicBezTo>
                  <a:cubicBezTo>
                    <a:pt x="102" y="2077"/>
                    <a:pt x="116" y="2082"/>
                    <a:pt x="119" y="2091"/>
                  </a:cubicBezTo>
                  <a:cubicBezTo>
                    <a:pt x="136" y="2085"/>
                    <a:pt x="167" y="2079"/>
                    <a:pt x="190" y="2079"/>
                  </a:cubicBezTo>
                  <a:cubicBezTo>
                    <a:pt x="223" y="2079"/>
                    <a:pt x="291" y="2071"/>
                    <a:pt x="294" y="2023"/>
                  </a:cubicBezTo>
                  <a:cubicBezTo>
                    <a:pt x="297" y="1975"/>
                    <a:pt x="362" y="2000"/>
                    <a:pt x="353" y="1933"/>
                  </a:cubicBezTo>
                  <a:cubicBezTo>
                    <a:pt x="345" y="1865"/>
                    <a:pt x="345" y="1854"/>
                    <a:pt x="300" y="1831"/>
                  </a:cubicBezTo>
                  <a:cubicBezTo>
                    <a:pt x="254" y="1808"/>
                    <a:pt x="209" y="1834"/>
                    <a:pt x="212" y="1786"/>
                  </a:cubicBezTo>
                  <a:cubicBezTo>
                    <a:pt x="215" y="1738"/>
                    <a:pt x="235" y="1775"/>
                    <a:pt x="243" y="1707"/>
                  </a:cubicBezTo>
                  <a:cubicBezTo>
                    <a:pt x="252" y="1639"/>
                    <a:pt x="187" y="1617"/>
                    <a:pt x="218" y="1566"/>
                  </a:cubicBezTo>
                  <a:cubicBezTo>
                    <a:pt x="249" y="1512"/>
                    <a:pt x="311" y="1529"/>
                    <a:pt x="333" y="1492"/>
                  </a:cubicBezTo>
                  <a:cubicBezTo>
                    <a:pt x="356" y="1456"/>
                    <a:pt x="444" y="1340"/>
                    <a:pt x="458" y="1258"/>
                  </a:cubicBezTo>
                  <a:cubicBezTo>
                    <a:pt x="472" y="1176"/>
                    <a:pt x="415" y="1120"/>
                    <a:pt x="489" y="1078"/>
                  </a:cubicBezTo>
                  <a:cubicBezTo>
                    <a:pt x="559" y="1035"/>
                    <a:pt x="593" y="970"/>
                    <a:pt x="658" y="931"/>
                  </a:cubicBezTo>
                  <a:cubicBezTo>
                    <a:pt x="723" y="894"/>
                    <a:pt x="746" y="908"/>
                    <a:pt x="768" y="872"/>
                  </a:cubicBezTo>
                  <a:cubicBezTo>
                    <a:pt x="793" y="838"/>
                    <a:pt x="779" y="770"/>
                    <a:pt x="737" y="747"/>
                  </a:cubicBezTo>
                </a:path>
              </a:pathLst>
            </a:custGeom>
            <a:solidFill>
              <a:schemeClr val="tx2">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9">
              <a:extLst>
                <a:ext uri="{FF2B5EF4-FFF2-40B4-BE49-F238E27FC236}">
                  <a16:creationId xmlns:a16="http://schemas.microsoft.com/office/drawing/2014/main" id="{5BB5597A-2963-4847-B26B-D5B9EA1AFAE3}"/>
                </a:ext>
              </a:extLst>
            </p:cNvPr>
            <p:cNvSpPr>
              <a:spLocks noChangeArrowheads="1"/>
            </p:cNvSpPr>
            <p:nvPr/>
          </p:nvSpPr>
          <p:spPr bwMode="auto">
            <a:xfrm>
              <a:off x="3956963" y="3971011"/>
              <a:ext cx="366713" cy="882650"/>
            </a:xfrm>
            <a:custGeom>
              <a:avLst/>
              <a:gdLst>
                <a:gd name="T0" fmla="*/ 745 w 1017"/>
                <a:gd name="T1" fmla="*/ 0 h 2450"/>
                <a:gd name="T2" fmla="*/ 0 w 1017"/>
                <a:gd name="T3" fmla="*/ 2376 h 2450"/>
                <a:gd name="T4" fmla="*/ 632 w 1017"/>
                <a:gd name="T5" fmla="*/ 2449 h 2450"/>
                <a:gd name="T6" fmla="*/ 1016 w 1017"/>
                <a:gd name="T7" fmla="*/ 387 h 2450"/>
                <a:gd name="T8" fmla="*/ 745 w 1017"/>
                <a:gd name="T9" fmla="*/ 0 h 2450"/>
              </a:gdLst>
              <a:ahLst/>
              <a:cxnLst>
                <a:cxn ang="0">
                  <a:pos x="T0" y="T1"/>
                </a:cxn>
                <a:cxn ang="0">
                  <a:pos x="T2" y="T3"/>
                </a:cxn>
                <a:cxn ang="0">
                  <a:pos x="T4" y="T5"/>
                </a:cxn>
                <a:cxn ang="0">
                  <a:pos x="T6" y="T7"/>
                </a:cxn>
                <a:cxn ang="0">
                  <a:pos x="T8" y="T9"/>
                </a:cxn>
              </a:cxnLst>
              <a:rect l="0" t="0" r="r" b="b"/>
              <a:pathLst>
                <a:path w="1017" h="2450">
                  <a:moveTo>
                    <a:pt x="745" y="0"/>
                  </a:moveTo>
                  <a:lnTo>
                    <a:pt x="0" y="2376"/>
                  </a:lnTo>
                  <a:cubicBezTo>
                    <a:pt x="265" y="2407"/>
                    <a:pt x="511" y="2435"/>
                    <a:pt x="632" y="2449"/>
                  </a:cubicBezTo>
                  <a:lnTo>
                    <a:pt x="1016" y="387"/>
                  </a:lnTo>
                  <a:lnTo>
                    <a:pt x="745" y="0"/>
                  </a:lnTo>
                </a:path>
              </a:pathLst>
            </a:custGeom>
            <a:solidFill>
              <a:schemeClr val="tx2">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10">
              <a:extLst>
                <a:ext uri="{FF2B5EF4-FFF2-40B4-BE49-F238E27FC236}">
                  <a16:creationId xmlns:a16="http://schemas.microsoft.com/office/drawing/2014/main" id="{4ECACFAD-5184-45D7-8BEC-97AD39B21AF3}"/>
                </a:ext>
              </a:extLst>
            </p:cNvPr>
            <p:cNvSpPr>
              <a:spLocks noChangeArrowheads="1"/>
            </p:cNvSpPr>
            <p:nvPr/>
          </p:nvSpPr>
          <p:spPr bwMode="auto">
            <a:xfrm>
              <a:off x="3329727" y="3602624"/>
              <a:ext cx="773112" cy="1012825"/>
            </a:xfrm>
            <a:custGeom>
              <a:avLst/>
              <a:gdLst>
                <a:gd name="T0" fmla="*/ 1797 w 2148"/>
                <a:gd name="T1" fmla="*/ 0 h 2814"/>
                <a:gd name="T2" fmla="*/ 0 w 2148"/>
                <a:gd name="T3" fmla="*/ 1862 h 2814"/>
                <a:gd name="T4" fmla="*/ 153 w 2148"/>
                <a:gd name="T5" fmla="*/ 1879 h 2814"/>
                <a:gd name="T6" fmla="*/ 229 w 2148"/>
                <a:gd name="T7" fmla="*/ 1978 h 2814"/>
                <a:gd name="T8" fmla="*/ 305 w 2148"/>
                <a:gd name="T9" fmla="*/ 2198 h 2814"/>
                <a:gd name="T10" fmla="*/ 469 w 2148"/>
                <a:gd name="T11" fmla="*/ 2249 h 2814"/>
                <a:gd name="T12" fmla="*/ 733 w 2148"/>
                <a:gd name="T13" fmla="*/ 2573 h 2814"/>
                <a:gd name="T14" fmla="*/ 829 w 2148"/>
                <a:gd name="T15" fmla="*/ 2813 h 2814"/>
                <a:gd name="T16" fmla="*/ 2147 w 2148"/>
                <a:gd name="T17" fmla="*/ 505 h 2814"/>
                <a:gd name="T18" fmla="*/ 1797 w 2148"/>
                <a:gd name="T19" fmla="*/ 0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8" h="2814">
                  <a:moveTo>
                    <a:pt x="1797" y="0"/>
                  </a:moveTo>
                  <a:lnTo>
                    <a:pt x="0" y="1862"/>
                  </a:lnTo>
                  <a:cubicBezTo>
                    <a:pt x="40" y="1882"/>
                    <a:pt x="88" y="1893"/>
                    <a:pt x="153" y="1879"/>
                  </a:cubicBezTo>
                  <a:cubicBezTo>
                    <a:pt x="283" y="1848"/>
                    <a:pt x="223" y="1944"/>
                    <a:pt x="229" y="1978"/>
                  </a:cubicBezTo>
                  <a:cubicBezTo>
                    <a:pt x="235" y="2012"/>
                    <a:pt x="204" y="2206"/>
                    <a:pt x="305" y="2198"/>
                  </a:cubicBezTo>
                  <a:cubicBezTo>
                    <a:pt x="404" y="2187"/>
                    <a:pt x="435" y="2153"/>
                    <a:pt x="469" y="2249"/>
                  </a:cubicBezTo>
                  <a:cubicBezTo>
                    <a:pt x="502" y="2345"/>
                    <a:pt x="634" y="2508"/>
                    <a:pt x="733" y="2573"/>
                  </a:cubicBezTo>
                  <a:cubicBezTo>
                    <a:pt x="781" y="2604"/>
                    <a:pt x="809" y="2703"/>
                    <a:pt x="829" y="2813"/>
                  </a:cubicBezTo>
                  <a:lnTo>
                    <a:pt x="2147" y="505"/>
                  </a:lnTo>
                  <a:lnTo>
                    <a:pt x="1797" y="0"/>
                  </a:ln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1">
              <a:extLst>
                <a:ext uri="{FF2B5EF4-FFF2-40B4-BE49-F238E27FC236}">
                  <a16:creationId xmlns:a16="http://schemas.microsoft.com/office/drawing/2014/main" id="{0434F43B-3665-4CA4-A551-9C96524B74FA}"/>
                </a:ext>
              </a:extLst>
            </p:cNvPr>
            <p:cNvSpPr>
              <a:spLocks noChangeArrowheads="1"/>
            </p:cNvSpPr>
            <p:nvPr/>
          </p:nvSpPr>
          <p:spPr bwMode="auto">
            <a:xfrm>
              <a:off x="3607626" y="3783599"/>
              <a:ext cx="623888" cy="1047750"/>
            </a:xfrm>
            <a:custGeom>
              <a:avLst/>
              <a:gdLst>
                <a:gd name="T0" fmla="*/ 1360 w 1733"/>
                <a:gd name="T1" fmla="*/ 0 h 2910"/>
                <a:gd name="T2" fmla="*/ 39 w 1733"/>
                <a:gd name="T3" fmla="*/ 2308 h 2910"/>
                <a:gd name="T4" fmla="*/ 59 w 1733"/>
                <a:gd name="T5" fmla="*/ 2627 h 2910"/>
                <a:gd name="T6" fmla="*/ 39 w 1733"/>
                <a:gd name="T7" fmla="*/ 2805 h 2910"/>
                <a:gd name="T8" fmla="*/ 987 w 1733"/>
                <a:gd name="T9" fmla="*/ 2909 h 2910"/>
                <a:gd name="T10" fmla="*/ 1732 w 1733"/>
                <a:gd name="T11" fmla="*/ 533 h 2910"/>
                <a:gd name="T12" fmla="*/ 1360 w 1733"/>
                <a:gd name="T13" fmla="*/ 0 h 2910"/>
              </a:gdLst>
              <a:ahLst/>
              <a:cxnLst>
                <a:cxn ang="0">
                  <a:pos x="T0" y="T1"/>
                </a:cxn>
                <a:cxn ang="0">
                  <a:pos x="T2" y="T3"/>
                </a:cxn>
                <a:cxn ang="0">
                  <a:pos x="T4" y="T5"/>
                </a:cxn>
                <a:cxn ang="0">
                  <a:pos x="T6" y="T7"/>
                </a:cxn>
                <a:cxn ang="0">
                  <a:pos x="T8" y="T9"/>
                </a:cxn>
                <a:cxn ang="0">
                  <a:pos x="T10" y="T11"/>
                </a:cxn>
                <a:cxn ang="0">
                  <a:pos x="T12" y="T13"/>
                </a:cxn>
              </a:cxnLst>
              <a:rect l="0" t="0" r="r" b="b"/>
              <a:pathLst>
                <a:path w="1733" h="2910">
                  <a:moveTo>
                    <a:pt x="1360" y="0"/>
                  </a:moveTo>
                  <a:lnTo>
                    <a:pt x="39" y="2308"/>
                  </a:lnTo>
                  <a:cubicBezTo>
                    <a:pt x="59" y="2433"/>
                    <a:pt x="65" y="2565"/>
                    <a:pt x="59" y="2627"/>
                  </a:cubicBezTo>
                  <a:cubicBezTo>
                    <a:pt x="50" y="2737"/>
                    <a:pt x="0" y="2760"/>
                    <a:pt x="39" y="2805"/>
                  </a:cubicBezTo>
                  <a:cubicBezTo>
                    <a:pt x="211" y="2825"/>
                    <a:pt x="620" y="2870"/>
                    <a:pt x="987" y="2909"/>
                  </a:cubicBezTo>
                  <a:lnTo>
                    <a:pt x="1732" y="533"/>
                  </a:lnTo>
                  <a:lnTo>
                    <a:pt x="1360" y="0"/>
                  </a:lnTo>
                </a:path>
              </a:pathLst>
            </a:custGeom>
            <a:solidFill>
              <a:schemeClr val="tx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17" name="Content Placeholder 2">
            <a:extLst>
              <a:ext uri="{FF2B5EF4-FFF2-40B4-BE49-F238E27FC236}">
                <a16:creationId xmlns:a16="http://schemas.microsoft.com/office/drawing/2014/main" id="{EA3E140C-B5D5-4A8D-86FE-E12F1A194863}"/>
              </a:ext>
            </a:extLst>
          </p:cNvPr>
          <p:cNvSpPr txBox="1">
            <a:spLocks/>
          </p:cNvSpPr>
          <p:nvPr/>
        </p:nvSpPr>
        <p:spPr>
          <a:xfrm>
            <a:off x="384717" y="1610082"/>
            <a:ext cx="1554272"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spcBef>
                <a:spcPts val="0"/>
              </a:spcBef>
            </a:pPr>
            <a:r>
              <a:rPr lang="en-US" sz="1050" dirty="0"/>
              <a:t>Cap &amp; Trade</a:t>
            </a:r>
          </a:p>
          <a:p>
            <a:pPr>
              <a:spcBef>
                <a:spcPts val="0"/>
              </a:spcBef>
            </a:pPr>
            <a:r>
              <a:rPr lang="en-US" sz="1600" b="1" spc="-100" dirty="0">
                <a:solidFill>
                  <a:schemeClr val="accent1">
                    <a:lumMod val="40000"/>
                    <a:lumOff val="60000"/>
                  </a:schemeClr>
                </a:solidFill>
                <a:latin typeface="Arial"/>
                <a:cs typeface="Arial"/>
              </a:rPr>
              <a:t>37.9%</a:t>
            </a:r>
          </a:p>
        </p:txBody>
      </p:sp>
      <p:sp>
        <p:nvSpPr>
          <p:cNvPr id="18" name="Content Placeholder 2">
            <a:extLst>
              <a:ext uri="{FF2B5EF4-FFF2-40B4-BE49-F238E27FC236}">
                <a16:creationId xmlns:a16="http://schemas.microsoft.com/office/drawing/2014/main" id="{05002E38-175E-425B-A3E0-A82298B3B542}"/>
              </a:ext>
            </a:extLst>
          </p:cNvPr>
          <p:cNvSpPr txBox="1">
            <a:spLocks/>
          </p:cNvSpPr>
          <p:nvPr/>
        </p:nvSpPr>
        <p:spPr>
          <a:xfrm>
            <a:off x="2603433" y="1800994"/>
            <a:ext cx="1554272"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spcBef>
                <a:spcPts val="0"/>
              </a:spcBef>
            </a:pPr>
            <a:r>
              <a:rPr lang="en-US" sz="1050" b="1" dirty="0"/>
              <a:t>Short Lived Climate Pollutant Plan</a:t>
            </a:r>
          </a:p>
          <a:p>
            <a:pPr>
              <a:spcBef>
                <a:spcPts val="0"/>
              </a:spcBef>
            </a:pPr>
            <a:r>
              <a:rPr lang="en-US" sz="3200" b="1" spc="-150" dirty="0">
                <a:solidFill>
                  <a:schemeClr val="accent6"/>
                </a:solidFill>
                <a:latin typeface="Arial"/>
                <a:cs typeface="Arial"/>
              </a:rPr>
              <a:t>34.9%</a:t>
            </a:r>
          </a:p>
        </p:txBody>
      </p:sp>
      <p:sp>
        <p:nvSpPr>
          <p:cNvPr id="19" name="Content Placeholder 2">
            <a:extLst>
              <a:ext uri="{FF2B5EF4-FFF2-40B4-BE49-F238E27FC236}">
                <a16:creationId xmlns:a16="http://schemas.microsoft.com/office/drawing/2014/main" id="{A4093060-EE7D-407A-85D5-5D65A7D82643}"/>
              </a:ext>
            </a:extLst>
          </p:cNvPr>
          <p:cNvSpPr txBox="1">
            <a:spLocks/>
          </p:cNvSpPr>
          <p:nvPr/>
        </p:nvSpPr>
        <p:spPr>
          <a:xfrm>
            <a:off x="450758" y="3784123"/>
            <a:ext cx="1151945"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lgn="r">
              <a:spcBef>
                <a:spcPts val="0"/>
              </a:spcBef>
            </a:pPr>
            <a:r>
              <a:rPr lang="en-US" sz="1050" dirty="0"/>
              <a:t>Mobile Sources </a:t>
            </a:r>
            <a:r>
              <a:rPr lang="en-US" sz="1600" b="1" spc="-100" dirty="0">
                <a:solidFill>
                  <a:schemeClr val="tx2"/>
                </a:solidFill>
                <a:latin typeface="Arial"/>
                <a:cs typeface="Arial"/>
              </a:rPr>
              <a:t>10.3%</a:t>
            </a:r>
          </a:p>
        </p:txBody>
      </p:sp>
      <p:sp>
        <p:nvSpPr>
          <p:cNvPr id="20" name="Content Placeholder 2">
            <a:extLst>
              <a:ext uri="{FF2B5EF4-FFF2-40B4-BE49-F238E27FC236}">
                <a16:creationId xmlns:a16="http://schemas.microsoft.com/office/drawing/2014/main" id="{444971E7-7090-4275-BCEB-0984BB8BF9B4}"/>
              </a:ext>
            </a:extLst>
          </p:cNvPr>
          <p:cNvSpPr txBox="1">
            <a:spLocks/>
          </p:cNvSpPr>
          <p:nvPr/>
        </p:nvSpPr>
        <p:spPr>
          <a:xfrm>
            <a:off x="2887766" y="2694479"/>
            <a:ext cx="1554272"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spcBef>
                <a:spcPts val="0"/>
              </a:spcBef>
            </a:pPr>
            <a:r>
              <a:rPr lang="en-US" sz="1050" dirty="0"/>
              <a:t>Energy Efficiency </a:t>
            </a:r>
            <a:r>
              <a:rPr lang="en-US" sz="1600" b="1" spc="-100" dirty="0">
                <a:solidFill>
                  <a:schemeClr val="accent1"/>
                </a:solidFill>
                <a:latin typeface="Arial"/>
                <a:cs typeface="Arial"/>
              </a:rPr>
              <a:t>10.3%</a:t>
            </a:r>
          </a:p>
        </p:txBody>
      </p:sp>
      <p:sp>
        <p:nvSpPr>
          <p:cNvPr id="21" name="Content Placeholder 2">
            <a:extLst>
              <a:ext uri="{FF2B5EF4-FFF2-40B4-BE49-F238E27FC236}">
                <a16:creationId xmlns:a16="http://schemas.microsoft.com/office/drawing/2014/main" id="{E35535BC-B2A6-441E-859F-04D1A0C6FFD0}"/>
              </a:ext>
            </a:extLst>
          </p:cNvPr>
          <p:cNvSpPr txBox="1">
            <a:spLocks/>
          </p:cNvSpPr>
          <p:nvPr/>
        </p:nvSpPr>
        <p:spPr>
          <a:xfrm>
            <a:off x="3809285" y="3287672"/>
            <a:ext cx="1554272"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spcBef>
                <a:spcPts val="0"/>
              </a:spcBef>
            </a:pPr>
            <a:r>
              <a:rPr lang="en-US" sz="1050" dirty="0"/>
              <a:t>Biofuels (LCFS)</a:t>
            </a:r>
          </a:p>
          <a:p>
            <a:pPr>
              <a:spcBef>
                <a:spcPts val="0"/>
              </a:spcBef>
            </a:pPr>
            <a:r>
              <a:rPr lang="en-US" sz="1600" b="1" spc="-100" dirty="0">
                <a:solidFill>
                  <a:schemeClr val="tx2">
                    <a:lumMod val="75000"/>
                  </a:schemeClr>
                </a:solidFill>
                <a:latin typeface="Arial"/>
                <a:cs typeface="Arial"/>
              </a:rPr>
              <a:t>4%</a:t>
            </a:r>
          </a:p>
        </p:txBody>
      </p:sp>
      <p:sp>
        <p:nvSpPr>
          <p:cNvPr id="22" name="Content Placeholder 2">
            <a:extLst>
              <a:ext uri="{FF2B5EF4-FFF2-40B4-BE49-F238E27FC236}">
                <a16:creationId xmlns:a16="http://schemas.microsoft.com/office/drawing/2014/main" id="{4DD29DFB-77FC-4A19-AB70-BD3263194384}"/>
              </a:ext>
            </a:extLst>
          </p:cNvPr>
          <p:cNvSpPr txBox="1">
            <a:spLocks/>
          </p:cNvSpPr>
          <p:nvPr/>
        </p:nvSpPr>
        <p:spPr>
          <a:xfrm>
            <a:off x="3281025" y="4019858"/>
            <a:ext cx="1554272"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spcBef>
                <a:spcPts val="0"/>
              </a:spcBef>
            </a:pPr>
            <a:r>
              <a:rPr lang="en-US" sz="1050" dirty="0"/>
              <a:t>50% RPS</a:t>
            </a:r>
          </a:p>
          <a:p>
            <a:pPr>
              <a:spcBef>
                <a:spcPts val="0"/>
              </a:spcBef>
            </a:pPr>
            <a:r>
              <a:rPr lang="en-US" sz="1600" b="1" spc="-100" dirty="0">
                <a:solidFill>
                  <a:schemeClr val="tx2">
                    <a:lumMod val="50000"/>
                  </a:schemeClr>
                </a:solidFill>
                <a:latin typeface="Arial"/>
                <a:cs typeface="Arial"/>
              </a:rPr>
              <a:t>2.6%</a:t>
            </a:r>
          </a:p>
        </p:txBody>
      </p:sp>
      <p:cxnSp>
        <p:nvCxnSpPr>
          <p:cNvPr id="23" name="Straight Connector 22">
            <a:extLst>
              <a:ext uri="{FF2B5EF4-FFF2-40B4-BE49-F238E27FC236}">
                <a16:creationId xmlns:a16="http://schemas.microsoft.com/office/drawing/2014/main" id="{1B59DFB4-2AC2-4B88-8244-8B282ACEEAE3}"/>
              </a:ext>
            </a:extLst>
          </p:cNvPr>
          <p:cNvCxnSpPr/>
          <p:nvPr/>
        </p:nvCxnSpPr>
        <p:spPr>
          <a:xfrm>
            <a:off x="406250" y="2131120"/>
            <a:ext cx="1097515"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8FEDAE-43B2-49FA-AFE0-05D7B9FCD18C}"/>
              </a:ext>
            </a:extLst>
          </p:cNvPr>
          <p:cNvCxnSpPr/>
          <p:nvPr/>
        </p:nvCxnSpPr>
        <p:spPr>
          <a:xfrm>
            <a:off x="1026730" y="4338065"/>
            <a:ext cx="1537733"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CD693D-04A3-4A93-B3F0-47900B251FCF}"/>
              </a:ext>
            </a:extLst>
          </p:cNvPr>
          <p:cNvCxnSpPr/>
          <p:nvPr/>
        </p:nvCxnSpPr>
        <p:spPr>
          <a:xfrm>
            <a:off x="2514964" y="1843100"/>
            <a:ext cx="0" cy="1110718"/>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4C81F8-0695-4BEE-A010-56F2E2F05D58}"/>
              </a:ext>
            </a:extLst>
          </p:cNvPr>
          <p:cNvCxnSpPr/>
          <p:nvPr/>
        </p:nvCxnSpPr>
        <p:spPr>
          <a:xfrm>
            <a:off x="2796800" y="2739029"/>
            <a:ext cx="0" cy="652092"/>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41F0DA-A978-4DC6-B5EA-4CB2411F0BBC}"/>
              </a:ext>
            </a:extLst>
          </p:cNvPr>
          <p:cNvCxnSpPr/>
          <p:nvPr/>
        </p:nvCxnSpPr>
        <p:spPr>
          <a:xfrm flipH="1">
            <a:off x="3040419" y="3793183"/>
            <a:ext cx="1117286" cy="0"/>
          </a:xfrm>
          <a:prstGeom prst="line">
            <a:avLst/>
          </a:prstGeom>
          <a:ln>
            <a:solidFill>
              <a:schemeClr val="tx1">
                <a:lumMod val="65000"/>
                <a:lumOff val="35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358A0BF-4614-4C9C-9615-D1C01AC0D1A6}"/>
              </a:ext>
            </a:extLst>
          </p:cNvPr>
          <p:cNvSpPr/>
          <p:nvPr/>
        </p:nvSpPr>
        <p:spPr>
          <a:xfrm>
            <a:off x="4208723" y="4457224"/>
            <a:ext cx="4491003" cy="184666"/>
          </a:xfrm>
          <a:prstGeom prst="rect">
            <a:avLst/>
          </a:prstGeom>
        </p:spPr>
        <p:txBody>
          <a:bodyPr wrap="square" anchor="ctr">
            <a:spAutoFit/>
          </a:bodyPr>
          <a:lstStyle/>
          <a:p>
            <a:pPr marL="0" lvl="1" algn="r" defTabSz="439535"/>
            <a:r>
              <a:rPr lang="en-US" sz="600" dirty="0">
                <a:solidFill>
                  <a:schemeClr val="bg1">
                    <a:lumMod val="50000"/>
                  </a:schemeClr>
                </a:solidFill>
                <a:latin typeface="Arial" panose="020B0604020202020204" pitchFamily="34" charset="0"/>
                <a:cs typeface="Arial" panose="020B0604020202020204" pitchFamily="34" charset="0"/>
              </a:rPr>
              <a:t>Source: Percentages reflect reductions proposed in California Air Resources Board, AB 32 Updated Scoping Plan (2017)</a:t>
            </a:r>
          </a:p>
        </p:txBody>
      </p:sp>
      <p:grpSp>
        <p:nvGrpSpPr>
          <p:cNvPr id="29" name="Group 28">
            <a:extLst>
              <a:ext uri="{FF2B5EF4-FFF2-40B4-BE49-F238E27FC236}">
                <a16:creationId xmlns:a16="http://schemas.microsoft.com/office/drawing/2014/main" id="{9C67319E-2A94-4864-919B-5CC351E1331D}"/>
              </a:ext>
            </a:extLst>
          </p:cNvPr>
          <p:cNvGrpSpPr/>
          <p:nvPr/>
        </p:nvGrpSpPr>
        <p:grpSpPr>
          <a:xfrm flipV="1">
            <a:off x="3760521" y="2245945"/>
            <a:ext cx="656245" cy="240201"/>
            <a:chOff x="5113930" y="3965171"/>
            <a:chExt cx="3250443" cy="1189735"/>
          </a:xfrm>
          <a:solidFill>
            <a:schemeClr val="tx2"/>
          </a:solidFill>
        </p:grpSpPr>
        <p:sp>
          <p:nvSpPr>
            <p:cNvPr id="30" name="L-Shape 29">
              <a:extLst>
                <a:ext uri="{FF2B5EF4-FFF2-40B4-BE49-F238E27FC236}">
                  <a16:creationId xmlns:a16="http://schemas.microsoft.com/office/drawing/2014/main" id="{D915C882-E1E8-4069-A0C5-54E299601C59}"/>
                </a:ext>
              </a:extLst>
            </p:cNvPr>
            <p:cNvSpPr/>
            <p:nvPr/>
          </p:nvSpPr>
          <p:spPr>
            <a:xfrm rot="13500000">
              <a:off x="7174638" y="3965171"/>
              <a:ext cx="1189735" cy="1189735"/>
            </a:xfrm>
            <a:prstGeom prst="corner">
              <a:avLst>
                <a:gd name="adj1" fmla="val 25631"/>
                <a:gd name="adj2" fmla="val 25868"/>
              </a:avLst>
            </a:prstGeom>
            <a:grpFill/>
            <a:ln>
              <a:noFill/>
            </a:ln>
            <a:effectLst/>
          </p:spPr>
          <p:txBody>
            <a:bodyPr wrap="square" lIns="91440" tIns="91440" bIns="91440" anchor="t"/>
            <a:lstStyle/>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1800" b="1" i="0" u="none" strike="noStrike" kern="1200" cap="all" spc="0" normalizeH="0" baseline="0" noProof="0" dirty="0">
                <a:ln>
                  <a:noFill/>
                </a:ln>
                <a:solidFill>
                  <a:schemeClr val="bg1"/>
                </a:solidFill>
                <a:effectLst/>
                <a:uLnTx/>
                <a:uFillTx/>
                <a:latin typeface="Brandon Grotesque Black" charset="0"/>
                <a:ea typeface="Brandon Grotesque Black" charset="0"/>
                <a:cs typeface="Brandon Grotesque Black" charset="0"/>
              </a:endParaRPr>
            </a:p>
          </p:txBody>
        </p:sp>
        <p:sp>
          <p:nvSpPr>
            <p:cNvPr id="31" name="Rectangle 30">
              <a:extLst>
                <a:ext uri="{FF2B5EF4-FFF2-40B4-BE49-F238E27FC236}">
                  <a16:creationId xmlns:a16="http://schemas.microsoft.com/office/drawing/2014/main" id="{3206890E-24C9-4D25-9E0D-2DE749789A47}"/>
                </a:ext>
              </a:extLst>
            </p:cNvPr>
            <p:cNvSpPr/>
            <p:nvPr/>
          </p:nvSpPr>
          <p:spPr>
            <a:xfrm>
              <a:off x="5113930" y="4418252"/>
              <a:ext cx="3160076" cy="283580"/>
            </a:xfrm>
            <a:prstGeom prst="rect">
              <a:avLst/>
            </a:prstGeom>
            <a:grpFill/>
            <a:ln>
              <a:noFill/>
            </a:ln>
            <a:effectLst/>
          </p:spPr>
          <p:txBody>
            <a:bodyPr wrap="square" lIns="91440" tIns="91440" bIns="91440" anchor="t"/>
            <a:lstStyle/>
            <a:p>
              <a:pPr marL="0" marR="0" lvl="0" indent="0" algn="l" defTabSz="457200" rtl="0" eaLnBrk="1" fontAlgn="auto" latinLnBrk="0" hangingPunct="1">
                <a:lnSpc>
                  <a:spcPct val="80000"/>
                </a:lnSpc>
                <a:spcBef>
                  <a:spcPts val="0"/>
                </a:spcBef>
                <a:spcAft>
                  <a:spcPts val="0"/>
                </a:spcAft>
                <a:buClrTx/>
                <a:buSzTx/>
                <a:buFontTx/>
                <a:buNone/>
                <a:tabLst/>
                <a:defRPr/>
              </a:pPr>
              <a:endParaRPr kumimoji="0" lang="en-US" sz="1800" b="1" i="0" u="none" strike="noStrike" kern="1200" cap="all" spc="0" normalizeH="0" baseline="0" noProof="0" dirty="0">
                <a:ln>
                  <a:noFill/>
                </a:ln>
                <a:solidFill>
                  <a:schemeClr val="bg1"/>
                </a:solidFill>
                <a:effectLst/>
                <a:uLnTx/>
                <a:uFillTx/>
                <a:latin typeface="Brandon Grotesque Black" charset="0"/>
                <a:ea typeface="Brandon Grotesque Black" charset="0"/>
                <a:cs typeface="Brandon Grotesque Black" charset="0"/>
              </a:endParaRPr>
            </a:p>
          </p:txBody>
        </p:sp>
      </p:grpSp>
      <p:sp>
        <p:nvSpPr>
          <p:cNvPr id="32" name="Content Placeholder 2">
            <a:extLst>
              <a:ext uri="{FF2B5EF4-FFF2-40B4-BE49-F238E27FC236}">
                <a16:creationId xmlns:a16="http://schemas.microsoft.com/office/drawing/2014/main" id="{BDF22E63-1B09-4F5D-B620-FF4EEE803C1B}"/>
              </a:ext>
            </a:extLst>
          </p:cNvPr>
          <p:cNvSpPr txBox="1">
            <a:spLocks/>
          </p:cNvSpPr>
          <p:nvPr/>
        </p:nvSpPr>
        <p:spPr>
          <a:xfrm>
            <a:off x="4553744" y="2069584"/>
            <a:ext cx="952870" cy="571142"/>
          </a:xfrm>
          <a:prstGeom prst="rect">
            <a:avLst/>
          </a:prstGeom>
        </p:spPr>
        <p:txBody>
          <a:bodyPr vert="horz" lIns="0" tIns="0" rIns="0" bIns="0" rtlCol="0">
            <a:noAutofit/>
          </a:bodyPr>
          <a:lstStyle>
            <a:lvl1pPr marL="0" indent="0" algn="l" defTabSz="791195" rtl="0" eaLnBrk="1" latinLnBrk="0" hangingPunct="1">
              <a:spcBef>
                <a:spcPts val="1200"/>
              </a:spcBef>
              <a:buClr>
                <a:schemeClr val="tx2"/>
              </a:buClr>
              <a:buSzPct val="100000"/>
              <a:buFont typeface="Arial" pitchFamily="34" charset="0"/>
              <a:buNone/>
              <a:defRPr sz="2000" kern="1200">
                <a:solidFill>
                  <a:schemeClr val="tx1">
                    <a:lumMod val="65000"/>
                    <a:lumOff val="35000"/>
                  </a:schemeClr>
                </a:solidFill>
                <a:latin typeface="Arial" pitchFamily="34" charset="0"/>
                <a:ea typeface="+mn-ea"/>
                <a:cs typeface="Arial" pitchFamily="34" charset="0"/>
              </a:defRPr>
            </a:lvl1pPr>
            <a:lvl2pPr marL="642846" indent="-247249" algn="l" defTabSz="791195" rtl="0" eaLnBrk="1" latinLnBrk="0" hangingPunct="1">
              <a:spcBef>
                <a:spcPts val="1200"/>
              </a:spcBef>
              <a:buClr>
                <a:schemeClr val="tx2"/>
              </a:buClr>
              <a:buFont typeface="Arial" charset="0"/>
              <a:buChar char="•"/>
              <a:defRPr sz="2000" kern="1200">
                <a:solidFill>
                  <a:schemeClr val="tx1">
                    <a:lumMod val="65000"/>
                    <a:lumOff val="35000"/>
                  </a:schemeClr>
                </a:solidFill>
                <a:latin typeface="Arial" pitchFamily="34" charset="0"/>
                <a:ea typeface="+mn-ea"/>
                <a:cs typeface="Arial" pitchFamily="34" charset="0"/>
              </a:defRPr>
            </a:lvl2pPr>
            <a:lvl3pPr marL="988994" indent="-197798" algn="l" defTabSz="791195" rtl="0" eaLnBrk="1" latinLnBrk="0" hangingPunct="1">
              <a:spcBef>
                <a:spcPts val="1200"/>
              </a:spcBef>
              <a:buClr>
                <a:schemeClr val="tx2"/>
              </a:buClr>
              <a:buFont typeface="Arial" charset="0"/>
              <a:buChar char="•"/>
              <a:defRPr sz="1800" kern="1200">
                <a:solidFill>
                  <a:schemeClr val="tx1">
                    <a:lumMod val="65000"/>
                    <a:lumOff val="35000"/>
                  </a:schemeClr>
                </a:solidFill>
                <a:latin typeface="Arial" pitchFamily="34" charset="0"/>
                <a:ea typeface="+mn-ea"/>
                <a:cs typeface="Arial" pitchFamily="34" charset="0"/>
              </a:defRPr>
            </a:lvl3pPr>
            <a:lvl4pPr marL="1384592"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4pPr>
            <a:lvl5pPr marL="1780189" indent="-197798" algn="l" defTabSz="791195" rtl="0" eaLnBrk="1" latinLnBrk="0" hangingPunct="1">
              <a:spcBef>
                <a:spcPts val="1200"/>
              </a:spcBef>
              <a:buClr>
                <a:schemeClr val="tx2"/>
              </a:buClr>
              <a:buFont typeface="Arial" charset="0"/>
              <a:buChar char="•"/>
              <a:defRPr sz="1400" kern="1200">
                <a:solidFill>
                  <a:schemeClr val="tx1">
                    <a:lumMod val="65000"/>
                    <a:lumOff val="35000"/>
                  </a:schemeClr>
                </a:solidFill>
                <a:latin typeface="Arial" pitchFamily="34" charset="0"/>
                <a:ea typeface="+mn-ea"/>
                <a:cs typeface="Arial" pitchFamily="34" charset="0"/>
              </a:defRPr>
            </a:lvl5pPr>
            <a:lvl6pPr marL="2175786"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6pPr>
            <a:lvl7pPr marL="2571384"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7pPr>
            <a:lvl8pPr marL="2966981"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8pPr>
            <a:lvl9pPr marL="3362579" indent="-197798" algn="l" defTabSz="791195" rtl="0" eaLnBrk="1" latinLnBrk="0" hangingPunct="1">
              <a:spcBef>
                <a:spcPct val="20000"/>
              </a:spcBef>
              <a:buFont typeface="Arial" pitchFamily="34" charset="0"/>
              <a:buChar char="•"/>
              <a:defRPr sz="1710" kern="1200">
                <a:solidFill>
                  <a:schemeClr val="tx1"/>
                </a:solidFill>
                <a:latin typeface="+mn-lt"/>
                <a:ea typeface="+mn-ea"/>
                <a:cs typeface="+mn-cs"/>
              </a:defRPr>
            </a:lvl9pPr>
          </a:lstStyle>
          <a:p>
            <a:pPr algn="ctr">
              <a:spcBef>
                <a:spcPts val="0"/>
              </a:spcBef>
            </a:pPr>
            <a:r>
              <a:rPr lang="en-US" sz="1050" dirty="0"/>
              <a:t>Methane</a:t>
            </a:r>
          </a:p>
          <a:p>
            <a:pPr algn="ctr">
              <a:spcBef>
                <a:spcPts val="0"/>
              </a:spcBef>
            </a:pPr>
            <a:r>
              <a:rPr lang="en-US" sz="3200" b="1" spc="-150" dirty="0">
                <a:solidFill>
                  <a:schemeClr val="bg1"/>
                </a:solidFill>
                <a:latin typeface="Arial"/>
                <a:cs typeface="Arial"/>
              </a:rPr>
              <a:t>62%</a:t>
            </a:r>
          </a:p>
        </p:txBody>
      </p:sp>
      <p:sp>
        <p:nvSpPr>
          <p:cNvPr id="33" name="Rectangle 32">
            <a:extLst>
              <a:ext uri="{FF2B5EF4-FFF2-40B4-BE49-F238E27FC236}">
                <a16:creationId xmlns:a16="http://schemas.microsoft.com/office/drawing/2014/main" id="{18F8170F-682D-49A0-8AF2-5987EC82559B}"/>
              </a:ext>
            </a:extLst>
          </p:cNvPr>
          <p:cNvSpPr/>
          <p:nvPr/>
        </p:nvSpPr>
        <p:spPr>
          <a:xfrm>
            <a:off x="6170072" y="1795911"/>
            <a:ext cx="2028213" cy="1072585"/>
          </a:xfrm>
          <a:prstGeom prst="rect">
            <a:avLst/>
          </a:prstGeom>
          <a:noFill/>
        </p:spPr>
        <p:txBody>
          <a:bodyPr wrap="square" lIns="0" tIns="0" rIns="0" bIns="0" rtlCol="0">
            <a:noAutofit/>
          </a:bodyPr>
          <a:lstStyle/>
          <a:p>
            <a:pPr defTabSz="791195">
              <a:buClr>
                <a:schemeClr val="tx2"/>
              </a:buClr>
              <a:buSzPct val="100000"/>
            </a:pPr>
            <a:r>
              <a:rPr lang="en-US" sz="1400" b="1" spc="-50" dirty="0">
                <a:solidFill>
                  <a:schemeClr val="tx2"/>
                </a:solidFill>
                <a:latin typeface="Arial" charset="0"/>
                <a:ea typeface="Arial" charset="0"/>
                <a:cs typeface="Arial" charset="0"/>
              </a:rPr>
              <a:t>Stated Objective:</a:t>
            </a:r>
            <a:endParaRPr lang="en-US" sz="105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7757213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6561" b="46274"/>
          <a:stretch/>
        </p:blipFill>
        <p:spPr>
          <a:xfrm flipH="1">
            <a:off x="1486257" y="1379059"/>
            <a:ext cx="4502359" cy="3764441"/>
          </a:xfrm>
          <a:prstGeom prst="rect">
            <a:avLst/>
          </a:prstGeom>
        </p:spPr>
      </p:pic>
      <p:sp>
        <p:nvSpPr>
          <p:cNvPr id="2" name="Title 1"/>
          <p:cNvSpPr>
            <a:spLocks noGrp="1"/>
          </p:cNvSpPr>
          <p:nvPr>
            <p:ph type="title"/>
          </p:nvPr>
        </p:nvSpPr>
        <p:spPr/>
        <p:txBody>
          <a:bodyPr/>
          <a:lstStyle/>
          <a:p>
            <a:r>
              <a:rPr lang="en-US" dirty="0"/>
              <a:t>And RNG gives us a clear path to address CA’s</a:t>
            </a:r>
          </a:p>
        </p:txBody>
      </p:sp>
      <p:sp>
        <p:nvSpPr>
          <p:cNvPr id="5" name="Title 1"/>
          <p:cNvSpPr txBox="1">
            <a:spLocks/>
          </p:cNvSpPr>
          <p:nvPr/>
        </p:nvSpPr>
        <p:spPr>
          <a:xfrm>
            <a:off x="903247" y="793540"/>
            <a:ext cx="6317168" cy="500002"/>
          </a:xfrm>
          <a:prstGeom prst="rect">
            <a:avLst/>
          </a:prstGeom>
        </p:spPr>
        <p:txBody>
          <a:bodyPr vert="horz" lIns="0" tIns="0" rIns="0" bIns="0" rtlCol="0" anchor="t">
            <a:noAutofit/>
          </a:bodyPr>
          <a:lstStyle>
            <a:lvl1pPr algn="l" defTabSz="791195" rtl="0" eaLnBrk="1" latinLnBrk="0" hangingPunct="1">
              <a:spcBef>
                <a:spcPct val="0"/>
              </a:spcBef>
              <a:buNone/>
              <a:defRPr sz="2970" b="1" kern="1200" cap="none" spc="-100" baseline="0">
                <a:solidFill>
                  <a:schemeClr val="tx2"/>
                </a:solidFill>
                <a:latin typeface="Arial" pitchFamily="34" charset="0"/>
                <a:ea typeface="+mj-ea"/>
                <a:cs typeface="Arial" pitchFamily="34" charset="0"/>
              </a:defRPr>
            </a:lvl1pPr>
          </a:lstStyle>
          <a:p>
            <a:pPr>
              <a:lnSpc>
                <a:spcPct val="80000"/>
              </a:lnSpc>
            </a:pPr>
            <a:r>
              <a:rPr lang="en-US" sz="5400" spc="-200" dirty="0">
                <a:solidFill>
                  <a:schemeClr val="accent1"/>
                </a:solidFill>
              </a:rPr>
              <a:t>biggest methane </a:t>
            </a:r>
            <a:br>
              <a:rPr lang="en-US" sz="5400" spc="-200" dirty="0">
                <a:solidFill>
                  <a:schemeClr val="accent1"/>
                </a:solidFill>
              </a:rPr>
            </a:br>
            <a:r>
              <a:rPr lang="en-US" sz="5400" spc="-200" dirty="0">
                <a:solidFill>
                  <a:schemeClr val="accent1"/>
                </a:solidFill>
              </a:rPr>
              <a:t>     emitters</a:t>
            </a:r>
          </a:p>
        </p:txBody>
      </p:sp>
      <p:graphicFrame>
        <p:nvGraphicFramePr>
          <p:cNvPr id="13" name="Chart 12"/>
          <p:cNvGraphicFramePr/>
          <p:nvPr>
            <p:extLst>
              <p:ext uri="{D42A27DB-BD31-4B8C-83A1-F6EECF244321}">
                <p14:modId xmlns:p14="http://schemas.microsoft.com/office/powerpoint/2010/main" val="798171669"/>
              </p:ext>
            </p:extLst>
          </p:nvPr>
        </p:nvGraphicFramePr>
        <p:xfrm>
          <a:off x="3657413" y="1420655"/>
          <a:ext cx="5150329" cy="3433552"/>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843305" y="4761874"/>
            <a:ext cx="3856422" cy="184666"/>
          </a:xfrm>
          <a:prstGeom prst="rect">
            <a:avLst/>
          </a:prstGeom>
        </p:spPr>
        <p:txBody>
          <a:bodyPr wrap="square" anchor="ctr">
            <a:spAutoFit/>
          </a:bodyPr>
          <a:lstStyle/>
          <a:p>
            <a:pPr lvl="0" algn="r" defTabSz="439535"/>
            <a:r>
              <a:rPr lang="en-US" sz="600" dirty="0">
                <a:solidFill>
                  <a:schemeClr val="bg1">
                    <a:lumMod val="75000"/>
                  </a:schemeClr>
                </a:solidFill>
                <a:latin typeface="Arial" panose="020B0604020202020204" pitchFamily="34" charset="0"/>
                <a:cs typeface="Arial" panose="020B0604020202020204" pitchFamily="34" charset="0"/>
              </a:rPr>
              <a:t>Source: CARB 2015 Greenhouse Gases Emissions Inventory, 2013 Methane Emissions</a:t>
            </a:r>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 y="4457700"/>
            <a:ext cx="9144000" cy="685800"/>
          </a:xfrm>
          <a:prstGeom prst="rect">
            <a:avLst/>
          </a:prstGeom>
          <a:solidFill>
            <a:schemeClr val="tx2">
              <a:lumMod val="20000"/>
              <a:lumOff val="8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930" tIns="32966" rIns="65930" bIns="32966" rtlCol="0" anchor="ctr"/>
          <a:lstStyle/>
          <a:p>
            <a:pPr algn="ctr" defTabSz="329651"/>
            <a:endParaRPr lang="en-US" sz="1200">
              <a:solidFill>
                <a:prstClr val="white"/>
              </a:solidFill>
            </a:endParaRPr>
          </a:p>
        </p:txBody>
      </p:sp>
      <p:sp>
        <p:nvSpPr>
          <p:cNvPr id="6" name="Rectangle 5"/>
          <p:cNvSpPr/>
          <p:nvPr/>
        </p:nvSpPr>
        <p:spPr>
          <a:xfrm>
            <a:off x="-11430" y="-11430"/>
            <a:ext cx="9144000" cy="11049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8" name="Picture 7" descr="Decarb_waste_methane.png"/>
          <p:cNvPicPr>
            <a:picLocks noChangeAspect="1"/>
          </p:cNvPicPr>
          <p:nvPr/>
        </p:nvPicPr>
        <p:blipFill>
          <a:blip r:embed="rId3" cstate="print"/>
          <a:srcRect l="8000" t="18690" r="7379" b="7379"/>
          <a:stretch>
            <a:fillRect/>
          </a:stretch>
        </p:blipFill>
        <p:spPr>
          <a:xfrm>
            <a:off x="0" y="1063633"/>
            <a:ext cx="9144000" cy="3394067"/>
          </a:xfrm>
          <a:prstGeom prst="rect">
            <a:avLst/>
          </a:prstGeom>
          <a:ln>
            <a:noFill/>
          </a:ln>
          <a:effectLst/>
        </p:spPr>
      </p:pic>
      <p:sp>
        <p:nvSpPr>
          <p:cNvPr id="2" name="Title 1"/>
          <p:cNvSpPr>
            <a:spLocks noGrp="1"/>
          </p:cNvSpPr>
          <p:nvPr>
            <p:ph type="title" idx="4294967295"/>
          </p:nvPr>
        </p:nvSpPr>
        <p:spPr>
          <a:xfrm>
            <a:off x="86868" y="171450"/>
            <a:ext cx="8534400" cy="857250"/>
          </a:xfrm>
        </p:spPr>
        <p:txBody>
          <a:bodyPr>
            <a:noAutofit/>
          </a:bodyPr>
          <a:lstStyle/>
          <a:p>
            <a:pPr algn="l"/>
            <a:r>
              <a:rPr lang="en-US" sz="2400" dirty="0">
                <a:solidFill>
                  <a:schemeClr val="bg1"/>
                </a:solidFill>
                <a:latin typeface="Arial Black" panose="020B0A04020102020204" pitchFamily="34" charset="0"/>
              </a:rPr>
              <a:t>Biogas to Renewable Gas Pathways:</a:t>
            </a:r>
            <a:br>
              <a:rPr lang="en-US" sz="2400" dirty="0">
                <a:solidFill>
                  <a:schemeClr val="bg1"/>
                </a:solidFill>
                <a:latin typeface="Arial Black" panose="020B0A04020102020204" pitchFamily="34" charset="0"/>
              </a:rPr>
            </a:br>
            <a:r>
              <a:rPr lang="en-US" sz="1800" dirty="0">
                <a:solidFill>
                  <a:schemeClr val="tx2">
                    <a:lumMod val="20000"/>
                    <a:lumOff val="80000"/>
                  </a:schemeClr>
                </a:solidFill>
              </a:rPr>
              <a:t>De-carbonizing the Pipeline</a:t>
            </a:r>
          </a:p>
        </p:txBody>
      </p:sp>
    </p:spTree>
    <p:extLst>
      <p:ext uri="{BB962C8B-B14F-4D97-AF65-F5344CB8AC3E}">
        <p14:creationId xmlns:p14="http://schemas.microsoft.com/office/powerpoint/2010/main" val="3392982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GasCo">
      <a:dk1>
        <a:sysClr val="windowText" lastClr="000000"/>
      </a:dk1>
      <a:lt1>
        <a:sysClr val="window" lastClr="FFFFFF"/>
      </a:lt1>
      <a:dk2>
        <a:srgbClr val="004B91"/>
      </a:dk2>
      <a:lt2>
        <a:srgbClr val="EEECE1"/>
      </a:lt2>
      <a:accent1>
        <a:srgbClr val="639EC8"/>
      </a:accent1>
      <a:accent2>
        <a:srgbClr val="72CCD2"/>
      </a:accent2>
      <a:accent3>
        <a:srgbClr val="54B948"/>
      </a:accent3>
      <a:accent4>
        <a:srgbClr val="B4D88B"/>
      </a:accent4>
      <a:accent5>
        <a:srgbClr val="FFE363"/>
      </a:accent5>
      <a:accent6>
        <a:srgbClr val="FDB913"/>
      </a:accent6>
      <a:hlink>
        <a:srgbClr val="953734"/>
      </a:hlink>
      <a:folHlink>
        <a:srgbClr val="D996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53837</TotalTime>
  <Words>2490</Words>
  <Application>Microsoft Office PowerPoint</Application>
  <PresentationFormat>On-screen Show (16:9)</PresentationFormat>
  <Paragraphs>255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Brandon Grotesque Black</vt:lpstr>
      <vt:lpstr>Calibri</vt:lpstr>
      <vt:lpstr>Gotham Rounded Book</vt:lpstr>
      <vt:lpstr>Verdana</vt:lpstr>
      <vt:lpstr>Wingdings</vt:lpstr>
      <vt:lpstr>1_Office Theme</vt:lpstr>
      <vt:lpstr>Natural Gas – Part of a Balanced Energy Approach that Can Work for Everyone</vt:lpstr>
      <vt:lpstr>California leads the nation in setting </vt:lpstr>
      <vt:lpstr>PowerPoint Presentation</vt:lpstr>
      <vt:lpstr>PowerPoint Presentation</vt:lpstr>
      <vt:lpstr>PowerPoint Presentation</vt:lpstr>
      <vt:lpstr>PowerPoint Presentation</vt:lpstr>
      <vt:lpstr>PowerPoint Presentation</vt:lpstr>
      <vt:lpstr>And RNG gives us a clear path to address CA’s</vt:lpstr>
      <vt:lpstr>Biogas to Renewable Gas Pathways: De-carbonizing the Pipeline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Son and Sons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Skyles</dc:creator>
  <cp:lastModifiedBy>Steve DeGeorge</cp:lastModifiedBy>
  <cp:revision>1451</cp:revision>
  <cp:lastPrinted>2018-08-08T19:13:03Z</cp:lastPrinted>
  <dcterms:created xsi:type="dcterms:W3CDTF">2014-11-13T22:58:51Z</dcterms:created>
  <dcterms:modified xsi:type="dcterms:W3CDTF">2019-04-04T17:08:12Z</dcterms:modified>
</cp:coreProperties>
</file>