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8" r:id="rId2"/>
    <p:sldId id="315" r:id="rId3"/>
    <p:sldId id="317" r:id="rId4"/>
    <p:sldId id="324" r:id="rId5"/>
    <p:sldId id="326" r:id="rId6"/>
    <p:sldId id="325" r:id="rId7"/>
    <p:sldId id="277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83759" autoAdjust="0"/>
  </p:normalViewPr>
  <p:slideViewPr>
    <p:cSldViewPr showGuides="1">
      <p:cViewPr varScale="1">
        <p:scale>
          <a:sx n="97" d="100"/>
          <a:sy n="97" d="100"/>
        </p:scale>
        <p:origin x="2004" y="78"/>
      </p:cViewPr>
      <p:guideLst>
        <p:guide orient="horz" pos="230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86" d="100"/>
          <a:sy n="86" d="100"/>
        </p:scale>
        <p:origin x="3822" y="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05FF3F-8214-4CBC-8063-2B3621730C29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653F2-963F-4908-99F8-8107B1E89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155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DBE8716-69C8-46E2-AF39-F1E3EE0FF5FE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CFC2637-E54C-490B-A8EA-1D880D3105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662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08B27C-A39F-4320-813B-67F76F04E60C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dirty="0"/>
              <a:t>Comprehensive Transportation Plan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C2637-E54C-490B-A8EA-1D880D31058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5445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C2637-E54C-490B-A8EA-1D880D31058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5445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C2637-E54C-490B-A8EA-1D880D31058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528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C2637-E54C-490B-A8EA-1D880D31058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502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5177-25D5-4648-AE01-1FCFAAEF3FBD}" type="datetime1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3E85-E199-464A-8E50-0836E8B3F3C4}" type="datetime1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EDB28-661F-4AE7-8455-2246E914B1D3}" type="datetime1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C6BC-A4AA-4124-A229-51E3B97BCAA7}" type="datetime1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53393-A8F3-4F43-99C1-68DFACC89867}" type="datetime1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7B66-E3A3-4F5E-899F-F1A69D4CBA45}" type="datetime1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27CD-CB6C-4FB5-B29D-89DB564C0052}" type="datetime1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5BFA4-2CED-459D-9CCF-A9ACF02A3FEB}" type="datetime1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E96E7-A9AA-43CD-8A30-E9F39EA9C333}" type="datetime1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67556-B837-4DB0-8ACD-0CA4BC614A58}" type="datetime1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01175-8924-45A9-8E5F-195DA72B1123}" type="datetime1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Active Transportation Program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981200"/>
            <a:ext cx="6858000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Created in 2013</a:t>
            </a:r>
          </a:p>
          <a:p>
            <a:pPr lvl="0"/>
            <a:r>
              <a:rPr lang="en-US" dirty="0" smtClean="0"/>
              <a:t>Statewide $220 Million each year  </a:t>
            </a:r>
          </a:p>
          <a:p>
            <a:pPr lvl="0"/>
            <a:r>
              <a:rPr lang="en-US" dirty="0" smtClean="0"/>
              <a:t>CTC issues a Call-for-Projects every 2 years</a:t>
            </a:r>
          </a:p>
          <a:p>
            <a:pPr lvl="0"/>
            <a:r>
              <a:rPr lang="en-US" dirty="0" smtClean="0"/>
              <a:t>First 3 Cycles:</a:t>
            </a:r>
          </a:p>
          <a:p>
            <a:pPr lvl="1"/>
            <a:r>
              <a:rPr lang="en-US" dirty="0" smtClean="0"/>
              <a:t>$10,750,000 funding </a:t>
            </a:r>
          </a:p>
          <a:p>
            <a:pPr lvl="1"/>
            <a:r>
              <a:rPr lang="en-US" dirty="0" smtClean="0"/>
              <a:t>12 projects throughout the County.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39DBB-BEB2-45D8-96AA-9F5B05C40C0E}" type="datetime1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1825B-A905-4D99-910F-C34D8B7A9F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1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woosh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-34413"/>
            <a:ext cx="9150226" cy="687029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228600" y="4277380"/>
            <a:ext cx="8686799" cy="52322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en-US" sz="2800" b="1" cap="all" dirty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pitchFamily="34" charset="0"/>
              </a:rPr>
              <a:t>Ventura county transportation commission</a:t>
            </a:r>
            <a:endParaRPr lang="en-US" sz="2800" b="1" cap="all" spc="0" dirty="0">
              <a:ln w="1905"/>
              <a:solidFill>
                <a:schemeClr val="tx2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28600" y="51054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Item #13:   2019 </a:t>
            </a:r>
            <a:r>
              <a:rPr lang="en-US" sz="2400" b="1" dirty="0">
                <a:solidFill>
                  <a:schemeClr val="bg1"/>
                </a:solidFill>
              </a:rPr>
              <a:t>COMBINED CALL-FOR-PROJECTS FOR FTA SECTION 5310 LARGE URBAN AREA (SENIORS AND DISABLED) &amp;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>
                <a:solidFill>
                  <a:schemeClr val="bg1"/>
                </a:solidFill>
              </a:rPr>
              <a:t>SECTION 5307 JOBS ACCESS/REVERSE COMMUTE (JARC) FUNDS  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b="1" smtClean="0">
                <a:solidFill>
                  <a:schemeClr val="tx1"/>
                </a:solidFill>
              </a:rPr>
              <a:pPr/>
              <a:t>2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62350" y="3227754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STA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371975" y="3227754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LTF</a:t>
            </a:r>
          </a:p>
        </p:txBody>
      </p:sp>
      <p:sp>
        <p:nvSpPr>
          <p:cNvPr id="2" name="Rectangle 1"/>
          <p:cNvSpPr/>
          <p:nvPr/>
        </p:nvSpPr>
        <p:spPr>
          <a:xfrm>
            <a:off x="838201" y="1143000"/>
            <a:ext cx="7239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Federal Transit Administration Funding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2209800"/>
            <a:ext cx="79248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b="1" u="sng" dirty="0" smtClean="0">
                <a:solidFill>
                  <a:schemeClr val="accent1">
                    <a:lumMod val="75000"/>
                  </a:schemeClr>
                </a:solidFill>
              </a:rPr>
              <a:t>Section 5310  $816,000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–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Enhance mobility for seniors &amp; persons with disabilities beyond traditional public transportation services and beyond requirements of ADA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b="1" u="sng" dirty="0">
                <a:solidFill>
                  <a:schemeClr val="accent1">
                    <a:lumMod val="75000"/>
                  </a:schemeClr>
                </a:solidFill>
              </a:rPr>
              <a:t>Section 5307 Jobs Access/Reverse Commute (JARC</a:t>
            </a:r>
            <a:r>
              <a:rPr lang="en-US" sz="2400" b="1" u="sng" dirty="0" smtClean="0">
                <a:solidFill>
                  <a:schemeClr val="accent1">
                    <a:lumMod val="75000"/>
                  </a:schemeClr>
                </a:solidFill>
              </a:rPr>
              <a:t>) $526,000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improve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access to employment and employment related activities for eligible low-income individuals</a:t>
            </a:r>
          </a:p>
        </p:txBody>
      </p:sp>
    </p:spTree>
    <p:extLst>
      <p:ext uri="{BB962C8B-B14F-4D97-AF65-F5344CB8AC3E}">
        <p14:creationId xmlns:p14="http://schemas.microsoft.com/office/powerpoint/2010/main" val="10304547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b="1" smtClean="0">
                <a:solidFill>
                  <a:schemeClr val="tx1"/>
                </a:solidFill>
              </a:rPr>
              <a:pPr/>
              <a:t>3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52600" y="3244334"/>
            <a:ext cx="695450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914400"/>
            <a:ext cx="3686803" cy="509893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62000" y="2743200"/>
            <a:ext cx="3352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Projects must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fall within the recommendations of VCTC’S Coordinated Public Transit-Human Services Plan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2057400"/>
            <a:ext cx="3868994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Project Eligibility</a:t>
            </a:r>
            <a:endParaRPr lang="en-US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6919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33400" y="838201"/>
            <a:ext cx="8534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One-Call/One-Click Program</a:t>
            </a: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1600201"/>
            <a:ext cx="77724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High Priority in the Coordinated Plan</a:t>
            </a:r>
          </a:p>
          <a:p>
            <a:endParaRPr lang="en-US" sz="5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Purpose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:  to enable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customers to make one phone call or search one website to receive information about all transportation services available in the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County</a:t>
            </a:r>
          </a:p>
          <a:p>
            <a:endParaRPr lang="en-US" sz="5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Program Scope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:  VCTC has been working with Interface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Children and Family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Services (Ventura County’s 211 operator) to define a scope of work and cost estimate for the program that meets Ventura County’s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n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eeds</a:t>
            </a:r>
          </a:p>
          <a:p>
            <a:endParaRPr lang="en-US" sz="5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5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Recommendation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:  </a:t>
            </a:r>
          </a:p>
          <a:p>
            <a:pPr lvl="1"/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</a:rPr>
              <a:t>Reserve $437,000 for the one-call/one-click program to be operated by Interface Children and Family Services contingent upon an approved application </a:t>
            </a:r>
          </a:p>
        </p:txBody>
      </p:sp>
    </p:spTree>
    <p:extLst>
      <p:ext uri="{BB962C8B-B14F-4D97-AF65-F5344CB8AC3E}">
        <p14:creationId xmlns:p14="http://schemas.microsoft.com/office/powerpoint/2010/main" val="1334572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90600" y="914400"/>
            <a:ext cx="678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2019 Competitive Call-for-Projects</a:t>
            </a:r>
            <a:endParaRPr lang="en-US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1828800"/>
            <a:ext cx="7924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300" b="1" dirty="0" smtClean="0">
                <a:solidFill>
                  <a:schemeClr val="accent1">
                    <a:lumMod val="50000"/>
                  </a:schemeClr>
                </a:solidFill>
              </a:rPr>
              <a:t>Available Funding</a:t>
            </a:r>
            <a:r>
              <a:rPr lang="en-US" sz="2300" dirty="0">
                <a:solidFill>
                  <a:schemeClr val="accent1">
                    <a:lumMod val="50000"/>
                  </a:schemeClr>
                </a:solidFill>
              </a:rPr>
              <a:t>:  </a:t>
            </a:r>
            <a:endParaRPr lang="en-US" sz="23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en-US" sz="2300" dirty="0" smtClean="0">
                <a:solidFill>
                  <a:schemeClr val="accent1">
                    <a:lumMod val="50000"/>
                  </a:schemeClr>
                </a:solidFill>
              </a:rPr>
              <a:t>ection </a:t>
            </a:r>
            <a:r>
              <a:rPr lang="en-US" sz="2300" dirty="0">
                <a:solidFill>
                  <a:schemeClr val="accent1">
                    <a:lumMod val="50000"/>
                  </a:schemeClr>
                </a:solidFill>
              </a:rPr>
              <a:t>5310 </a:t>
            </a:r>
            <a:r>
              <a:rPr lang="en-US" sz="2300" dirty="0" smtClean="0">
                <a:solidFill>
                  <a:schemeClr val="accent1">
                    <a:lumMod val="50000"/>
                  </a:schemeClr>
                </a:solidFill>
              </a:rPr>
              <a:t>-- $379,000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300" dirty="0" smtClean="0">
                <a:solidFill>
                  <a:schemeClr val="accent1">
                    <a:lumMod val="50000"/>
                  </a:schemeClr>
                </a:solidFill>
              </a:rPr>
              <a:t>Section 5307 -- $526,000 </a:t>
            </a:r>
          </a:p>
          <a:p>
            <a:pPr lvl="1"/>
            <a:endParaRPr lang="en-US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300" dirty="0" smtClean="0">
                <a:solidFill>
                  <a:schemeClr val="accent1">
                    <a:lumMod val="50000"/>
                  </a:schemeClr>
                </a:solidFill>
              </a:rPr>
              <a:t>Projects must meet Screening Criteria: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Project Eligibility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Planning Consistency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Financial Feasibility</a:t>
            </a:r>
          </a:p>
          <a:p>
            <a:pPr lvl="1"/>
            <a:endParaRPr lang="en-US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chemeClr val="accent1">
                    <a:lumMod val="50000"/>
                  </a:schemeClr>
                </a:solidFill>
              </a:rPr>
              <a:t>P</a:t>
            </a:r>
            <a:r>
              <a:rPr lang="en-US" sz="2300" dirty="0" smtClean="0">
                <a:solidFill>
                  <a:schemeClr val="accent1">
                    <a:lumMod val="50000"/>
                  </a:schemeClr>
                </a:solidFill>
              </a:rPr>
              <a:t>rojects will be ranked based upon the scoring criteria included in the 2019 Call-for-Projects Guidelines in the agenda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183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102332"/>
              </p:ext>
            </p:extLst>
          </p:nvPr>
        </p:nvGraphicFramePr>
        <p:xfrm>
          <a:off x="914400" y="1504542"/>
          <a:ext cx="7391400" cy="36057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05959">
                  <a:extLst>
                    <a:ext uri="{9D8B030D-6E8A-4147-A177-3AD203B41FA5}">
                      <a16:colId xmlns:a16="http://schemas.microsoft.com/office/drawing/2014/main" val="2588453032"/>
                    </a:ext>
                  </a:extLst>
                </a:gridCol>
                <a:gridCol w="4785441">
                  <a:extLst>
                    <a:ext uri="{9D8B030D-6E8A-4147-A177-3AD203B41FA5}">
                      <a16:colId xmlns:a16="http://schemas.microsoft.com/office/drawing/2014/main" val="1010902515"/>
                    </a:ext>
                  </a:extLst>
                </a:gridCol>
              </a:tblGrid>
              <a:tr h="430738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Call-for-Projects </a:t>
                      </a:r>
                      <a:r>
                        <a:rPr lang="en-US" sz="2400" dirty="0">
                          <a:effectLst/>
                        </a:rPr>
                        <a:t>Schedule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7365176"/>
                  </a:ext>
                </a:extLst>
              </a:tr>
              <a:tr h="6654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April 11, 2019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Call-for-Projects Announced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87168518"/>
                  </a:ext>
                </a:extLst>
              </a:tr>
              <a:tr h="4307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May 21, 2019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Applications Due to VCTC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86604438"/>
                  </a:ext>
                </a:extLst>
              </a:tr>
              <a:tr h="8068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July</a:t>
                      </a:r>
                      <a:r>
                        <a:rPr lang="en-US" sz="2400" baseline="0" dirty="0" smtClean="0">
                          <a:effectLst/>
                        </a:rPr>
                        <a:t> 11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>
                          <a:effectLst/>
                        </a:rPr>
                        <a:t>, 2019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Review by Transit Operators Committee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17267847"/>
                  </a:ext>
                </a:extLst>
              </a:tr>
              <a:tr h="4307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July 12, 2019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Approval by VCTC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96758396"/>
                  </a:ext>
                </a:extLst>
              </a:tr>
              <a:tr h="8068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December 31, 2019 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FTA Grant Approval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25107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7119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2438400"/>
            <a:ext cx="8686799" cy="1323439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8000" b="1" cap="all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j-lt"/>
              </a:rPr>
              <a:t>QUESTIONS?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b="1" smtClean="0">
                <a:solidFill>
                  <a:schemeClr val="tx1"/>
                </a:solidFill>
              </a:rPr>
              <a:pPr/>
              <a:t>7</a:t>
            </a:fld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6815</TotalTime>
  <Words>296</Words>
  <Application>Microsoft Office PowerPoint</Application>
  <PresentationFormat>On-screen Show (4:3)</PresentationFormat>
  <Paragraphs>57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sdegeorge</dc:creator>
  <cp:lastModifiedBy>Steve DeGeorge</cp:lastModifiedBy>
  <cp:revision>506</cp:revision>
  <cp:lastPrinted>2018-02-02T01:18:39Z</cp:lastPrinted>
  <dcterms:created xsi:type="dcterms:W3CDTF">2012-08-06T23:31:51Z</dcterms:created>
  <dcterms:modified xsi:type="dcterms:W3CDTF">2019-04-04T16:44:00Z</dcterms:modified>
</cp:coreProperties>
</file>