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324" r:id="rId3"/>
    <p:sldId id="315" r:id="rId4"/>
    <p:sldId id="321" r:id="rId5"/>
    <p:sldId id="317" r:id="rId6"/>
    <p:sldId id="316" r:id="rId7"/>
    <p:sldId id="27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F79"/>
    <a:srgbClr val="FFFFEB"/>
    <a:srgbClr val="FFFFCC"/>
    <a:srgbClr val="FEFEFC"/>
    <a:srgbClr val="F9F8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83759" autoAdjust="0"/>
  </p:normalViewPr>
  <p:slideViewPr>
    <p:cSldViewPr showGuides="1">
      <p:cViewPr varScale="1">
        <p:scale>
          <a:sx n="97" d="100"/>
          <a:sy n="97" d="100"/>
        </p:scale>
        <p:origin x="2004" y="78"/>
      </p:cViewPr>
      <p:guideLst>
        <p:guide orient="horz" pos="230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86" d="100"/>
          <a:sy n="86" d="100"/>
        </p:scale>
        <p:origin x="3822" y="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5FF3F-8214-4CBC-8063-2B3621730C29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653F2-963F-4908-99F8-8107B1E89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55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DBE8716-69C8-46E2-AF39-F1E3EE0FF5FE}" type="datetimeFigureOut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CFC2637-E54C-490B-A8EA-1D880D3105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662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8B27C-A39F-4320-813B-67F76F04E60C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/>
              <a:t>Comprehensive Transportation Plan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C2637-E54C-490B-A8EA-1D880D31058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636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C2637-E54C-490B-A8EA-1D880D31058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544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C2637-E54C-490B-A8EA-1D880D31058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105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C2637-E54C-490B-A8EA-1D880D31058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544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C2637-E54C-490B-A8EA-1D880D31058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5445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C2637-E54C-490B-A8EA-1D880D31058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502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5177-25D5-4648-AE01-1FCFAAEF3FBD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E3E85-E199-464A-8E50-0836E8B3F3C4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EDB28-661F-4AE7-8455-2246E914B1D3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EC6BC-A4AA-4124-A229-51E3B97BCAA7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53393-A8F3-4F43-99C1-68DFACC89867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7B66-E3A3-4F5E-899F-F1A69D4CBA45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27CD-CB6C-4FB5-B29D-89DB564C0052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5BFA4-2CED-459D-9CCF-A9ACF02A3FEB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96E7-A9AA-43CD-8A30-E9F39EA9C333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67556-B837-4DB0-8ACD-0CA4BC614A58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01175-8924-45A9-8E5F-195DA72B1123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Active Transportation Program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981200"/>
            <a:ext cx="6858000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Created in 2013</a:t>
            </a:r>
          </a:p>
          <a:p>
            <a:pPr lvl="0"/>
            <a:r>
              <a:rPr lang="en-US" dirty="0" smtClean="0"/>
              <a:t>Statewide $220 Million each year  </a:t>
            </a:r>
          </a:p>
          <a:p>
            <a:pPr lvl="0"/>
            <a:r>
              <a:rPr lang="en-US" dirty="0" smtClean="0"/>
              <a:t>CTC issues a Call-for-Projects every 2 years</a:t>
            </a:r>
          </a:p>
          <a:p>
            <a:pPr lvl="0"/>
            <a:r>
              <a:rPr lang="en-US" dirty="0" smtClean="0"/>
              <a:t>First 3 Cycles:</a:t>
            </a:r>
          </a:p>
          <a:p>
            <a:pPr lvl="1"/>
            <a:r>
              <a:rPr lang="en-US" dirty="0" smtClean="0"/>
              <a:t>$10,750,000 funding </a:t>
            </a:r>
          </a:p>
          <a:p>
            <a:pPr lvl="1"/>
            <a:r>
              <a:rPr lang="en-US" dirty="0" smtClean="0"/>
              <a:t>12 projects throughout the County.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39DBB-BEB2-45D8-96AA-9F5B05C40C0E}" type="datetime1">
              <a:rPr lang="en-US" smtClean="0"/>
              <a:pPr/>
              <a:t>4/4/2019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1825B-A905-4D99-910F-C34D8B7A9F3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1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woosh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34413"/>
            <a:ext cx="9150226" cy="687029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228600" y="4277380"/>
            <a:ext cx="8686799" cy="52322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all" dirty="0">
                <a:ln w="1905"/>
                <a:solidFill>
                  <a:schemeClr val="tx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pitchFamily="34" charset="0"/>
              </a:rPr>
              <a:t>Ventura county transportation commission</a:t>
            </a:r>
            <a:endParaRPr lang="en-US" sz="2800" b="1" cap="all" spc="0" dirty="0">
              <a:ln w="1905"/>
              <a:solidFill>
                <a:schemeClr val="tx2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28600" y="5105400"/>
            <a:ext cx="838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2"/>
                </a:solidFill>
              </a:rPr>
              <a:t>Item #11  FY 2018/2019 LCTOP PROGRAM</a:t>
            </a:r>
          </a:p>
          <a:p>
            <a:pPr algn="ctr"/>
            <a:endParaRPr lang="en-US" sz="2400" b="1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5800" y="762001"/>
            <a:ext cx="74676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en-US" sz="2200" dirty="0" smtClean="0"/>
          </a:p>
          <a:p>
            <a:pPr lvl="1" algn="ctr"/>
            <a:r>
              <a:rPr lang="en-US" altLang="en-US" sz="3200" b="1" dirty="0" smtClean="0">
                <a:solidFill>
                  <a:schemeClr val="tx2"/>
                </a:solidFill>
              </a:rPr>
              <a:t>Low-Carbon Transit Operations Program</a:t>
            </a:r>
          </a:p>
          <a:p>
            <a:pPr lvl="1" algn="ctr"/>
            <a:r>
              <a:rPr lang="en-US" altLang="en-US" sz="3200" b="1" dirty="0" smtClean="0">
                <a:solidFill>
                  <a:schemeClr val="tx2"/>
                </a:solidFill>
              </a:rPr>
              <a:t>(LCTOP)</a:t>
            </a:r>
          </a:p>
          <a:p>
            <a:pPr lvl="1" algn="ctr"/>
            <a:endParaRPr lang="en-US" alt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accent1">
                    <a:lumMod val="75000"/>
                  </a:schemeClr>
                </a:solidFill>
              </a:rPr>
              <a:t>GOAL:  </a:t>
            </a:r>
            <a:r>
              <a:rPr lang="en-US" altLang="en-US" sz="2400" b="1" dirty="0" smtClean="0">
                <a:solidFill>
                  <a:schemeClr val="accent1">
                    <a:lumMod val="75000"/>
                  </a:schemeClr>
                </a:solidFill>
              </a:rPr>
              <a:t>Provide Operating and Capital Assistance to    		Transit Agencies to Reduce GHG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chemeClr val="accent1">
                    <a:lumMod val="75000"/>
                  </a:schemeClr>
                </a:solidFill>
              </a:rPr>
              <a:t>LCTOP Program - Established in 2014 </a:t>
            </a:r>
          </a:p>
          <a:p>
            <a:pPr>
              <a:lnSpc>
                <a:spcPct val="150000"/>
              </a:lnSpc>
            </a:pPr>
            <a:endParaRPr lang="en-US" altLang="en-US" sz="8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chemeClr val="accent1">
                    <a:lumMod val="75000"/>
                  </a:schemeClr>
                </a:solidFill>
              </a:rPr>
              <a:t>Revenue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</a:rPr>
              <a:t>is allocated </a:t>
            </a:r>
            <a:r>
              <a:rPr lang="en-US" altLang="en-US" sz="2400" dirty="0" smtClean="0">
                <a:solidFill>
                  <a:schemeClr val="accent1">
                    <a:lumMod val="75000"/>
                  </a:schemeClr>
                </a:solidFill>
              </a:rPr>
              <a:t>by formula based on population and transit revenue </a:t>
            </a:r>
          </a:p>
          <a:p>
            <a:endParaRPr lang="en-US" alt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sz="2400" dirty="0" smtClean="0"/>
          </a:p>
          <a:p>
            <a:pPr lvl="1"/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334638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b="1" smtClean="0">
                <a:solidFill>
                  <a:schemeClr val="tx1"/>
                </a:solidFill>
              </a:rPr>
              <a:pPr/>
              <a:t>3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62350" y="322775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STA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71975" y="3227754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LTF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307109"/>
              </p:ext>
            </p:extLst>
          </p:nvPr>
        </p:nvGraphicFramePr>
        <p:xfrm>
          <a:off x="990600" y="1143001"/>
          <a:ext cx="6934200" cy="4028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6202">
                  <a:extLst>
                    <a:ext uri="{9D8B030D-6E8A-4147-A177-3AD203B41FA5}">
                      <a16:colId xmlns:a16="http://schemas.microsoft.com/office/drawing/2014/main" val="87604287"/>
                    </a:ext>
                  </a:extLst>
                </a:gridCol>
                <a:gridCol w="1777998">
                  <a:extLst>
                    <a:ext uri="{9D8B030D-6E8A-4147-A177-3AD203B41FA5}">
                      <a16:colId xmlns:a16="http://schemas.microsoft.com/office/drawing/2014/main" val="3733062344"/>
                    </a:ext>
                  </a:extLst>
                </a:gridCol>
              </a:tblGrid>
              <a:tr h="90501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FY 18/19 Funding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8173151"/>
                  </a:ext>
                </a:extLst>
              </a:tr>
              <a:tr h="446149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Ventura</a:t>
                      </a:r>
                      <a:r>
                        <a:rPr lang="en-US" sz="20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County Transportation Commission</a:t>
                      </a:r>
                      <a:endParaRPr lang="en-US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$1,586,543</a:t>
                      </a:r>
                      <a:endParaRPr lang="en-US" sz="2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9067634"/>
                  </a:ext>
                </a:extLst>
              </a:tr>
              <a:tr h="446149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City</a:t>
                      </a:r>
                      <a:r>
                        <a:rPr lang="en-US" sz="20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of Camarillo</a:t>
                      </a:r>
                      <a:endParaRPr lang="en-US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$12,431</a:t>
                      </a:r>
                      <a:endParaRPr lang="en-US" sz="2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5847588"/>
                  </a:ext>
                </a:extLst>
              </a:tr>
              <a:tr h="446149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Gold</a:t>
                      </a:r>
                      <a:r>
                        <a:rPr lang="en-US" sz="20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Coast Transit</a:t>
                      </a:r>
                      <a:endParaRPr lang="en-US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$58,787</a:t>
                      </a:r>
                      <a:endParaRPr lang="en-US" sz="2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8348763"/>
                  </a:ext>
                </a:extLst>
              </a:tr>
              <a:tr h="446149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City of Moorpark</a:t>
                      </a:r>
                      <a:endParaRPr lang="en-US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$5,076</a:t>
                      </a:r>
                      <a:endParaRPr lang="en-US" sz="2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3743040"/>
                  </a:ext>
                </a:extLst>
              </a:tr>
              <a:tr h="446149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City of Simi Valley</a:t>
                      </a:r>
                      <a:endParaRPr lang="en-US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$7,427</a:t>
                      </a:r>
                      <a:endParaRPr lang="en-US" sz="2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775398"/>
                  </a:ext>
                </a:extLst>
              </a:tr>
              <a:tr h="446149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City of Thousand Oaks</a:t>
                      </a:r>
                      <a:endParaRPr lang="en-US" sz="20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$9,536</a:t>
                      </a:r>
                      <a:endParaRPr lang="en-US" sz="2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951876"/>
                  </a:ext>
                </a:extLst>
              </a:tr>
              <a:tr h="446149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SCRRA</a:t>
                      </a:r>
                      <a:r>
                        <a:rPr lang="en-US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(</a:t>
                      </a:r>
                      <a:r>
                        <a:rPr lang="en-US" sz="18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portion of Service in Ventura County</a:t>
                      </a:r>
                      <a:r>
                        <a:rPr lang="en-US" sz="20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en-US" sz="2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$161,248</a:t>
                      </a:r>
                      <a:endParaRPr lang="en-US" sz="20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6265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04547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676400" y="2895600"/>
            <a:ext cx="3505200" cy="868834"/>
          </a:xfrm>
        </p:spPr>
        <p:txBody>
          <a:bodyPr>
            <a:noAutofit/>
          </a:bodyPr>
          <a:lstStyle/>
          <a:p>
            <a:pPr lvl="0"/>
            <a:endParaRPr lang="en-US" sz="2800" dirty="0" smtClean="0">
              <a:solidFill>
                <a:prstClr val="black"/>
              </a:solidFill>
            </a:endParaRPr>
          </a:p>
          <a:p>
            <a:pPr lvl="0"/>
            <a:endParaRPr lang="en-US" sz="2800" dirty="0">
              <a:solidFill>
                <a:prstClr val="black"/>
              </a:solidFill>
            </a:endParaRPr>
          </a:p>
          <a:p>
            <a:endParaRPr lang="en-US" sz="3200" dirty="0" smtClean="0"/>
          </a:p>
          <a:p>
            <a:endParaRPr lang="en-US" sz="3200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7924800" y="3200400"/>
            <a:ext cx="4041775" cy="3951288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09671" y="1219200"/>
            <a:ext cx="85295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</a:rPr>
              <a:t>Eligible Projects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2209800"/>
            <a:ext cx="7543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The LCTOP funds projects that support bus or rail services and reduce greenhouse gases such as:</a:t>
            </a:r>
          </a:p>
          <a:p>
            <a:endParaRPr lang="en-US" sz="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Expenditures that directly enhance or expand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transit</a:t>
            </a:r>
          </a:p>
          <a:p>
            <a:pPr lvl="1"/>
            <a:endParaRPr lang="en-US" sz="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Operational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expenditures that increase transit mode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share such as fare promotion programs, 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zero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emission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transit vehicles  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512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b="1" smtClean="0">
                <a:solidFill>
                  <a:schemeClr val="tx1"/>
                </a:solidFill>
              </a:rPr>
              <a:pPr/>
              <a:t>5</a:t>
            </a:fld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151969"/>
              </p:ext>
            </p:extLst>
          </p:nvPr>
        </p:nvGraphicFramePr>
        <p:xfrm>
          <a:off x="838200" y="1066801"/>
          <a:ext cx="7467600" cy="472440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5600700">
                  <a:extLst>
                    <a:ext uri="{9D8B030D-6E8A-4147-A177-3AD203B41FA5}">
                      <a16:colId xmlns:a16="http://schemas.microsoft.com/office/drawing/2014/main" val="324771284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882592991"/>
                    </a:ext>
                  </a:extLst>
                </a:gridCol>
              </a:tblGrid>
              <a:tr h="627121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RECOMMENDED VCTC PROJECTS</a:t>
                      </a:r>
                      <a:endParaRPr lang="en-US" sz="3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110198"/>
                  </a:ext>
                </a:extLst>
              </a:tr>
              <a:tr h="693135">
                <a:tc>
                  <a:txBody>
                    <a:bodyPr/>
                    <a:lstStyle/>
                    <a:p>
                      <a:pPr marL="342900" indent="-342900" algn="ctr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en-US" sz="2400" dirty="0" smtClean="0"/>
                        <a:t>East-West County Connector Service 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smtClean="0"/>
                        <a:t>$640,000 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7264517"/>
                  </a:ext>
                </a:extLst>
              </a:tr>
              <a:tr h="2185528">
                <a:tc>
                  <a:txBody>
                    <a:bodyPr/>
                    <a:lstStyle/>
                    <a:p>
                      <a:pPr marL="342900" indent="-342900" algn="ctr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en-US" sz="2400" dirty="0" smtClean="0"/>
                        <a:t>College Ride Transit Fare Promotion </a:t>
                      </a:r>
                    </a:p>
                    <a:p>
                      <a:pPr marL="1200150" lvl="2" indent="-285750" algn="l" fontAlgn="t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 smtClean="0"/>
                        <a:t>$796,543--VCTC</a:t>
                      </a:r>
                    </a:p>
                    <a:p>
                      <a:pPr marL="1200150" lvl="2" indent="-285750" algn="l" fontAlgn="t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 smtClean="0"/>
                        <a:t>$12,431--City of Camarillo </a:t>
                      </a:r>
                    </a:p>
                    <a:p>
                      <a:pPr marL="1200150" lvl="2" indent="-285750" algn="l" fontAlgn="t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 smtClean="0"/>
                        <a:t>$5,076--City of Moorpark</a:t>
                      </a:r>
                    </a:p>
                    <a:p>
                      <a:pPr marL="1200150" lvl="2" indent="-285750" algn="l" fontAlgn="t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 smtClean="0"/>
                        <a:t>$7,427--City of Simi Valley</a:t>
                      </a:r>
                    </a:p>
                    <a:p>
                      <a:pPr marL="1200150" lvl="2" indent="-285750" algn="l" fontAlgn="t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 smtClean="0"/>
                        <a:t>$9,536--City of Thousand Oaks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smtClean="0"/>
                        <a:t>$831,013 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5831319"/>
                  </a:ext>
                </a:extLst>
              </a:tr>
              <a:tr h="693135">
                <a:tc>
                  <a:txBody>
                    <a:bodyPr/>
                    <a:lstStyle/>
                    <a:p>
                      <a:pPr marL="342900" indent="-342900" algn="ctr">
                        <a:lnSpc>
                          <a:spcPct val="15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en-US" sz="2400" dirty="0" smtClean="0"/>
                        <a:t> Seasonal </a:t>
                      </a:r>
                      <a:r>
                        <a:rPr lang="en-US" sz="2400" dirty="0" err="1" smtClean="0"/>
                        <a:t>Metrolink</a:t>
                      </a:r>
                      <a:r>
                        <a:rPr lang="en-US" sz="2400" dirty="0" smtClean="0"/>
                        <a:t> Saturday Service 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$150,000</a:t>
                      </a:r>
                      <a:endParaRPr lang="en-US" sz="2400" dirty="0" smtClean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0134687"/>
                  </a:ext>
                </a:extLst>
              </a:tr>
              <a:tr h="525481">
                <a:tc>
                  <a:txBody>
                    <a:bodyPr/>
                    <a:lstStyle/>
                    <a:p>
                      <a:pPr marL="0" indent="0" algn="r">
                        <a:buFont typeface="Wingdings" panose="05000000000000000000" pitchFamily="2" charset="2"/>
                        <a:buNone/>
                      </a:pPr>
                      <a:r>
                        <a:rPr lang="en-US" sz="2400" b="1" dirty="0" smtClean="0"/>
                        <a:t>TOTAL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ffectLst/>
                        </a:rPr>
                        <a:t>$1,621,013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5876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86919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b="1" smtClean="0">
                <a:solidFill>
                  <a:schemeClr val="tx1"/>
                </a:solidFill>
              </a:rPr>
              <a:pPr/>
              <a:t>6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1600200"/>
            <a:ext cx="6858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sz="2800" b="1" dirty="0"/>
              <a:t>Southern California Regional Rail Authority’s </a:t>
            </a:r>
            <a:r>
              <a:rPr lang="en-US" sz="2800" b="1" dirty="0" smtClean="0"/>
              <a:t>(SCRRA) Formula Funds</a:t>
            </a:r>
            <a:r>
              <a:rPr lang="en-US" sz="2400" b="1" dirty="0" smtClean="0"/>
              <a:t>  </a:t>
            </a:r>
          </a:p>
          <a:p>
            <a:pPr marL="0" lvl="1"/>
            <a:endParaRPr lang="en-US" sz="2400" b="1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$161,248 </a:t>
            </a:r>
            <a:r>
              <a:rPr lang="en-US" sz="2400" dirty="0"/>
              <a:t>for railroad maintenance and </a:t>
            </a:r>
            <a:r>
              <a:rPr lang="en-US" sz="2400" dirty="0" smtClean="0"/>
              <a:t>construction equipment to support new/expanded </a:t>
            </a:r>
            <a:r>
              <a:rPr lang="en-US" sz="2400" dirty="0" err="1" smtClean="0"/>
              <a:t>Metrolink</a:t>
            </a:r>
            <a:r>
              <a:rPr lang="en-US" sz="2400" dirty="0" smtClean="0"/>
              <a:t> Commuter service and reliability</a:t>
            </a:r>
            <a:endParaRPr lang="en-US" sz="2400" dirty="0"/>
          </a:p>
          <a:p>
            <a:pPr algn="ctr"/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5496842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2438400"/>
            <a:ext cx="8686799" cy="13234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8000" b="1" cap="all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j-lt"/>
              </a:rPr>
              <a:t>QUESTIONS?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1825B-A905-4D99-910F-C34D8B7A9F3A}" type="slidenum">
              <a:rPr lang="en-US" b="1" smtClean="0">
                <a:solidFill>
                  <a:schemeClr val="tx1"/>
                </a:solidFill>
              </a:rPr>
              <a:pPr/>
              <a:t>7</a:t>
            </a:fld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6805</TotalTime>
  <Words>219</Words>
  <Application>Microsoft Office PowerPoint</Application>
  <PresentationFormat>On-screen Show (4:3)</PresentationFormat>
  <Paragraphs>72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sdegeorge</dc:creator>
  <cp:lastModifiedBy>Steve DeGeorge</cp:lastModifiedBy>
  <cp:revision>500</cp:revision>
  <cp:lastPrinted>2018-02-02T01:18:39Z</cp:lastPrinted>
  <dcterms:created xsi:type="dcterms:W3CDTF">2012-08-06T23:31:51Z</dcterms:created>
  <dcterms:modified xsi:type="dcterms:W3CDTF">2019-04-04T16:43:44Z</dcterms:modified>
</cp:coreProperties>
</file>