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8" r:id="rId2"/>
    <p:sldId id="302" r:id="rId3"/>
    <p:sldId id="309" r:id="rId4"/>
    <p:sldId id="316" r:id="rId5"/>
    <p:sldId id="317" r:id="rId6"/>
    <p:sldId id="275" r:id="rId7"/>
    <p:sldId id="304" r:id="rId8"/>
    <p:sldId id="283" r:id="rId9"/>
    <p:sldId id="281" r:id="rId10"/>
    <p:sldId id="306" r:id="rId11"/>
    <p:sldId id="307" r:id="rId12"/>
    <p:sldId id="287" r:id="rId13"/>
    <p:sldId id="285" r:id="rId14"/>
    <p:sldId id="292" r:id="rId15"/>
    <p:sldId id="290" r:id="rId16"/>
    <p:sldId id="296" r:id="rId17"/>
    <p:sldId id="294" r:id="rId18"/>
    <p:sldId id="298" r:id="rId19"/>
    <p:sldId id="318" r:id="rId20"/>
    <p:sldId id="277" r:id="rId2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86" autoAdjust="0"/>
  </p:normalViewPr>
  <p:slideViewPr>
    <p:cSldViewPr showGuide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3132" y="-96"/>
      </p:cViewPr>
      <p:guideLst>
        <p:guide orient="horz" pos="290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ctcserver04\ssellers\XLDOCS\FY%2012-13\Budget%201314%20draf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ctcserver04\ssellers\XLDOCS\FY%2013-14\Budget%201415%20draf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ctcserver04\ssellers\XLDOCS\FY%2012-13\Budget%201314%20draf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vctcserver04\ssellers\XLDOCS\FY%2012-13\Budget%201314%20draf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5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280225106996759E-2"/>
          <c:y val="0.17466216216216215"/>
          <c:w val="0.81923335628673788"/>
          <c:h val="0.80166666666666653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dkEdge">
              <a:bevelT/>
            </a:sp3d>
          </c:spPr>
          <c:explosion val="41"/>
          <c:dPt>
            <c:idx val="0"/>
            <c:bubble3D val="0"/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/>
              </a:sp3d>
            </c:spPr>
            <c:extLst>
              <c:ext xmlns:c16="http://schemas.microsoft.com/office/drawing/2014/chart" uri="{C3380CC4-5D6E-409C-BE32-E72D297353CC}">
                <c16:uniqueId val="{00000001-D5E9-4C13-89D4-C74CBA603225}"/>
              </c:ext>
            </c:extLst>
          </c:dPt>
          <c:dLbls>
            <c:dLbl>
              <c:idx val="0"/>
              <c:layout>
                <c:manualLayout>
                  <c:x val="0.33653068632378397"/>
                  <c:y val="-0.5923493614247749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Expenses w/o Personnel
</a:t>
                    </a:r>
                    <a:r>
                      <a:rPr lang="en-US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$74,187,895 </a:t>
                    </a:r>
                    <a:r>
                      <a: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r>
                      <a:rPr lang="en-US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96%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E9-4C13-89D4-C74CBA603225}"/>
                </c:ext>
              </c:extLst>
            </c:dLbl>
            <c:dLbl>
              <c:idx val="1"/>
              <c:layout>
                <c:manualLayout>
                  <c:x val="-0.17886311508358738"/>
                  <c:y val="-1.7856104135631691E-2"/>
                </c:manualLayout>
              </c:layout>
              <c:tx>
                <c:rich>
                  <a:bodyPr/>
                  <a:lstStyle/>
                  <a:p>
                    <a:r>
                      <a:rPr lang="en-US" b="1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Wages
</a:t>
                    </a:r>
                    <a:r>
                      <a:rPr lang="en-US" b="1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$2,100,200  3</a:t>
                    </a:r>
                    <a:r>
                      <a:rPr lang="en-US" b="1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%</a:t>
                    </a:r>
                    <a:endParaRPr lang="en-US" b="1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E9-4C13-89D4-C74CBA603225}"/>
                </c:ext>
              </c:extLst>
            </c:dLbl>
            <c:dLbl>
              <c:idx val="2"/>
              <c:layout>
                <c:manualLayout>
                  <c:x val="-0.10825447494738853"/>
                  <c:y val="-6.2568454281052704E-2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itchFamily="34" charset="0"/>
                      </a:rPr>
                      <a:t>R</a:t>
                    </a:r>
                    <a:r>
                      <a: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etirement Pension and Taxes
</a:t>
                    </a:r>
                    <a:r>
                      <a:rPr lang="en-US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$469,900  &gt;1</a:t>
                    </a:r>
                    <a:r>
                      <a: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%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E9-4C13-89D4-C74CBA603225}"/>
                </c:ext>
              </c:extLst>
            </c:dLbl>
            <c:dLbl>
              <c:idx val="3"/>
              <c:layout>
                <c:manualLayout>
                  <c:x val="9.9297604691305483E-2"/>
                  <c:y val="-5.7623075831737362E-2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itchFamily="34" charset="0"/>
                      </a:rPr>
                      <a:t>W</a:t>
                    </a:r>
                    <a:r>
                      <a: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orker's Compensation Insurance
</a:t>
                    </a:r>
                    <a:r>
                      <a:rPr lang="en-US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$15,600  &gt;1%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E9-4C13-89D4-C74CBA603225}"/>
                </c:ext>
              </c:extLst>
            </c:dLbl>
            <c:dLbl>
              <c:idx val="4"/>
              <c:layout>
                <c:manualLayout>
                  <c:x val="0.32832286256771093"/>
                  <c:y val="1.6393377767711523E-4"/>
                </c:manualLayout>
              </c:layout>
              <c:tx>
                <c:rich>
                  <a:bodyPr/>
                  <a:lstStyle/>
                  <a:p>
                    <a:r>
                      <a:rPr lang="en-US" sz="105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itchFamily="34" charset="0"/>
                      </a:rPr>
                      <a:t>R</a:t>
                    </a:r>
                    <a:r>
                      <a:rPr lang="en-US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etirement </a:t>
                    </a:r>
                    <a:r>
                      <a: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Health Insurance
$</a:t>
                    </a:r>
                    <a:r>
                      <a:rPr lang="en-US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109,000  &gt;1%</a:t>
                    </a:r>
                    <a:endParaRPr lang="en-US" dirty="0">
                      <a:solidFill>
                        <a:schemeClr val="tx2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E9-4C13-89D4-C74CBA603225}"/>
                </c:ext>
              </c:extLst>
            </c:dLbl>
            <c:dLbl>
              <c:idx val="5"/>
              <c:layout>
                <c:manualLayout>
                  <c:x val="0.14688833732739928"/>
                  <c:y val="8.0147723770572957E-2"/>
                </c:manualLayout>
              </c:layout>
              <c:tx>
                <c:rich>
                  <a:bodyPr/>
                  <a:lstStyle/>
                  <a:p>
                    <a:pPr>
                      <a:defRPr sz="1050" b="1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itchFamily="34" charset="0"/>
                        <a:cs typeface="Arial" pitchFamily="34" charset="0"/>
                      </a:defRPr>
                    </a:pPr>
                    <a:r>
                      <a:rPr lang="en-US" sz="105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itchFamily="34" charset="0"/>
                      </a:rPr>
                      <a:t>E</a:t>
                    </a:r>
                    <a:r>
                      <a:rPr lang="en-US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mployee </a:t>
                    </a:r>
                    <a:r>
                      <a: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Insurance
</a:t>
                    </a:r>
                    <a:r>
                      <a:rPr lang="en-US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$473,500  &gt;1</a:t>
                    </a:r>
                    <a:r>
                      <a:rPr lang="en-US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spPr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016304347826086"/>
                      <c:h val="8.76443930821921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D5E9-4C13-89D4-C74CBA6032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 baseline="0">
                    <a:solidFill>
                      <a:schemeClr val="accent1">
                        <a:lumMod val="50000"/>
                      </a:schemeClr>
                    </a:solidFill>
                    <a:latin typeface="Calibri" pitchFamily="34" charset="0"/>
                    <a:cs typeface="Arial" pitchFamily="34" charset="0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chemeClr val="tx2">
                      <a:lumMod val="50000"/>
                    </a:schemeClr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'Pers-Op'!$J$3:$J$8</c:f>
              <c:strCache>
                <c:ptCount val="6"/>
                <c:pt idx="0">
                  <c:v>Expenses w/o Personnel</c:v>
                </c:pt>
                <c:pt idx="1">
                  <c:v>Wages</c:v>
                </c:pt>
                <c:pt idx="2">
                  <c:v>Retirement Pension and Taxes</c:v>
                </c:pt>
                <c:pt idx="3">
                  <c:v>Worker's Compensation Insurance</c:v>
                </c:pt>
                <c:pt idx="4">
                  <c:v>Retirement Health Insurance</c:v>
                </c:pt>
                <c:pt idx="5">
                  <c:v>Employee Insurance</c:v>
                </c:pt>
              </c:strCache>
            </c:strRef>
          </c:cat>
          <c:val>
            <c:numRef>
              <c:f>'Pers-Op'!$K$3:$K$8</c:f>
              <c:numCache>
                <c:formatCode>"$"#,##0_);[Red]\("$"#,##0\)</c:formatCode>
                <c:ptCount val="6"/>
                <c:pt idx="0">
                  <c:v>52337349</c:v>
                </c:pt>
                <c:pt idx="1">
                  <c:v>1757600</c:v>
                </c:pt>
                <c:pt idx="2">
                  <c:v>343600</c:v>
                </c:pt>
                <c:pt idx="3">
                  <c:v>32900</c:v>
                </c:pt>
                <c:pt idx="4">
                  <c:v>152000</c:v>
                </c:pt>
                <c:pt idx="5">
                  <c:v>334000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5E9-4C13-89D4-C74CBA6032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1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1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BE8716-69C8-46E2-AF39-F1E3EE0FF5FE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FC2637-E54C-490B-A8EA-1D880D310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8B27C-A39F-4320-813B-67F76F04E60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Comprehensive Transportation Plan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5177-25D5-4648-AE01-1FCFAAEF3FBD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3E85-E199-464A-8E50-0836E8B3F3C4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EDB28-661F-4AE7-8455-2246E914B1D3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6BC-A4AA-4124-A229-51E3B97BCAA7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3393-A8F3-4F43-99C1-68DFACC89867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7B66-E3A3-4F5E-899F-F1A69D4CBA45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27CD-CB6C-4FB5-B29D-89DB564C0052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BFA4-2CED-459D-9CCF-A9ACF02A3FEB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6E7-A9AA-43CD-8A30-E9F39EA9C333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7556-B837-4DB0-8ACD-0CA4BC614A58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1175-8924-45A9-8E5F-195DA72B1123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39DBB-BEB2-45D8-96AA-9F5B05C40C0E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oosh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1" y="0"/>
            <a:ext cx="9133858" cy="6858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28600" y="4277380"/>
            <a:ext cx="8686799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800" b="1" cap="all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Ventura County transportation  Commission</a:t>
            </a:r>
            <a:endParaRPr lang="en-US" sz="2800" b="1" cap="all" spc="0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01332" y="5867400"/>
            <a:ext cx="2214068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sz="2800" b="1" cap="all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April 5,</a:t>
            </a:r>
            <a:r>
              <a:rPr lang="en-US" sz="2800" b="1" cap="all" spc="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2019</a:t>
            </a:r>
            <a:endParaRPr lang="en-US" sz="2800" b="1" cap="all" spc="0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4876800"/>
            <a:ext cx="8686799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800" b="1" cap="all" spc="0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Fiscal year 2019/2020 draft budget</a:t>
            </a:r>
            <a:endParaRPr lang="en-US" sz="2800" b="1" cap="all" spc="0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1705213"/>
            <a:ext cx="5486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Regional Services – 47% of Budget at $36,345,674</a:t>
            </a:r>
          </a:p>
          <a:p>
            <a:pPr>
              <a:buFont typeface="Wingdings" pitchFamily="2" charset="2"/>
              <a:buChar char="v"/>
            </a:pPr>
            <a:endParaRPr lang="en-US" sz="10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Highway Program Management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LOSSAN - Coast Rail Coordinating Council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Metrolink Commuter Rail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Regional Transit Information Center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Regional Transit Technology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Santa Paula Branch Line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Senior &amp; Disabled Transportation Services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SpeedInfo Highway Speed Sensors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Valley Express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VCTC Intercity Services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941042155"/>
              </p:ext>
            </p:extLst>
          </p:nvPr>
        </p:nvGraphicFramePr>
        <p:xfrm>
          <a:off x="1676400" y="2870894"/>
          <a:ext cx="746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9144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Pass Through – Regional Services – Core &amp; Countywide Services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10</a:t>
            </a:fld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855589217"/>
              </p:ext>
            </p:extLst>
          </p:nvPr>
        </p:nvGraphicFramePr>
        <p:xfrm>
          <a:off x="1676400" y="2895600"/>
          <a:ext cx="746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1821" y="2743200"/>
            <a:ext cx="4825979" cy="303241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4324" y="1447800"/>
            <a:ext cx="669607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Core &amp; Countywide Services – 7% of Budget at $5,455,083</a:t>
            </a:r>
          </a:p>
          <a:p>
            <a:pPr>
              <a:buFont typeface="Wingdings" pitchFamily="2" charset="2"/>
              <a:buChar char="v"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Airport Land Use Commission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Community Outreach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Freight Movement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Management and Administration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Motorist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Aid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Services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Regional Transit Planning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Regional Transportation Planning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Rideshare Programs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State and Federal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Governmental Relations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TDA Administration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Transit Grant Administration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Transportation Programming and Reporting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8382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Pass Through – Regional Services – Core &amp; Countywide Services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11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7376" y="2209800"/>
            <a:ext cx="4406624" cy="29718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6096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Budgeted Expenditures by Program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562600"/>
            <a:ext cx="9144000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772858"/>
              </p:ext>
            </p:extLst>
          </p:nvPr>
        </p:nvGraphicFramePr>
        <p:xfrm>
          <a:off x="609600" y="4267200"/>
          <a:ext cx="7981949" cy="20574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09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6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2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Program Budget </a:t>
                      </a: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Categories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2017/2018 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Actual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2018/2019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2019/2020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% of Change 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Transit and Transportation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$16,539,852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$25,948,745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$17,651,800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-32.0%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Highway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469,973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    6,434,320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8,590,000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33.5%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Rail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3,563,132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  10,456,951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13,309,574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27.3%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Commuter Assistance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471,333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        548,300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589,900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7.6%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Planning and Programming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31,377,414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  35,593,318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35,930,921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General Government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1,010,038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    1,147,900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1,283,900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11.8%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Total Program Budget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$53,431,742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$80,129,534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$77,356,095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-3.5%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12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488" y="1371600"/>
            <a:ext cx="6633023" cy="2514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681335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Transit and Transportation Budget Tasks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898673"/>
              </p:ext>
            </p:extLst>
          </p:nvPr>
        </p:nvGraphicFramePr>
        <p:xfrm>
          <a:off x="791847" y="1295400"/>
          <a:ext cx="7560305" cy="18288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422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4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5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Budget Tasks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2017/2018 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Actual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2018/2019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2019/2020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% of Change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Regional</a:t>
                      </a:r>
                      <a:r>
                        <a:rPr lang="en-US" sz="1200" b="1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 Transit Technology</a:t>
                      </a:r>
                      <a:endParaRPr lang="en-US" sz="12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$ 1,082,785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$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2,967,016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    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848,400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-71.4%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Senior and Disabled Transportation Services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256,368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307,800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304,400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-1.1%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Transit Grant Administration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4,188,547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8,573,203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3,166,700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-63.1%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Valley Express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1,876,318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1,943,400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1,937,600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-0.3%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6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VCTC Intercity Services</a:t>
                      </a:r>
                      <a:endParaRPr lang="en-US" sz="12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9,135,834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12,157,326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11,394,700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-6.3%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6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Total Transit and Transportation Budget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$16,539,852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$25,948,745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$17,651,800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-32.0%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962400"/>
            <a:ext cx="108204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Regional Transit Technology:</a:t>
            </a:r>
          </a:p>
          <a:p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- $2,118,616 for anticipated CAD/AVL project completion.</a:t>
            </a:r>
          </a:p>
          <a:p>
            <a:endParaRPr lang="en-US" sz="2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Transit Grant Administration:</a:t>
            </a:r>
          </a:p>
          <a:p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- $5,406,503 for completed pass-through projects and new projects not yet identified.</a:t>
            </a:r>
          </a:p>
          <a:p>
            <a:endParaRPr lang="en-US" sz="2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endParaRPr lang="en-US" sz="2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VCTC Intercity Services:</a:t>
            </a:r>
          </a:p>
          <a:p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- $762,626 for completion of bus purchases offset by budgeted depreciation expense.</a:t>
            </a: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762000" y="3516868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Changes from Fiscal Year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2018/2019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to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2019/2020 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8337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Highway Budget Tasks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3962400"/>
            <a:ext cx="8915400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Motorist Aid Services:</a:t>
            </a:r>
          </a:p>
          <a:p>
            <a:r>
              <a:rPr lang="en-US" sz="5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$581,000 for completion of ADA upgrades and compliance project.</a:t>
            </a:r>
          </a:p>
          <a:p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Highway Program Management:</a:t>
            </a:r>
          </a:p>
          <a:p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+ $2,740,080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for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U.S. 101 preliminary engineering and environmental documents.</a:t>
            </a:r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44331"/>
              </p:ext>
            </p:extLst>
          </p:nvPr>
        </p:nvGraphicFramePr>
        <p:xfrm>
          <a:off x="857583" y="1600200"/>
          <a:ext cx="7352634" cy="15240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90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1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95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Budget Tasks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2017/2018 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Actual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2018/2019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2019/2020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% of Change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8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Motorist Aid</a:t>
                      </a:r>
                      <a:r>
                        <a:rPr lang="en-US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Services</a:t>
                      </a:r>
                      <a:endParaRPr lang="en-US" sz="1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$271,815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$   901,000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$   320,000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-64.5%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5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1819275" algn="l"/>
                        </a:tabLst>
                        <a:defRPr/>
                      </a:pPr>
                      <a:r>
                        <a:rPr lang="en-US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Highway</a:t>
                      </a:r>
                      <a:r>
                        <a:rPr lang="en-US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Program </a:t>
                      </a:r>
                      <a:r>
                        <a:rPr lang="en-US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Management </a:t>
                      </a:r>
                      <a:endParaRPr lang="en-US" sz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87,078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5,380,320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8,120,400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50.9%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SpeedInfo Highway Speed Sensors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111,080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  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153,000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149,600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-2.2%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Total Highway Budget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$469,973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$6,434,320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$8,590,000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33.5%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14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3505200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Changes from Fiscal Year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2018/2019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to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2019/2020 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8337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Rail Budget Tasks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30878"/>
              </p:ext>
            </p:extLst>
          </p:nvPr>
        </p:nvGraphicFramePr>
        <p:xfrm>
          <a:off x="700525" y="1600200"/>
          <a:ext cx="7605275" cy="1600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533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7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0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6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74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Budget Tasks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2017/2018 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Actual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2018/2019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2019/2020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% of Change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1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914400" algn="l"/>
                          <a:tab pos="1819275" algn="l"/>
                        </a:tabLst>
                        <a:defRPr/>
                      </a:pPr>
                      <a:r>
                        <a:rPr lang="en-US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LOSSAN - Coast Rail Coordinating Council</a:t>
                      </a:r>
                      <a:endParaRPr lang="en-US" sz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    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37,498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$       35,400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$       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40,900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15.5%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Metrolink Commuter Rail</a:t>
                      </a:r>
                      <a:endParaRPr lang="en-US" sz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2,738,776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9,580,551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12,421,874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29.7%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Santa Paula Branch </a:t>
                      </a:r>
                      <a:r>
                        <a:rPr lang="en-US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Line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786,858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841,000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846,800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0.7%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Total Rail Budget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$3,563,132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$10,456,951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$13,309,574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224155" algn="ctr"/>
                          <a:tab pos="448945" algn="r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27.3%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15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4038600"/>
            <a:ext cx="8534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Metrolink Commuter Rail:</a:t>
            </a:r>
          </a:p>
          <a:p>
            <a:r>
              <a:rPr lang="en-US" sz="5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+ $2,841,323 for carried-over SB1 and State of Good Repair funds capital rehabilitation projects.</a:t>
            </a:r>
          </a:p>
          <a:p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3581400"/>
            <a:ext cx="693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Changes from Fiscal Year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2018/2019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to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2019/2020 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8382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Commuter Assistance Budget Tasks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71326"/>
              </p:ext>
            </p:extLst>
          </p:nvPr>
        </p:nvGraphicFramePr>
        <p:xfrm>
          <a:off x="1247674" y="1600200"/>
          <a:ext cx="6648652" cy="138030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11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5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2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72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Budget Tasks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2017/2018 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Actual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2018/2019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2019/2020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% of Change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Regional Transit Information Center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$221,689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$272,200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$281,000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0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Rideshare</a:t>
                      </a:r>
                      <a:r>
                        <a:rPr lang="en-US" sz="1200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 Programs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249,644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276,100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308,900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11.9%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4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</a:rPr>
                        <a:t>Total Commuter Assistance Budget</a:t>
                      </a:r>
                      <a:endParaRPr lang="en-US" sz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$471,333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$548,300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$589,900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7.6%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3810000"/>
            <a:ext cx="6858000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Rideshare Programs:</a:t>
            </a:r>
          </a:p>
          <a:p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+ $32,800  for increased data base administration and staffing costs.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838200" y="3352800"/>
            <a:ext cx="739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Changes from Fiscal Year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2018/2019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to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2019/2020 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757535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Planning and Programming Budget Tasks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2743200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92861"/>
              </p:ext>
            </p:extLst>
          </p:nvPr>
        </p:nvGraphicFramePr>
        <p:xfrm>
          <a:off x="685800" y="1447800"/>
          <a:ext cx="7675127" cy="18288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7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8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1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87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Budget Tasks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119" marR="6811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2017/2018 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Actual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2018/2019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2019/2020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% of Change 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119" marR="6811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238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Airport Land Use Commission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$         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9,502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$   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27,800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$       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24,700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-11.2%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238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Freight Movement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43,479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42,900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 42,900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0.0%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238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Regional Transit Planning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566,248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2,041,274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1,694,583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-17.0%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238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Regional Transportation Planning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500,562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1,152,500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991,000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-14.0%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238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Transportation Development Act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29,898,625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31,985,844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32,822,738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2.6%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238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Transportation </a:t>
                      </a:r>
                      <a:r>
                        <a:rPr lang="en-US" sz="12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Programming and Reporting</a:t>
                      </a:r>
                      <a:endParaRPr lang="en-US" sz="12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358,998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343,000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355,000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3.5%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650"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Total Planning &amp; Programming Budget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$31,377,414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$35,593,318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$35,930,921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0.9%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17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3913019"/>
            <a:ext cx="7848600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Regional Transit Planning:</a:t>
            </a:r>
          </a:p>
          <a:p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 $346,691 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for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completion of consultant studies.</a:t>
            </a:r>
          </a:p>
          <a:p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Regional Transportation Planning:</a:t>
            </a:r>
          </a:p>
          <a:p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$161,500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for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partial completion of consultant studies.</a:t>
            </a:r>
          </a:p>
          <a:p>
            <a:endParaRPr lang="en-US" sz="5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Transportation Development Act:</a:t>
            </a:r>
          </a:p>
          <a:p>
            <a:endParaRPr lang="en-US" sz="5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+ $836,894 for additional pass-through funds to local agencies.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990600" y="3516868"/>
            <a:ext cx="7162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Changes from Fiscal Year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2018/2019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to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2019/2020 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909935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General Government Budget  Tasks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665952"/>
              </p:ext>
            </p:extLst>
          </p:nvPr>
        </p:nvGraphicFramePr>
        <p:xfrm>
          <a:off x="762000" y="1600200"/>
          <a:ext cx="7527648" cy="146304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262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Budget Tasks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2017/2018 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Actual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2018/2019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Fiscal Year </a:t>
                      </a:r>
                      <a:r>
                        <a:rPr lang="en-US" sz="1200" b="1" kern="12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2019/2020</a:t>
                      </a:r>
                      <a:endParaRPr lang="en-US" sz="1200" b="1" kern="1200" dirty="0">
                        <a:solidFill>
                          <a:srgbClr val="FFFFFF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kern="1200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+mn-cs"/>
                        </a:rPr>
                        <a:t>Budget</a:t>
                      </a:r>
                    </a:p>
                  </a:txBody>
                  <a:tcPr marL="68048" marR="68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</a:rPr>
                        <a:t>% of Change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65F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Community </a:t>
                      </a:r>
                      <a:r>
                        <a:rPr lang="en-US" sz="12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Outreach</a:t>
                      </a:r>
                      <a:endParaRPr lang="en-US" sz="12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  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464,226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$   514,500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  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520,000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1.1%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Management and Administration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367,131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408,800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546,600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33.7%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State and Federal Governmental  Relations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155,074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224,600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217,300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-3.3%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VCTC Office Building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23,607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             </a:t>
                      </a: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-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+mn-cs"/>
                        </a:rPr>
                        <a:t>Total General Government Budget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$1,010,038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$1,147,900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       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$1,283,900 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 defTabSz="9144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1819275" algn="l"/>
                        </a:tabLst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11.8%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365F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18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3810000"/>
            <a:ext cx="8077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Management and Administration:</a:t>
            </a:r>
          </a:p>
          <a:p>
            <a:endParaRPr lang="en-US" sz="5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+ $137,800 placeholder for VCTC Office relocation-FFE and reconciliation of ICAP.</a:t>
            </a:r>
          </a:p>
          <a:p>
            <a:endParaRPr lang="en-US" sz="5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3429000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Changes from Fiscal Year 2017/2018 to 2018/2019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5100" y="815876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Where We End Up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00200"/>
            <a:ext cx="89154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Available for “general use”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 GF         $48,345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Restricted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Fund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Balances 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 LTF        $43,517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 STA       $12,013,306  </a:t>
            </a:r>
          </a:p>
          <a:p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Used for cash-flow (i.e. grants &amp; capital purchases)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Anticipated uses for STA balance: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Metrolink capital rehabilitation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VCTC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Intercity bus purchases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VCTC Office relocation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related costs (i.e. tenant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improvements &amp; FFE)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 SAFE     $3,531,309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endParaRPr lang="en-US" sz="3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Anticipated uses for SAFE balance: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First Responders Grant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Freeway Service Patrol </a:t>
            </a: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3"/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742950" lvl="1" indent="-285750">
              <a:buFontTx/>
              <a:buChar char="-"/>
            </a:pP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742950" lvl="1" indent="-285750">
              <a:buFontTx/>
              <a:buChar char="-"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742950" lvl="1" indent="-285750">
              <a:buFontTx/>
              <a:buChar char="-"/>
            </a:pP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19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5615226"/>
            <a:ext cx="807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$77.4 </a:t>
            </a:r>
            <a:r>
              <a:rPr lang="en-US" sz="25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million 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balanced budget</a:t>
            </a:r>
          </a:p>
          <a:p>
            <a:endParaRPr 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1" y="1219200"/>
            <a:ext cx="5697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Estimated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$15.6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million Total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Fund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Balance (after reserve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)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160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5100" y="815876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Budget Highlights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604189"/>
            <a:ext cx="7467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$77.4 million Balanced Budget using reliable and sustainable revenues</a:t>
            </a:r>
          </a:p>
          <a:p>
            <a:pPr lvl="1"/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Revenue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Sources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2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682155"/>
            <a:ext cx="6748080" cy="303284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438400"/>
            <a:ext cx="8686799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QUESTIONS?</a:t>
            </a:r>
            <a:endParaRPr lang="en-US" sz="8000" b="1" cap="all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20</a:t>
            </a:fld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0" y="8337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State of Transportation Funding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371600"/>
            <a:ext cx="838200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endParaRPr lang="en-US" sz="7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algn="ctr"/>
            <a:endParaRPr lang="en-US" sz="700" b="1" dirty="0">
              <a:solidFill>
                <a:srgbClr val="FF0000"/>
              </a:solidFill>
              <a:cs typeface="Arial" pitchFamily="34" charset="0"/>
            </a:endParaRPr>
          </a:p>
          <a:p>
            <a:r>
              <a:rPr lang="en-US" sz="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</a:t>
            </a:r>
            <a:r>
              <a:rPr lang="en-US" sz="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                    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Federal Funding: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lvl="1"/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Fixing America’s Surface Transportation (FAST Act) 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   2015-2020</a:t>
            </a:r>
            <a:endParaRPr lang="en-US" sz="7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Continued borrowing to keep Federal Highway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rust Fund solvent  </a:t>
            </a:r>
          </a:p>
          <a:p>
            <a:pPr marL="1200150" lvl="2" indent="-285750">
              <a:buFontTx/>
              <a:buChar char="-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Only approved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through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2020</a:t>
            </a:r>
          </a:p>
          <a:p>
            <a:pPr lvl="2"/>
            <a:endParaRPr lang="en-US" sz="7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Fiscal Year 2018/2019 Federal Budget </a:t>
            </a:r>
          </a:p>
          <a:p>
            <a:pPr marL="1200150" lvl="2" indent="-285750">
              <a:buFontTx/>
              <a:buChar char="-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Transportation formula funds approved at higher level for 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a second year in a row  </a:t>
            </a:r>
          </a:p>
          <a:p>
            <a:pPr lvl="2"/>
            <a:endParaRPr lang="en-US" sz="7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Administrations Infrastructure Proposal – No traction </a:t>
            </a:r>
          </a:p>
          <a:p>
            <a:pPr lvl="1"/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   $1.5 billion investment leveraged from $200 million federal funding</a:t>
            </a:r>
            <a:endParaRPr lang="en-US" sz="7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endParaRPr lang="en-US" sz="7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Bottom Line</a:t>
            </a:r>
          </a:p>
          <a:p>
            <a:pPr lvl="2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   Do not expect anything new from Federal Government  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3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268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6051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State of Transportation Funding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762536"/>
            <a:ext cx="10744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endParaRPr lang="en-US" sz="700" b="1" dirty="0" smtClean="0">
              <a:solidFill>
                <a:srgbClr val="FF0000"/>
              </a:solidFill>
              <a:cs typeface="Arial" pitchFamily="34" charset="0"/>
            </a:endParaRPr>
          </a:p>
          <a:p>
            <a:r>
              <a:rPr lang="en-US" sz="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                     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State Funding:</a:t>
            </a:r>
          </a:p>
          <a:p>
            <a:pPr lvl="1"/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Proposition 1B funds </a:t>
            </a:r>
          </a:p>
          <a:p>
            <a:pPr lvl="1"/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-   Completely allocated – No new funding</a:t>
            </a:r>
          </a:p>
          <a:p>
            <a:pPr lvl="1"/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SB 1 (Beall), Road Repair and Accountability Act of 2017 </a:t>
            </a:r>
          </a:p>
          <a:p>
            <a:pPr lvl="1">
              <a:buFont typeface="Wingdings" pitchFamily="2" charset="2"/>
              <a:buChar char="v"/>
            </a:pPr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-   $52.4 billion statewide over 10 years in new transportation revenues</a:t>
            </a:r>
          </a:p>
          <a:p>
            <a:pPr lvl="1"/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“Fix it First” emphasis with significant shares going to Caltrans, Counties </a:t>
            </a:r>
          </a:p>
          <a:p>
            <a:pPr lvl="2"/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 and Cities for road repair</a:t>
            </a:r>
            <a:endParaRPr lang="en-US" sz="17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endParaRPr lang="en-US" sz="3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Proposed AB 1568 would make local funds contingent on housing</a:t>
            </a:r>
          </a:p>
          <a:p>
            <a:pPr lvl="2"/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-    State Transportation Improvement Program (STIP) is stabilized but no </a:t>
            </a:r>
          </a:p>
          <a:p>
            <a:pPr lvl="1"/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             significant increases  </a:t>
            </a:r>
          </a:p>
          <a:p>
            <a:pPr lvl="1"/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-    Funding for Transit Operations and State of Good Repair for capital assets</a:t>
            </a:r>
          </a:p>
          <a:p>
            <a:pPr lvl="1"/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Establishes Competitive Grant Programs including:</a:t>
            </a:r>
          </a:p>
          <a:p>
            <a:pPr marL="1200150" lvl="2" indent="-285750">
              <a:buFontTx/>
              <a:buChar char="-"/>
            </a:pPr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Congested Corridors 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Trade (Freight) Corridors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Active Transportation (bicycle and pedestrian)</a:t>
            </a:r>
          </a:p>
          <a:p>
            <a:pPr marL="1657350" lvl="3" indent="-285750">
              <a:buFontTx/>
              <a:buChar char="-"/>
            </a:pPr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7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Local Partnership</a:t>
            </a:r>
          </a:p>
          <a:p>
            <a:pPr lvl="2"/>
            <a:endParaRPr lang="en-US" sz="3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Tx/>
              <a:buChar char="-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VCTC not eligible due to lack of transportation sales tax measure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4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0015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605135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State of Transportation Funding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838200"/>
            <a:ext cx="8382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r>
              <a:rPr lang="en-US" sz="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                     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What SB 1 means to VCTC’s Budget:</a:t>
            </a:r>
          </a:p>
          <a:p>
            <a:endParaRPr lang="en-US" sz="3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Direct Impacts: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 sz="2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Transit Operations - $2.8 million</a:t>
            </a:r>
          </a:p>
          <a:p>
            <a:pPr marL="1200150" lvl="2" indent="-285750">
              <a:buFontTx/>
              <a:buChar char="-"/>
            </a:pPr>
            <a:endParaRPr lang="en-US" sz="1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Funds to sustain existing VCTC Intercity Bus services levels</a:t>
            </a:r>
          </a:p>
          <a:p>
            <a:pPr lvl="3"/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State of Good Repair - $1.1 million</a:t>
            </a:r>
          </a:p>
          <a:p>
            <a:pPr marL="1200150" lvl="2" indent="-285750">
              <a:buFontTx/>
              <a:buChar char="-"/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VCTC/Metrolink owned railroad track and bridge repairs</a:t>
            </a:r>
          </a:p>
          <a:p>
            <a:pPr marL="1657350" lvl="3" indent="-285750">
              <a:buFontTx/>
              <a:buChar char="-"/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Planning Programming and Monitoring (PPM) $140,000</a:t>
            </a:r>
          </a:p>
          <a:p>
            <a:pPr marL="1200150" lvl="2" indent="-285750">
              <a:buFontTx/>
              <a:buChar char="-"/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Perform VCTC core functions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Tx/>
              <a:buChar char="-"/>
            </a:pPr>
            <a:endParaRPr lang="en-US" sz="2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Indirect Impacts:</a:t>
            </a:r>
          </a:p>
          <a:p>
            <a:pPr lvl="1"/>
            <a:r>
              <a:rPr lang="en-US" sz="3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</a:p>
          <a:p>
            <a:pPr marL="1200150" lvl="2" indent="-285750">
              <a:buFontTx/>
              <a:buChar char="-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State 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Rail Assistance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Program - $4 million</a:t>
            </a:r>
          </a:p>
          <a:p>
            <a:pPr marL="1200150" lvl="2" indent="-285750">
              <a:buFontTx/>
              <a:buChar char="-"/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Metrolink Commuter Rail Operations</a:t>
            </a:r>
          </a:p>
          <a:p>
            <a:pPr marL="1657350" lvl="3" indent="-285750">
              <a:buFontTx/>
              <a:buChar char="-"/>
            </a:pPr>
            <a:endParaRPr lang="en-US" sz="1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Local Agency State Transit Assistance increase - $800,000</a:t>
            </a:r>
          </a:p>
          <a:p>
            <a:pPr marL="1200150" lvl="2" indent="-285750">
              <a:buFontTx/>
              <a:buChar char="-"/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Camarillo, Moorpark, Simi Valley, Thousand Oaks, GCTD, SCRRA </a:t>
            </a:r>
          </a:p>
          <a:p>
            <a:pPr marL="1657350" lvl="3" indent="-285750">
              <a:buFontTx/>
              <a:buChar char="-"/>
            </a:pPr>
            <a:endParaRPr lang="en-US" sz="2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Other Investments:</a:t>
            </a:r>
          </a:p>
          <a:p>
            <a:pPr lvl="1"/>
            <a:endParaRPr lang="en-US" sz="2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lvl="1"/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-     Rice Avenue/SR 34 Railroad Bridge - $69 million</a:t>
            </a:r>
          </a:p>
          <a:p>
            <a:pPr lvl="1"/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Transit and Inter-city Rail Capital Program - $94 million</a:t>
            </a:r>
          </a:p>
          <a:p>
            <a:pPr marL="1200150" lvl="2" indent="-285750">
              <a:buFontTx/>
              <a:buChar char="-"/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Simi Valley and Camarillo/Oxnard double tracks</a:t>
            </a:r>
          </a:p>
          <a:p>
            <a:pPr marL="1657350" lvl="3" indent="-285750">
              <a:buFontTx/>
              <a:buChar char="-"/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Active Transportation Grants $1.5 million</a:t>
            </a:r>
          </a:p>
          <a:p>
            <a:pPr marL="1200150" lvl="2" indent="-285750">
              <a:buFontTx/>
              <a:buChar char="-"/>
            </a:pPr>
            <a:endParaRPr lang="en-US" sz="1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1200150" lvl="2" indent="-285750">
              <a:buFontTx/>
              <a:buChar char="-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Coastal Express - $9.6 million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5</a:t>
            </a:fld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326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9203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Local Transportation Fund (LTF) Revenue 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Fiscal Year 1998/1999 – 2019/2020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9050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$2 million increase in Sales Tax Receipts anticipated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5410200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*Fiscal Year 2013/2014 included one-time payment for settlement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733" y="2395147"/>
            <a:ext cx="6522867" cy="316745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845403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State Transit Assistance (STA)  Revenue </a:t>
            </a:r>
          </a:p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Fiscal Year 1998/1999 – 2019/2020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1783140"/>
            <a:ext cx="70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STA revenues increased (with SB 1) now at $9.6 million </a:t>
            </a: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State of Good Repair (SGR) portion of revenues at $1.3 million</a:t>
            </a:r>
          </a:p>
          <a:p>
            <a:pPr lvl="1"/>
            <a:endParaRPr lang="en-US" sz="8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 Sustains Transit Operations and Transit Capital </a:t>
            </a: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endParaRPr lang="en-US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7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255" y="2895600"/>
            <a:ext cx="7041490" cy="33528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6096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Personnel Costs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83442"/>
              </p:ext>
            </p:extLst>
          </p:nvPr>
        </p:nvGraphicFramePr>
        <p:xfrm>
          <a:off x="1219200" y="2860357"/>
          <a:ext cx="7010400" cy="4150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1600200" y="1180981"/>
            <a:ext cx="5943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Salaries and Benefits = $3,168,200 or 4.1% of budget</a:t>
            </a:r>
          </a:p>
          <a:p>
            <a:pPr>
              <a:buFont typeface="Wingdings" pitchFamily="2" charset="2"/>
              <a:buChar char="v"/>
            </a:pPr>
            <a:endParaRPr lang="en-US" sz="800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21 full-time employees</a:t>
            </a: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Costs up $101,300 or 3.3% from Fiscal Year 2018/2019</a:t>
            </a: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Funded Status – Pension 80% and OPEB 75%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6781800" y="4410075"/>
            <a:ext cx="533400" cy="38100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8</a:t>
            </a:fld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78694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Pass Through – Regional Services – Core &amp; Countywide Services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1588294"/>
            <a:ext cx="51054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Pass Through – 46% of Budget at $35,555,338</a:t>
            </a:r>
          </a:p>
          <a:p>
            <a:pPr>
              <a:buFont typeface="Wingdings" pitchFamily="2" charset="2"/>
              <a:buChar char="v"/>
            </a:pPr>
            <a:endParaRPr lang="en-US" sz="10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TDA Administration – LTF Distribution</a:t>
            </a:r>
          </a:p>
          <a:p>
            <a:pPr>
              <a:buFont typeface="Wingdings" pitchFamily="2" charset="2"/>
              <a:buChar char="v"/>
            </a:pPr>
            <a:endParaRPr lang="en-US" sz="5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 Transit Grant Administration – FTA sub-recipients</a:t>
            </a:r>
            <a:endParaRPr lang="en-US" b="1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9</a:t>
            </a:fld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412751"/>
              </p:ext>
            </p:extLst>
          </p:nvPr>
        </p:nvGraphicFramePr>
        <p:xfrm>
          <a:off x="1695450" y="2438400"/>
          <a:ext cx="6534150" cy="391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0" y="2471390"/>
            <a:ext cx="5525893" cy="3472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7191</TotalTime>
  <Words>1362</Words>
  <Application>Microsoft Office PowerPoint</Application>
  <PresentationFormat>On-screen Show (4:3)</PresentationFormat>
  <Paragraphs>507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sdegeorge</dc:creator>
  <cp:lastModifiedBy>Steve DeGeorge</cp:lastModifiedBy>
  <cp:revision>579</cp:revision>
  <cp:lastPrinted>2019-03-28T23:23:38Z</cp:lastPrinted>
  <dcterms:created xsi:type="dcterms:W3CDTF">2012-08-06T23:31:51Z</dcterms:created>
  <dcterms:modified xsi:type="dcterms:W3CDTF">2019-04-04T17:07:35Z</dcterms:modified>
</cp:coreProperties>
</file>